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5"/>
  </p:notesMasterIdLst>
  <p:sldIdLst>
    <p:sldId id="315" r:id="rId5"/>
    <p:sldId id="329" r:id="rId6"/>
    <p:sldId id="330" r:id="rId7"/>
    <p:sldId id="333" r:id="rId8"/>
    <p:sldId id="303" r:id="rId9"/>
    <p:sldId id="321" r:id="rId10"/>
    <p:sldId id="332" r:id="rId11"/>
    <p:sldId id="316" r:id="rId12"/>
    <p:sldId id="334" r:id="rId13"/>
    <p:sldId id="280" r:id="rId14"/>
  </p:sldIdLst>
  <p:sldSz cx="18288000" cy="10287000"/>
  <p:notesSz cx="6858000" cy="9144000"/>
  <p:embeddedFontLst>
    <p:embeddedFont>
      <p:font typeface="Tahoma" panose="020B0604030504040204" pitchFamily="34"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AF2BE5-E3FE-44ED-B50B-1521FAF0A735}">
          <p14:sldIdLst>
            <p14:sldId id="315"/>
          </p14:sldIdLst>
        </p14:section>
        <p14:section name="Untitled Section" id="{EE40BC6A-49C6-4BF9-B5EB-DDC01B7F1F97}">
          <p14:sldIdLst>
            <p14:sldId id="329"/>
            <p14:sldId id="330"/>
            <p14:sldId id="333"/>
            <p14:sldId id="303"/>
            <p14:sldId id="321"/>
            <p14:sldId id="332"/>
            <p14:sldId id="316"/>
            <p14:sldId id="334"/>
            <p14:sldId id="2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DEC9"/>
    <a:srgbClr val="3366FF"/>
    <a:srgbClr val="AF231E"/>
    <a:srgbClr val="E9EBF5"/>
    <a:srgbClr val="00467D"/>
    <a:srgbClr val="CFD5EA"/>
    <a:srgbClr val="F1AFAD"/>
    <a:srgbClr val="C4D8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2" autoAdjust="0"/>
  </p:normalViewPr>
  <p:slideViewPr>
    <p:cSldViewPr>
      <p:cViewPr>
        <p:scale>
          <a:sx n="100" d="100"/>
          <a:sy n="100" d="100"/>
        </p:scale>
        <p:origin x="72"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743CF0-E144-4C8C-9467-F2DB9503324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22A6260-E9EF-4FCE-B33E-A64E6BB39B4C}">
      <dgm:prSet/>
      <dgm:spPr/>
      <dgm:t>
        <a:bodyPr/>
        <a:lstStyle/>
        <a:p>
          <a:r>
            <a:rPr lang="sl-SI" b="1" dirty="0"/>
            <a:t>Dinamika črpanja EU sredstev</a:t>
          </a:r>
          <a:endParaRPr lang="en-US" dirty="0"/>
        </a:p>
      </dgm:t>
    </dgm:pt>
    <dgm:pt modelId="{86D50082-3DE9-40A9-AAE1-4FC83D190638}" type="parTrans" cxnId="{0850A4CB-7416-49C3-A7DA-004D901E29DB}">
      <dgm:prSet/>
      <dgm:spPr/>
      <dgm:t>
        <a:bodyPr/>
        <a:lstStyle/>
        <a:p>
          <a:endParaRPr lang="en-US"/>
        </a:p>
      </dgm:t>
    </dgm:pt>
    <dgm:pt modelId="{A6A1640F-94E7-449C-AC29-DC0E8B7AD6E6}" type="sibTrans" cxnId="{0850A4CB-7416-49C3-A7DA-004D901E29DB}">
      <dgm:prSet/>
      <dgm:spPr/>
      <dgm:t>
        <a:bodyPr/>
        <a:lstStyle/>
        <a:p>
          <a:endParaRPr lang="en-US"/>
        </a:p>
      </dgm:t>
    </dgm:pt>
    <dgm:pt modelId="{8B3F9965-01CD-49F7-8A6E-535188564CE7}">
      <dgm:prSet/>
      <dgm:spPr/>
      <dgm:t>
        <a:bodyPr/>
        <a:lstStyle/>
        <a:p>
          <a:r>
            <a:rPr lang="sl-SI" b="1" dirty="0"/>
            <a:t>Kazalniki in ciljne vrednosti</a:t>
          </a:r>
          <a:endParaRPr lang="en-US" dirty="0"/>
        </a:p>
      </dgm:t>
    </dgm:pt>
    <dgm:pt modelId="{3F9BCD41-AE70-4992-9411-5870B5A6581A}" type="parTrans" cxnId="{DB2EDA87-A35B-451A-8E99-46A5A3258637}">
      <dgm:prSet/>
      <dgm:spPr/>
      <dgm:t>
        <a:bodyPr/>
        <a:lstStyle/>
        <a:p>
          <a:endParaRPr lang="en-US"/>
        </a:p>
      </dgm:t>
    </dgm:pt>
    <dgm:pt modelId="{716C99B3-D4F3-4BA5-94EB-0FA5D4C811E9}" type="sibTrans" cxnId="{DB2EDA87-A35B-451A-8E99-46A5A3258637}">
      <dgm:prSet/>
      <dgm:spPr/>
      <dgm:t>
        <a:bodyPr/>
        <a:lstStyle/>
        <a:p>
          <a:endParaRPr lang="en-US"/>
        </a:p>
      </dgm:t>
    </dgm:pt>
    <dgm:pt modelId="{525297C9-2951-4AF2-AB46-5D5D7F429249}">
      <dgm:prSet/>
      <dgm:spPr/>
      <dgm:t>
        <a:bodyPr/>
        <a:lstStyle/>
        <a:p>
          <a:r>
            <a:rPr lang="sl-SI" b="1" dirty="0"/>
            <a:t>Pravne podlage</a:t>
          </a:r>
          <a:endParaRPr lang="en-US" dirty="0"/>
        </a:p>
      </dgm:t>
    </dgm:pt>
    <dgm:pt modelId="{3080B0DE-6B39-4478-A09C-8CB60C57ADB2}" type="parTrans" cxnId="{04C12EAF-E3A2-45AF-9581-7F691B184A25}">
      <dgm:prSet/>
      <dgm:spPr/>
      <dgm:t>
        <a:bodyPr/>
        <a:lstStyle/>
        <a:p>
          <a:endParaRPr lang="en-US"/>
        </a:p>
      </dgm:t>
    </dgm:pt>
    <dgm:pt modelId="{94F55939-207C-4E12-85B6-46792796C637}" type="sibTrans" cxnId="{04C12EAF-E3A2-45AF-9581-7F691B184A25}">
      <dgm:prSet/>
      <dgm:spPr/>
      <dgm:t>
        <a:bodyPr/>
        <a:lstStyle/>
        <a:p>
          <a:endParaRPr lang="en-US"/>
        </a:p>
      </dgm:t>
    </dgm:pt>
    <dgm:pt modelId="{6D61D69A-51FB-4B35-8B52-4B36556CE8E6}">
      <dgm:prSet/>
      <dgm:spPr/>
      <dgm:t>
        <a:bodyPr/>
        <a:lstStyle/>
        <a:p>
          <a:r>
            <a:rPr lang="sl-SI" b="1" dirty="0"/>
            <a:t>Okviri novega finančnega instrumenta </a:t>
          </a:r>
          <a:endParaRPr lang="en-US" dirty="0"/>
        </a:p>
      </dgm:t>
    </dgm:pt>
    <dgm:pt modelId="{498B8C01-CE2A-41DD-A96E-1D2C4A960FFB}" type="parTrans" cxnId="{47540A1C-42D3-471F-A6DE-8BDF45742C00}">
      <dgm:prSet/>
      <dgm:spPr/>
      <dgm:t>
        <a:bodyPr/>
        <a:lstStyle/>
        <a:p>
          <a:endParaRPr lang="sl-SI"/>
        </a:p>
      </dgm:t>
    </dgm:pt>
    <dgm:pt modelId="{2950F648-18BE-4BE4-A49A-1163FC2A79E1}" type="sibTrans" cxnId="{47540A1C-42D3-471F-A6DE-8BDF45742C00}">
      <dgm:prSet/>
      <dgm:spPr/>
      <dgm:t>
        <a:bodyPr/>
        <a:lstStyle/>
        <a:p>
          <a:endParaRPr lang="sl-SI"/>
        </a:p>
      </dgm:t>
    </dgm:pt>
    <dgm:pt modelId="{80FEADDF-15E7-4C94-94B9-425E5A5B19AF}">
      <dgm:prSet custT="1"/>
      <dgm:spPr/>
      <dgm:t>
        <a:bodyPr/>
        <a:lstStyle/>
        <a:p>
          <a:r>
            <a:rPr lang="sl-SI" sz="4600" b="1" kern="1200" dirty="0">
              <a:solidFill>
                <a:prstClr val="black">
                  <a:hueOff val="0"/>
                  <a:satOff val="0"/>
                  <a:lumOff val="0"/>
                  <a:alphaOff val="0"/>
                </a:prstClr>
              </a:solidFill>
              <a:latin typeface="Calibri"/>
              <a:ea typeface="+mn-ea"/>
              <a:cs typeface="+mn-cs"/>
            </a:rPr>
            <a:t>Pretekla izkušnja  </a:t>
          </a:r>
          <a:endParaRPr lang="en-US" sz="4600" b="1" kern="1200" dirty="0">
            <a:solidFill>
              <a:prstClr val="black">
                <a:hueOff val="0"/>
                <a:satOff val="0"/>
                <a:lumOff val="0"/>
                <a:alphaOff val="0"/>
              </a:prstClr>
            </a:solidFill>
            <a:latin typeface="Calibri"/>
            <a:ea typeface="+mn-ea"/>
            <a:cs typeface="+mn-cs"/>
          </a:endParaRPr>
        </a:p>
      </dgm:t>
    </dgm:pt>
    <dgm:pt modelId="{FB3EFC1B-8C06-4973-B5CE-A72F70A18FCA}" type="parTrans" cxnId="{8E5DCFFB-CA2B-4FA8-A709-39BA8269DD89}">
      <dgm:prSet/>
      <dgm:spPr/>
      <dgm:t>
        <a:bodyPr/>
        <a:lstStyle/>
        <a:p>
          <a:endParaRPr lang="sl-SI"/>
        </a:p>
      </dgm:t>
    </dgm:pt>
    <dgm:pt modelId="{C516EB76-34B8-46BC-A99A-6BF693967433}" type="sibTrans" cxnId="{8E5DCFFB-CA2B-4FA8-A709-39BA8269DD89}">
      <dgm:prSet/>
      <dgm:spPr/>
      <dgm:t>
        <a:bodyPr/>
        <a:lstStyle/>
        <a:p>
          <a:endParaRPr lang="sl-SI"/>
        </a:p>
      </dgm:t>
    </dgm:pt>
    <dgm:pt modelId="{F9578943-2141-4983-B9D5-B903B5B0796C}">
      <dgm:prSet/>
      <dgm:spPr/>
      <dgm:t>
        <a:bodyPr/>
        <a:lstStyle/>
        <a:p>
          <a:r>
            <a:rPr lang="sl-SI" b="1"/>
            <a:t>Struktura holdinškega sklada </a:t>
          </a:r>
          <a:endParaRPr lang="en-US" dirty="0"/>
        </a:p>
      </dgm:t>
    </dgm:pt>
    <dgm:pt modelId="{BF719F61-B835-42E8-9A0F-F08AFDB14BE7}" type="parTrans" cxnId="{00FB3EDE-3445-4E2E-8B32-491717092216}">
      <dgm:prSet/>
      <dgm:spPr/>
      <dgm:t>
        <a:bodyPr/>
        <a:lstStyle/>
        <a:p>
          <a:endParaRPr lang="sl-SI"/>
        </a:p>
      </dgm:t>
    </dgm:pt>
    <dgm:pt modelId="{FFE11D7B-3188-4093-9C1F-F6BC63B531FF}" type="sibTrans" cxnId="{00FB3EDE-3445-4E2E-8B32-491717092216}">
      <dgm:prSet/>
      <dgm:spPr/>
      <dgm:t>
        <a:bodyPr/>
        <a:lstStyle/>
        <a:p>
          <a:endParaRPr lang="sl-SI"/>
        </a:p>
      </dgm:t>
    </dgm:pt>
    <dgm:pt modelId="{3AA6A238-8F3B-48FB-9766-9424AE2A2010}" type="pres">
      <dgm:prSet presAssocID="{66743CF0-E144-4C8C-9467-F2DB95033248}" presName="vert0" presStyleCnt="0">
        <dgm:presLayoutVars>
          <dgm:dir/>
          <dgm:animOne val="branch"/>
          <dgm:animLvl val="lvl"/>
        </dgm:presLayoutVars>
      </dgm:prSet>
      <dgm:spPr/>
    </dgm:pt>
    <dgm:pt modelId="{583289D0-0555-4A73-880D-4F7AD7E292B4}" type="pres">
      <dgm:prSet presAssocID="{80FEADDF-15E7-4C94-94B9-425E5A5B19AF}" presName="thickLine" presStyleLbl="alignNode1" presStyleIdx="0" presStyleCnt="6"/>
      <dgm:spPr/>
    </dgm:pt>
    <dgm:pt modelId="{2EEDE2EF-5729-47D9-88AB-C29A6DB03D76}" type="pres">
      <dgm:prSet presAssocID="{80FEADDF-15E7-4C94-94B9-425E5A5B19AF}" presName="horz1" presStyleCnt="0"/>
      <dgm:spPr/>
    </dgm:pt>
    <dgm:pt modelId="{8ECD75B6-EF3F-4B7A-8C0C-5C8D2954E128}" type="pres">
      <dgm:prSet presAssocID="{80FEADDF-15E7-4C94-94B9-425E5A5B19AF}" presName="tx1" presStyleLbl="revTx" presStyleIdx="0" presStyleCnt="6"/>
      <dgm:spPr/>
    </dgm:pt>
    <dgm:pt modelId="{64DCF6BD-B5E2-4C09-B90F-9C52281D0599}" type="pres">
      <dgm:prSet presAssocID="{80FEADDF-15E7-4C94-94B9-425E5A5B19AF}" presName="vert1" presStyleCnt="0"/>
      <dgm:spPr/>
    </dgm:pt>
    <dgm:pt modelId="{49C7C421-DC11-49A6-864F-014DEDFA06D3}" type="pres">
      <dgm:prSet presAssocID="{6D61D69A-51FB-4B35-8B52-4B36556CE8E6}" presName="thickLine" presStyleLbl="alignNode1" presStyleIdx="1" presStyleCnt="6"/>
      <dgm:spPr/>
    </dgm:pt>
    <dgm:pt modelId="{F4AB774A-FE6F-4358-B399-44D5D7918EFA}" type="pres">
      <dgm:prSet presAssocID="{6D61D69A-51FB-4B35-8B52-4B36556CE8E6}" presName="horz1" presStyleCnt="0"/>
      <dgm:spPr/>
    </dgm:pt>
    <dgm:pt modelId="{8408E6F9-6644-4A46-B327-C61B6E76979D}" type="pres">
      <dgm:prSet presAssocID="{6D61D69A-51FB-4B35-8B52-4B36556CE8E6}" presName="tx1" presStyleLbl="revTx" presStyleIdx="1" presStyleCnt="6"/>
      <dgm:spPr/>
    </dgm:pt>
    <dgm:pt modelId="{F6F0181C-F551-4030-A11F-FB36800118B0}" type="pres">
      <dgm:prSet presAssocID="{6D61D69A-51FB-4B35-8B52-4B36556CE8E6}" presName="vert1" presStyleCnt="0"/>
      <dgm:spPr/>
    </dgm:pt>
    <dgm:pt modelId="{593EF033-DCD8-4060-ABE6-8945ACE022E0}" type="pres">
      <dgm:prSet presAssocID="{622A6260-E9EF-4FCE-B33E-A64E6BB39B4C}" presName="thickLine" presStyleLbl="alignNode1" presStyleIdx="2" presStyleCnt="6"/>
      <dgm:spPr/>
    </dgm:pt>
    <dgm:pt modelId="{D4433FD1-46FD-45F9-AE76-6F89C99AEFC7}" type="pres">
      <dgm:prSet presAssocID="{622A6260-E9EF-4FCE-B33E-A64E6BB39B4C}" presName="horz1" presStyleCnt="0"/>
      <dgm:spPr/>
    </dgm:pt>
    <dgm:pt modelId="{25BE98A5-13B9-47B8-B386-306ADA35EB39}" type="pres">
      <dgm:prSet presAssocID="{622A6260-E9EF-4FCE-B33E-A64E6BB39B4C}" presName="tx1" presStyleLbl="revTx" presStyleIdx="2" presStyleCnt="6"/>
      <dgm:spPr/>
    </dgm:pt>
    <dgm:pt modelId="{D45ABAEE-E7CA-4F80-B3B6-FE72F02034E8}" type="pres">
      <dgm:prSet presAssocID="{622A6260-E9EF-4FCE-B33E-A64E6BB39B4C}" presName="vert1" presStyleCnt="0"/>
      <dgm:spPr/>
    </dgm:pt>
    <dgm:pt modelId="{382FA509-B299-4871-B0E9-9D245F85B29A}" type="pres">
      <dgm:prSet presAssocID="{8B3F9965-01CD-49F7-8A6E-535188564CE7}" presName="thickLine" presStyleLbl="alignNode1" presStyleIdx="3" presStyleCnt="6"/>
      <dgm:spPr/>
    </dgm:pt>
    <dgm:pt modelId="{AB25673C-F769-4481-94EC-B1A6734C9E5E}" type="pres">
      <dgm:prSet presAssocID="{8B3F9965-01CD-49F7-8A6E-535188564CE7}" presName="horz1" presStyleCnt="0"/>
      <dgm:spPr/>
    </dgm:pt>
    <dgm:pt modelId="{B95AC908-3F77-47B4-94FE-BD4B592B4E0C}" type="pres">
      <dgm:prSet presAssocID="{8B3F9965-01CD-49F7-8A6E-535188564CE7}" presName="tx1" presStyleLbl="revTx" presStyleIdx="3" presStyleCnt="6"/>
      <dgm:spPr/>
    </dgm:pt>
    <dgm:pt modelId="{FF6BBA18-0D12-45F6-B593-7C0449916982}" type="pres">
      <dgm:prSet presAssocID="{8B3F9965-01CD-49F7-8A6E-535188564CE7}" presName="vert1" presStyleCnt="0"/>
      <dgm:spPr/>
    </dgm:pt>
    <dgm:pt modelId="{252C2B82-EA74-4622-8295-F8F137481E09}" type="pres">
      <dgm:prSet presAssocID="{F9578943-2141-4983-B9D5-B903B5B0796C}" presName="thickLine" presStyleLbl="alignNode1" presStyleIdx="4" presStyleCnt="6"/>
      <dgm:spPr/>
    </dgm:pt>
    <dgm:pt modelId="{1371DF62-BA64-4055-81CA-AFE3D9EEF47B}" type="pres">
      <dgm:prSet presAssocID="{F9578943-2141-4983-B9D5-B903B5B0796C}" presName="horz1" presStyleCnt="0"/>
      <dgm:spPr/>
    </dgm:pt>
    <dgm:pt modelId="{72EA7DAB-CDC0-47AB-8A38-0442A9AC041B}" type="pres">
      <dgm:prSet presAssocID="{F9578943-2141-4983-B9D5-B903B5B0796C}" presName="tx1" presStyleLbl="revTx" presStyleIdx="4" presStyleCnt="6"/>
      <dgm:spPr/>
    </dgm:pt>
    <dgm:pt modelId="{1FD1D408-ED0A-47DD-AF54-1C2076080F59}" type="pres">
      <dgm:prSet presAssocID="{F9578943-2141-4983-B9D5-B903B5B0796C}" presName="vert1" presStyleCnt="0"/>
      <dgm:spPr/>
    </dgm:pt>
    <dgm:pt modelId="{447A6247-6343-45D4-849C-491875029737}" type="pres">
      <dgm:prSet presAssocID="{525297C9-2951-4AF2-AB46-5D5D7F429249}" presName="thickLine" presStyleLbl="alignNode1" presStyleIdx="5" presStyleCnt="6"/>
      <dgm:spPr/>
    </dgm:pt>
    <dgm:pt modelId="{65A0191D-925E-4DB5-B40C-28C83F68B6C5}" type="pres">
      <dgm:prSet presAssocID="{525297C9-2951-4AF2-AB46-5D5D7F429249}" presName="horz1" presStyleCnt="0"/>
      <dgm:spPr/>
    </dgm:pt>
    <dgm:pt modelId="{F6A7D262-1BE3-4773-8266-888A476EC73C}" type="pres">
      <dgm:prSet presAssocID="{525297C9-2951-4AF2-AB46-5D5D7F429249}" presName="tx1" presStyleLbl="revTx" presStyleIdx="5" presStyleCnt="6"/>
      <dgm:spPr/>
    </dgm:pt>
    <dgm:pt modelId="{D96E87ED-4C77-4D76-9835-DB5FC44F757E}" type="pres">
      <dgm:prSet presAssocID="{525297C9-2951-4AF2-AB46-5D5D7F429249}" presName="vert1" presStyleCnt="0"/>
      <dgm:spPr/>
    </dgm:pt>
  </dgm:ptLst>
  <dgm:cxnLst>
    <dgm:cxn modelId="{155FD718-9BCD-4D9C-851A-C00F27E39C47}" type="presOf" srcId="{8B3F9965-01CD-49F7-8A6E-535188564CE7}" destId="{B95AC908-3F77-47B4-94FE-BD4B592B4E0C}" srcOrd="0" destOrd="0" presId="urn:microsoft.com/office/officeart/2008/layout/LinedList"/>
    <dgm:cxn modelId="{47540A1C-42D3-471F-A6DE-8BDF45742C00}" srcId="{66743CF0-E144-4C8C-9467-F2DB95033248}" destId="{6D61D69A-51FB-4B35-8B52-4B36556CE8E6}" srcOrd="1" destOrd="0" parTransId="{498B8C01-CE2A-41DD-A96E-1D2C4A960FFB}" sibTransId="{2950F648-18BE-4BE4-A49A-1163FC2A79E1}"/>
    <dgm:cxn modelId="{B7E38124-3FF7-4F8A-8B36-3653C418656C}" type="presOf" srcId="{F9578943-2141-4983-B9D5-B903B5B0796C}" destId="{72EA7DAB-CDC0-47AB-8A38-0442A9AC041B}" srcOrd="0" destOrd="0" presId="urn:microsoft.com/office/officeart/2008/layout/LinedList"/>
    <dgm:cxn modelId="{68D4043E-2FBE-4450-B380-4E185AA066E3}" type="presOf" srcId="{66743CF0-E144-4C8C-9467-F2DB95033248}" destId="{3AA6A238-8F3B-48FB-9766-9424AE2A2010}" srcOrd="0" destOrd="0" presId="urn:microsoft.com/office/officeart/2008/layout/LinedList"/>
    <dgm:cxn modelId="{8D012271-762C-41A5-ABC4-95E5C48ACD65}" type="presOf" srcId="{622A6260-E9EF-4FCE-B33E-A64E6BB39B4C}" destId="{25BE98A5-13B9-47B8-B386-306ADA35EB39}" srcOrd="0" destOrd="0" presId="urn:microsoft.com/office/officeart/2008/layout/LinedList"/>
    <dgm:cxn modelId="{DB2EDA87-A35B-451A-8E99-46A5A3258637}" srcId="{66743CF0-E144-4C8C-9467-F2DB95033248}" destId="{8B3F9965-01CD-49F7-8A6E-535188564CE7}" srcOrd="3" destOrd="0" parTransId="{3F9BCD41-AE70-4992-9411-5870B5A6581A}" sibTransId="{716C99B3-D4F3-4BA5-94EB-0FA5D4C811E9}"/>
    <dgm:cxn modelId="{FD7DF288-06F4-4C46-99A3-DBFB693E620A}" type="presOf" srcId="{525297C9-2951-4AF2-AB46-5D5D7F429249}" destId="{F6A7D262-1BE3-4773-8266-888A476EC73C}" srcOrd="0" destOrd="0" presId="urn:microsoft.com/office/officeart/2008/layout/LinedList"/>
    <dgm:cxn modelId="{04C12EAF-E3A2-45AF-9581-7F691B184A25}" srcId="{66743CF0-E144-4C8C-9467-F2DB95033248}" destId="{525297C9-2951-4AF2-AB46-5D5D7F429249}" srcOrd="5" destOrd="0" parTransId="{3080B0DE-6B39-4478-A09C-8CB60C57ADB2}" sibTransId="{94F55939-207C-4E12-85B6-46792796C637}"/>
    <dgm:cxn modelId="{43BA56C6-BAD9-48F5-808F-0A156AD20B4E}" type="presOf" srcId="{6D61D69A-51FB-4B35-8B52-4B36556CE8E6}" destId="{8408E6F9-6644-4A46-B327-C61B6E76979D}" srcOrd="0" destOrd="0" presId="urn:microsoft.com/office/officeart/2008/layout/LinedList"/>
    <dgm:cxn modelId="{0850A4CB-7416-49C3-A7DA-004D901E29DB}" srcId="{66743CF0-E144-4C8C-9467-F2DB95033248}" destId="{622A6260-E9EF-4FCE-B33E-A64E6BB39B4C}" srcOrd="2" destOrd="0" parTransId="{86D50082-3DE9-40A9-AAE1-4FC83D190638}" sibTransId="{A6A1640F-94E7-449C-AC29-DC0E8B7AD6E6}"/>
    <dgm:cxn modelId="{368AE4CE-CFD2-4290-ABE3-3F4A5252D3D7}" type="presOf" srcId="{80FEADDF-15E7-4C94-94B9-425E5A5B19AF}" destId="{8ECD75B6-EF3F-4B7A-8C0C-5C8D2954E128}" srcOrd="0" destOrd="0" presId="urn:microsoft.com/office/officeart/2008/layout/LinedList"/>
    <dgm:cxn modelId="{00FB3EDE-3445-4E2E-8B32-491717092216}" srcId="{66743CF0-E144-4C8C-9467-F2DB95033248}" destId="{F9578943-2141-4983-B9D5-B903B5B0796C}" srcOrd="4" destOrd="0" parTransId="{BF719F61-B835-42E8-9A0F-F08AFDB14BE7}" sibTransId="{FFE11D7B-3188-4093-9C1F-F6BC63B531FF}"/>
    <dgm:cxn modelId="{8E5DCFFB-CA2B-4FA8-A709-39BA8269DD89}" srcId="{66743CF0-E144-4C8C-9467-F2DB95033248}" destId="{80FEADDF-15E7-4C94-94B9-425E5A5B19AF}" srcOrd="0" destOrd="0" parTransId="{FB3EFC1B-8C06-4973-B5CE-A72F70A18FCA}" sibTransId="{C516EB76-34B8-46BC-A99A-6BF693967433}"/>
    <dgm:cxn modelId="{96E2F5BE-1372-4A24-B767-09E0789C61A2}" type="presParOf" srcId="{3AA6A238-8F3B-48FB-9766-9424AE2A2010}" destId="{583289D0-0555-4A73-880D-4F7AD7E292B4}" srcOrd="0" destOrd="0" presId="urn:microsoft.com/office/officeart/2008/layout/LinedList"/>
    <dgm:cxn modelId="{33E6B42A-D443-45B8-90D6-C1D7FDE64AB8}" type="presParOf" srcId="{3AA6A238-8F3B-48FB-9766-9424AE2A2010}" destId="{2EEDE2EF-5729-47D9-88AB-C29A6DB03D76}" srcOrd="1" destOrd="0" presId="urn:microsoft.com/office/officeart/2008/layout/LinedList"/>
    <dgm:cxn modelId="{16C7671D-9A33-4B1A-BA9D-B9A995EC5B59}" type="presParOf" srcId="{2EEDE2EF-5729-47D9-88AB-C29A6DB03D76}" destId="{8ECD75B6-EF3F-4B7A-8C0C-5C8D2954E128}" srcOrd="0" destOrd="0" presId="urn:microsoft.com/office/officeart/2008/layout/LinedList"/>
    <dgm:cxn modelId="{E667ACE8-0D27-43BB-88AD-F3205A9F67F6}" type="presParOf" srcId="{2EEDE2EF-5729-47D9-88AB-C29A6DB03D76}" destId="{64DCF6BD-B5E2-4C09-B90F-9C52281D0599}" srcOrd="1" destOrd="0" presId="urn:microsoft.com/office/officeart/2008/layout/LinedList"/>
    <dgm:cxn modelId="{43D4CE55-8ED9-4B38-800F-C1C923E346EA}" type="presParOf" srcId="{3AA6A238-8F3B-48FB-9766-9424AE2A2010}" destId="{49C7C421-DC11-49A6-864F-014DEDFA06D3}" srcOrd="2" destOrd="0" presId="urn:microsoft.com/office/officeart/2008/layout/LinedList"/>
    <dgm:cxn modelId="{87F9F721-0B98-4750-812E-B0C9C52B7C36}" type="presParOf" srcId="{3AA6A238-8F3B-48FB-9766-9424AE2A2010}" destId="{F4AB774A-FE6F-4358-B399-44D5D7918EFA}" srcOrd="3" destOrd="0" presId="urn:microsoft.com/office/officeart/2008/layout/LinedList"/>
    <dgm:cxn modelId="{BB86ADAE-7D6C-44E2-85D0-93AE92446F64}" type="presParOf" srcId="{F4AB774A-FE6F-4358-B399-44D5D7918EFA}" destId="{8408E6F9-6644-4A46-B327-C61B6E76979D}" srcOrd="0" destOrd="0" presId="urn:microsoft.com/office/officeart/2008/layout/LinedList"/>
    <dgm:cxn modelId="{E881AA0B-0F68-43F7-9028-82BF28ADC1AA}" type="presParOf" srcId="{F4AB774A-FE6F-4358-B399-44D5D7918EFA}" destId="{F6F0181C-F551-4030-A11F-FB36800118B0}" srcOrd="1" destOrd="0" presId="urn:microsoft.com/office/officeart/2008/layout/LinedList"/>
    <dgm:cxn modelId="{B09FA299-B153-4D55-9252-88D74C648444}" type="presParOf" srcId="{3AA6A238-8F3B-48FB-9766-9424AE2A2010}" destId="{593EF033-DCD8-4060-ABE6-8945ACE022E0}" srcOrd="4" destOrd="0" presId="urn:microsoft.com/office/officeart/2008/layout/LinedList"/>
    <dgm:cxn modelId="{DFEF6436-AEFD-4BB3-B44C-095747B2881B}" type="presParOf" srcId="{3AA6A238-8F3B-48FB-9766-9424AE2A2010}" destId="{D4433FD1-46FD-45F9-AE76-6F89C99AEFC7}" srcOrd="5" destOrd="0" presId="urn:microsoft.com/office/officeart/2008/layout/LinedList"/>
    <dgm:cxn modelId="{8D0719B7-4CD5-4DB9-9ACA-2A62CA0D1DC5}" type="presParOf" srcId="{D4433FD1-46FD-45F9-AE76-6F89C99AEFC7}" destId="{25BE98A5-13B9-47B8-B386-306ADA35EB39}" srcOrd="0" destOrd="0" presId="urn:microsoft.com/office/officeart/2008/layout/LinedList"/>
    <dgm:cxn modelId="{5C26A3E8-F61B-43E6-9787-2E2C8E2DB34A}" type="presParOf" srcId="{D4433FD1-46FD-45F9-AE76-6F89C99AEFC7}" destId="{D45ABAEE-E7CA-4F80-B3B6-FE72F02034E8}" srcOrd="1" destOrd="0" presId="urn:microsoft.com/office/officeart/2008/layout/LinedList"/>
    <dgm:cxn modelId="{2D8753F1-0D46-4601-9525-5B245559E525}" type="presParOf" srcId="{3AA6A238-8F3B-48FB-9766-9424AE2A2010}" destId="{382FA509-B299-4871-B0E9-9D245F85B29A}" srcOrd="6" destOrd="0" presId="urn:microsoft.com/office/officeart/2008/layout/LinedList"/>
    <dgm:cxn modelId="{A91F213C-A75A-4934-94CA-B027E370603F}" type="presParOf" srcId="{3AA6A238-8F3B-48FB-9766-9424AE2A2010}" destId="{AB25673C-F769-4481-94EC-B1A6734C9E5E}" srcOrd="7" destOrd="0" presId="urn:microsoft.com/office/officeart/2008/layout/LinedList"/>
    <dgm:cxn modelId="{9979BFC0-42F8-4CEF-A17A-A7C822DE9403}" type="presParOf" srcId="{AB25673C-F769-4481-94EC-B1A6734C9E5E}" destId="{B95AC908-3F77-47B4-94FE-BD4B592B4E0C}" srcOrd="0" destOrd="0" presId="urn:microsoft.com/office/officeart/2008/layout/LinedList"/>
    <dgm:cxn modelId="{F0D5CABF-0141-4134-A714-2B7BE5F5A848}" type="presParOf" srcId="{AB25673C-F769-4481-94EC-B1A6734C9E5E}" destId="{FF6BBA18-0D12-45F6-B593-7C0449916982}" srcOrd="1" destOrd="0" presId="urn:microsoft.com/office/officeart/2008/layout/LinedList"/>
    <dgm:cxn modelId="{2B6D6B00-AF76-4A9F-BC2D-CE92073E1200}" type="presParOf" srcId="{3AA6A238-8F3B-48FB-9766-9424AE2A2010}" destId="{252C2B82-EA74-4622-8295-F8F137481E09}" srcOrd="8" destOrd="0" presId="urn:microsoft.com/office/officeart/2008/layout/LinedList"/>
    <dgm:cxn modelId="{0F4854E2-BA34-4E43-9F94-294D51B3F493}" type="presParOf" srcId="{3AA6A238-8F3B-48FB-9766-9424AE2A2010}" destId="{1371DF62-BA64-4055-81CA-AFE3D9EEF47B}" srcOrd="9" destOrd="0" presId="urn:microsoft.com/office/officeart/2008/layout/LinedList"/>
    <dgm:cxn modelId="{09D8B4C3-FAD8-4F1B-B145-6588C3B19161}" type="presParOf" srcId="{1371DF62-BA64-4055-81CA-AFE3D9EEF47B}" destId="{72EA7DAB-CDC0-47AB-8A38-0442A9AC041B}" srcOrd="0" destOrd="0" presId="urn:microsoft.com/office/officeart/2008/layout/LinedList"/>
    <dgm:cxn modelId="{EAB0E607-D740-41CF-AD08-EF3449F9E923}" type="presParOf" srcId="{1371DF62-BA64-4055-81CA-AFE3D9EEF47B}" destId="{1FD1D408-ED0A-47DD-AF54-1C2076080F59}" srcOrd="1" destOrd="0" presId="urn:microsoft.com/office/officeart/2008/layout/LinedList"/>
    <dgm:cxn modelId="{C9864C13-2613-455A-B7B0-87B1E064E537}" type="presParOf" srcId="{3AA6A238-8F3B-48FB-9766-9424AE2A2010}" destId="{447A6247-6343-45D4-849C-491875029737}" srcOrd="10" destOrd="0" presId="urn:microsoft.com/office/officeart/2008/layout/LinedList"/>
    <dgm:cxn modelId="{6E3B2566-A414-4D8E-B1DF-D63C890A45B3}" type="presParOf" srcId="{3AA6A238-8F3B-48FB-9766-9424AE2A2010}" destId="{65A0191D-925E-4DB5-B40C-28C83F68B6C5}" srcOrd="11" destOrd="0" presId="urn:microsoft.com/office/officeart/2008/layout/LinedList"/>
    <dgm:cxn modelId="{4EF52B4A-C0A3-4F7D-A03E-E0C455F96555}" type="presParOf" srcId="{65A0191D-925E-4DB5-B40C-28C83F68B6C5}" destId="{F6A7D262-1BE3-4773-8266-888A476EC73C}" srcOrd="0" destOrd="0" presId="urn:microsoft.com/office/officeart/2008/layout/LinedList"/>
    <dgm:cxn modelId="{835D014B-46F2-4F31-A64E-3A4D6363B7EC}" type="presParOf" srcId="{65A0191D-925E-4DB5-B40C-28C83F68B6C5}" destId="{D96E87ED-4C77-4D76-9835-DB5FC44F757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289D0-0555-4A73-880D-4F7AD7E292B4}">
      <dsp:nvSpPr>
        <dsp:cNvPr id="0" name=""/>
        <dsp:cNvSpPr/>
      </dsp:nvSpPr>
      <dsp:spPr>
        <a:xfrm>
          <a:off x="0" y="2930"/>
          <a:ext cx="98285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D75B6-EF3F-4B7A-8C0C-5C8D2954E128}">
      <dsp:nvSpPr>
        <dsp:cNvPr id="0" name=""/>
        <dsp:cNvSpPr/>
      </dsp:nvSpPr>
      <dsp:spPr>
        <a:xfrm>
          <a:off x="0" y="2930"/>
          <a:ext cx="9828584" cy="999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sl-SI" sz="4600" b="1" kern="1200" dirty="0">
              <a:solidFill>
                <a:prstClr val="black">
                  <a:hueOff val="0"/>
                  <a:satOff val="0"/>
                  <a:lumOff val="0"/>
                  <a:alphaOff val="0"/>
                </a:prstClr>
              </a:solidFill>
              <a:latin typeface="Calibri"/>
              <a:ea typeface="+mn-ea"/>
              <a:cs typeface="+mn-cs"/>
            </a:rPr>
            <a:t>Pretekla izkušnja  </a:t>
          </a:r>
          <a:endParaRPr lang="en-US" sz="4600" b="1" kern="1200" dirty="0">
            <a:solidFill>
              <a:prstClr val="black">
                <a:hueOff val="0"/>
                <a:satOff val="0"/>
                <a:lumOff val="0"/>
                <a:alphaOff val="0"/>
              </a:prstClr>
            </a:solidFill>
            <a:latin typeface="Calibri"/>
            <a:ea typeface="+mn-ea"/>
            <a:cs typeface="+mn-cs"/>
          </a:endParaRPr>
        </a:p>
      </dsp:txBody>
      <dsp:txXfrm>
        <a:off x="0" y="2930"/>
        <a:ext cx="9828584" cy="999297"/>
      </dsp:txXfrm>
    </dsp:sp>
    <dsp:sp modelId="{49C7C421-DC11-49A6-864F-014DEDFA06D3}">
      <dsp:nvSpPr>
        <dsp:cNvPr id="0" name=""/>
        <dsp:cNvSpPr/>
      </dsp:nvSpPr>
      <dsp:spPr>
        <a:xfrm>
          <a:off x="0" y="1002227"/>
          <a:ext cx="98285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08E6F9-6644-4A46-B327-C61B6E76979D}">
      <dsp:nvSpPr>
        <dsp:cNvPr id="0" name=""/>
        <dsp:cNvSpPr/>
      </dsp:nvSpPr>
      <dsp:spPr>
        <a:xfrm>
          <a:off x="0" y="1002227"/>
          <a:ext cx="9828584" cy="999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sl-SI" sz="4600" b="1" kern="1200" dirty="0"/>
            <a:t>Okviri novega finančnega instrumenta </a:t>
          </a:r>
          <a:endParaRPr lang="en-US" sz="4600" kern="1200" dirty="0"/>
        </a:p>
      </dsp:txBody>
      <dsp:txXfrm>
        <a:off x="0" y="1002227"/>
        <a:ext cx="9828584" cy="999297"/>
      </dsp:txXfrm>
    </dsp:sp>
    <dsp:sp modelId="{593EF033-DCD8-4060-ABE6-8945ACE022E0}">
      <dsp:nvSpPr>
        <dsp:cNvPr id="0" name=""/>
        <dsp:cNvSpPr/>
      </dsp:nvSpPr>
      <dsp:spPr>
        <a:xfrm>
          <a:off x="0" y="2001524"/>
          <a:ext cx="98285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BE98A5-13B9-47B8-B386-306ADA35EB39}">
      <dsp:nvSpPr>
        <dsp:cNvPr id="0" name=""/>
        <dsp:cNvSpPr/>
      </dsp:nvSpPr>
      <dsp:spPr>
        <a:xfrm>
          <a:off x="0" y="2001524"/>
          <a:ext cx="9828584" cy="999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sl-SI" sz="4600" b="1" kern="1200" dirty="0"/>
            <a:t>Dinamika črpanja EU sredstev</a:t>
          </a:r>
          <a:endParaRPr lang="en-US" sz="4600" kern="1200" dirty="0"/>
        </a:p>
      </dsp:txBody>
      <dsp:txXfrm>
        <a:off x="0" y="2001524"/>
        <a:ext cx="9828584" cy="999297"/>
      </dsp:txXfrm>
    </dsp:sp>
    <dsp:sp modelId="{382FA509-B299-4871-B0E9-9D245F85B29A}">
      <dsp:nvSpPr>
        <dsp:cNvPr id="0" name=""/>
        <dsp:cNvSpPr/>
      </dsp:nvSpPr>
      <dsp:spPr>
        <a:xfrm>
          <a:off x="0" y="3000821"/>
          <a:ext cx="98285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5AC908-3F77-47B4-94FE-BD4B592B4E0C}">
      <dsp:nvSpPr>
        <dsp:cNvPr id="0" name=""/>
        <dsp:cNvSpPr/>
      </dsp:nvSpPr>
      <dsp:spPr>
        <a:xfrm>
          <a:off x="0" y="3000821"/>
          <a:ext cx="9828584" cy="999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sl-SI" sz="4600" b="1" kern="1200" dirty="0"/>
            <a:t>Kazalniki in ciljne vrednosti</a:t>
          </a:r>
          <a:endParaRPr lang="en-US" sz="4600" kern="1200" dirty="0"/>
        </a:p>
      </dsp:txBody>
      <dsp:txXfrm>
        <a:off x="0" y="3000821"/>
        <a:ext cx="9828584" cy="999297"/>
      </dsp:txXfrm>
    </dsp:sp>
    <dsp:sp modelId="{252C2B82-EA74-4622-8295-F8F137481E09}">
      <dsp:nvSpPr>
        <dsp:cNvPr id="0" name=""/>
        <dsp:cNvSpPr/>
      </dsp:nvSpPr>
      <dsp:spPr>
        <a:xfrm>
          <a:off x="0" y="4000118"/>
          <a:ext cx="98285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EA7DAB-CDC0-47AB-8A38-0442A9AC041B}">
      <dsp:nvSpPr>
        <dsp:cNvPr id="0" name=""/>
        <dsp:cNvSpPr/>
      </dsp:nvSpPr>
      <dsp:spPr>
        <a:xfrm>
          <a:off x="0" y="4000118"/>
          <a:ext cx="9828584" cy="999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sl-SI" sz="4600" b="1" kern="1200"/>
            <a:t>Struktura holdinškega sklada </a:t>
          </a:r>
          <a:endParaRPr lang="en-US" sz="4600" kern="1200" dirty="0"/>
        </a:p>
      </dsp:txBody>
      <dsp:txXfrm>
        <a:off x="0" y="4000118"/>
        <a:ext cx="9828584" cy="999297"/>
      </dsp:txXfrm>
    </dsp:sp>
    <dsp:sp modelId="{447A6247-6343-45D4-849C-491875029737}">
      <dsp:nvSpPr>
        <dsp:cNvPr id="0" name=""/>
        <dsp:cNvSpPr/>
      </dsp:nvSpPr>
      <dsp:spPr>
        <a:xfrm>
          <a:off x="0" y="4999415"/>
          <a:ext cx="982858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A7D262-1BE3-4773-8266-888A476EC73C}">
      <dsp:nvSpPr>
        <dsp:cNvPr id="0" name=""/>
        <dsp:cNvSpPr/>
      </dsp:nvSpPr>
      <dsp:spPr>
        <a:xfrm>
          <a:off x="0" y="4999415"/>
          <a:ext cx="9828584" cy="999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sl-SI" sz="4600" b="1" kern="1200" dirty="0"/>
            <a:t>Pravne podlage</a:t>
          </a:r>
          <a:endParaRPr lang="en-US" sz="4600" kern="1200" dirty="0"/>
        </a:p>
      </dsp:txBody>
      <dsp:txXfrm>
        <a:off x="0" y="4999415"/>
        <a:ext cx="9828584" cy="99929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3573F-3B99-47A2-AE3E-357A4481D018}" type="datetimeFigureOut">
              <a:rPr lang="sl-SI" smtClean="0"/>
              <a:t>11. 06. 2025</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E3888-D455-415C-B147-4C17E166B09B}" type="slidenum">
              <a:rPr lang="sl-SI" smtClean="0"/>
              <a:t>‹#›</a:t>
            </a:fld>
            <a:endParaRPr lang="sl-SI"/>
          </a:p>
        </p:txBody>
      </p:sp>
    </p:spTree>
    <p:extLst>
      <p:ext uri="{BB962C8B-B14F-4D97-AF65-F5344CB8AC3E}">
        <p14:creationId xmlns:p14="http://schemas.microsoft.com/office/powerpoint/2010/main" val="153504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F7BEA8-4F2B-4B3D-BD06-298EBADB2CFF}" type="slidenum">
              <a:rPr kumimoji="0" lang="LID4096"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LID4096"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402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mailto:Marko.Kirn@sid.si"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67D"/>
        </a:solidFill>
        <a:effectLst/>
      </p:bgPr>
    </p:bg>
    <p:spTree>
      <p:nvGrpSpPr>
        <p:cNvPr id="1" name=""/>
        <p:cNvGrpSpPr/>
        <p:nvPr/>
      </p:nvGrpSpPr>
      <p:grpSpPr>
        <a:xfrm>
          <a:off x="0" y="0"/>
          <a:ext cx="0" cy="0"/>
          <a:chOff x="0" y="0"/>
          <a:chExt cx="0" cy="0"/>
        </a:xfrm>
      </p:grpSpPr>
      <p:sp>
        <p:nvSpPr>
          <p:cNvPr id="17" name="TextBox 17"/>
          <p:cNvSpPr txBox="1"/>
          <p:nvPr/>
        </p:nvSpPr>
        <p:spPr>
          <a:xfrm>
            <a:off x="1007096" y="3199285"/>
            <a:ext cx="15841760" cy="6036909"/>
          </a:xfrm>
          <a:prstGeom prst="rect">
            <a:avLst/>
          </a:prstGeom>
        </p:spPr>
        <p:txBody>
          <a:bodyPr wrap="square" lIns="0" tIns="0" rIns="0" bIns="0" rtlCol="0" anchor="t">
            <a:spAutoFit/>
          </a:bodyPr>
          <a:lstStyle/>
          <a:p>
            <a:pPr marL="0" marR="0" lvl="0" indent="0" algn="ctr" defTabSz="914400" rtl="0" eaLnBrk="1" fontAlgn="auto" latinLnBrk="0" hangingPunct="1">
              <a:lnSpc>
                <a:spcPts val="6000"/>
              </a:lnSpc>
              <a:spcBef>
                <a:spcPts val="0"/>
              </a:spcBef>
              <a:spcAft>
                <a:spcPts val="0"/>
              </a:spcAft>
              <a:buClrTx/>
              <a:buSzTx/>
              <a:buFontTx/>
              <a:buNone/>
              <a:tabLst/>
              <a:defRPr/>
            </a:pPr>
            <a:endParaRPr lang="sl-SI" sz="6000" b="1" spc="-120" dirty="0">
              <a:solidFill>
                <a:schemeClr val="accent5">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ts val="6000"/>
              </a:lnSpc>
              <a:spcBef>
                <a:spcPts val="0"/>
              </a:spcBef>
              <a:spcAft>
                <a:spcPts val="0"/>
              </a:spcAft>
              <a:buClrTx/>
              <a:buSzTx/>
              <a:buFontTx/>
              <a:buNone/>
              <a:tabLst/>
              <a:defRPr/>
            </a:pPr>
            <a:r>
              <a:rPr lang="sl-SI" sz="6000" b="1" spc="-120" dirty="0">
                <a:solidFill>
                  <a:schemeClr val="accent5">
                    <a:lumMod val="40000"/>
                    <a:lumOff val="60000"/>
                  </a:schemeClr>
                </a:solidFill>
                <a:latin typeface="Tahoma" panose="020B0604030504040204" pitchFamily="34" charset="0"/>
                <a:ea typeface="Tahoma" panose="020B0604030504040204" pitchFamily="34" charset="0"/>
                <a:cs typeface="Tahoma" panose="020B0604030504040204" pitchFamily="34" charset="0"/>
              </a:rPr>
              <a:t>HOLDINŠKI SKLAD </a:t>
            </a:r>
          </a:p>
          <a:p>
            <a:pPr marL="0" marR="0" lvl="0" indent="0" algn="ctr" defTabSz="914400" rtl="0" eaLnBrk="1" fontAlgn="auto" latinLnBrk="0" hangingPunct="1">
              <a:lnSpc>
                <a:spcPts val="6000"/>
              </a:lnSpc>
              <a:spcBef>
                <a:spcPts val="0"/>
              </a:spcBef>
              <a:spcAft>
                <a:spcPts val="0"/>
              </a:spcAft>
              <a:buClrTx/>
              <a:buSzTx/>
              <a:buFontTx/>
              <a:buNone/>
              <a:tabLst/>
              <a:defRPr/>
            </a:pPr>
            <a:r>
              <a:rPr lang="sl-SI" sz="6000" b="1" spc="-120" dirty="0">
                <a:solidFill>
                  <a:schemeClr val="accent5">
                    <a:lumMod val="40000"/>
                    <a:lumOff val="60000"/>
                  </a:schemeClr>
                </a:solidFill>
                <a:latin typeface="Tahoma" panose="020B0604030504040204" pitchFamily="34" charset="0"/>
                <a:ea typeface="Tahoma" panose="020B0604030504040204" pitchFamily="34" charset="0"/>
                <a:cs typeface="Tahoma" panose="020B0604030504040204" pitchFamily="34" charset="0"/>
              </a:rPr>
              <a:t>in finančni instrument za financiranje trajnostnih in energetsko učinkovitih projektov v RS</a:t>
            </a:r>
          </a:p>
          <a:p>
            <a:pPr marL="0" marR="0" lvl="0" indent="0" algn="ctr" defTabSz="914400" rtl="0" eaLnBrk="1" fontAlgn="auto" latinLnBrk="0" hangingPunct="1">
              <a:lnSpc>
                <a:spcPts val="6000"/>
              </a:lnSpc>
              <a:spcBef>
                <a:spcPts val="0"/>
              </a:spcBef>
              <a:spcAft>
                <a:spcPts val="0"/>
              </a:spcAft>
              <a:buClrTx/>
              <a:buSzTx/>
              <a:buFontTx/>
              <a:buNone/>
              <a:tabLst/>
              <a:defRPr/>
            </a:pPr>
            <a:endParaRPr lang="sl-SI" sz="6000" b="1" spc="-120" dirty="0">
              <a:solidFill>
                <a:schemeClr val="accent5">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ts val="6000"/>
              </a:lnSpc>
              <a:spcBef>
                <a:spcPts val="0"/>
              </a:spcBef>
              <a:spcAft>
                <a:spcPts val="0"/>
              </a:spcAft>
              <a:buClrTx/>
              <a:buSzTx/>
              <a:buFontTx/>
              <a:buNone/>
              <a:tabLst/>
              <a:defRPr/>
            </a:pPr>
            <a:endParaRPr lang="sl-SI" sz="6000" b="1" spc="-120" dirty="0">
              <a:solidFill>
                <a:schemeClr val="accent5">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rtl="0" eaLnBrk="1" fontAlgn="auto" latinLnBrk="0" hangingPunct="1">
              <a:lnSpc>
                <a:spcPts val="6000"/>
              </a:lnSpc>
              <a:spcBef>
                <a:spcPts val="0"/>
              </a:spcBef>
              <a:spcAft>
                <a:spcPts val="0"/>
              </a:spcAft>
              <a:buClrTx/>
              <a:buSzTx/>
              <a:buFontTx/>
              <a:buNone/>
              <a:tabLst/>
              <a:defRPr/>
            </a:pPr>
            <a:r>
              <a:rPr lang="sl-SI" sz="2800" b="1" spc="-120" dirty="0">
                <a:solidFill>
                  <a:schemeClr val="accent5">
                    <a:lumMod val="40000"/>
                    <a:lumOff val="60000"/>
                  </a:schemeClr>
                </a:solidFill>
                <a:latin typeface="Tahoma" panose="020B0604030504040204" pitchFamily="34" charset="0"/>
                <a:ea typeface="Tahoma" panose="020B0604030504040204" pitchFamily="34" charset="0"/>
                <a:cs typeface="Tahoma" panose="020B0604030504040204" pitchFamily="34" charset="0"/>
              </a:rPr>
              <a:t>GZS, Ljubljana 12.06.2024 </a:t>
            </a:r>
          </a:p>
        </p:txBody>
      </p:sp>
      <p:pic>
        <p:nvPicPr>
          <p:cNvPr id="6" name="Picture 5" descr="A blue letters and a blue arrow&#10;&#10;Description automatically generated with medium confidence">
            <a:extLst>
              <a:ext uri="{FF2B5EF4-FFF2-40B4-BE49-F238E27FC236}">
                <a16:creationId xmlns:a16="http://schemas.microsoft.com/office/drawing/2014/main" id="{12868FFB-1AEF-665C-3FF7-90D65EA6BB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6987" y="1065713"/>
            <a:ext cx="5011269" cy="1137220"/>
          </a:xfrm>
          <a:prstGeom prst="rect">
            <a:avLst/>
          </a:prstGeom>
        </p:spPr>
      </p:pic>
      <p:pic>
        <p:nvPicPr>
          <p:cNvPr id="2" name="Picture 1" descr="A black background with blue text&#10;&#10;Description automatically generated">
            <a:extLst>
              <a:ext uri="{FF2B5EF4-FFF2-40B4-BE49-F238E27FC236}">
                <a16:creationId xmlns:a16="http://schemas.microsoft.com/office/drawing/2014/main" id="{00213371-3FCA-FBB8-439D-50205041B7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096" y="1050806"/>
            <a:ext cx="4608512" cy="11521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A green rectangle with white text&#10;&#10;Description automatically generated">
            <a:extLst>
              <a:ext uri="{FF2B5EF4-FFF2-40B4-BE49-F238E27FC236}">
                <a16:creationId xmlns:a16="http://schemas.microsoft.com/office/drawing/2014/main" id="{25B5B846-1000-FDCD-54CA-397027303E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672394" y="318964"/>
            <a:ext cx="4536502" cy="2592288"/>
          </a:xfrm>
          <a:prstGeom prst="rect">
            <a:avLst/>
          </a:prstGeom>
          <a:noFill/>
        </p:spPr>
      </p:pic>
    </p:spTree>
    <p:extLst>
      <p:ext uri="{BB962C8B-B14F-4D97-AF65-F5344CB8AC3E}">
        <p14:creationId xmlns:p14="http://schemas.microsoft.com/office/powerpoint/2010/main" val="2019431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74948"/>
            <a:ext cx="18288000" cy="5787024"/>
            <a:chOff x="0" y="0"/>
            <a:chExt cx="6252776" cy="718313"/>
          </a:xfrm>
          <a:solidFill>
            <a:srgbClr val="00467D"/>
          </a:solidFill>
        </p:grpSpPr>
        <p:sp>
          <p:nvSpPr>
            <p:cNvPr id="3" name="Freeform 3"/>
            <p:cNvSpPr/>
            <p:nvPr/>
          </p:nvSpPr>
          <p:spPr>
            <a:xfrm>
              <a:off x="0" y="0"/>
              <a:ext cx="6252775" cy="718313"/>
            </a:xfrm>
            <a:custGeom>
              <a:avLst/>
              <a:gdLst/>
              <a:ahLst/>
              <a:cxnLst/>
              <a:rect l="l" t="t" r="r" b="b"/>
              <a:pathLst>
                <a:path w="6252775" h="718313">
                  <a:moveTo>
                    <a:pt x="0" y="0"/>
                  </a:moveTo>
                  <a:lnTo>
                    <a:pt x="6252775" y="0"/>
                  </a:lnTo>
                  <a:lnTo>
                    <a:pt x="6252775" y="718313"/>
                  </a:lnTo>
                  <a:lnTo>
                    <a:pt x="0" y="718313"/>
                  </a:lnTo>
                  <a:close/>
                </a:path>
              </a:pathLst>
            </a:custGeom>
            <a:grpFill/>
          </p:spPr>
          <p:txBody>
            <a:bodyPr/>
            <a:lstStyle/>
            <a:p>
              <a:endParaRPr lang="sl-SI" sz="2700"/>
            </a:p>
          </p:txBody>
        </p:sp>
      </p:grpSp>
      <p:grpSp>
        <p:nvGrpSpPr>
          <p:cNvPr id="5" name="Group 5"/>
          <p:cNvGrpSpPr/>
          <p:nvPr/>
        </p:nvGrpSpPr>
        <p:grpSpPr>
          <a:xfrm>
            <a:off x="882593" y="751279"/>
            <a:ext cx="15109017" cy="2462213"/>
            <a:chOff x="-194810" y="292669"/>
            <a:chExt cx="8426095" cy="3282950"/>
          </a:xfrm>
        </p:grpSpPr>
        <p:sp>
          <p:nvSpPr>
            <p:cNvPr id="6" name="TextBox 6"/>
            <p:cNvSpPr txBox="1"/>
            <p:nvPr/>
          </p:nvSpPr>
          <p:spPr>
            <a:xfrm>
              <a:off x="0" y="1727937"/>
              <a:ext cx="8231285" cy="383865"/>
            </a:xfrm>
            <a:prstGeom prst="rect">
              <a:avLst/>
            </a:prstGeom>
          </p:spPr>
          <p:txBody>
            <a:bodyPr lIns="0" tIns="0" rIns="0" bIns="0" rtlCol="0" anchor="t">
              <a:spAutoFit/>
            </a:bodyPr>
            <a:lstStyle/>
            <a:p>
              <a:pPr defTabSz="914445">
                <a:lnSpc>
                  <a:spcPts val="2520"/>
                </a:lnSpc>
                <a:spcBef>
                  <a:spcPct val="0"/>
                </a:spcBef>
                <a:defRPr/>
              </a:pPr>
              <a:endParaRPr>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7"/>
            <p:cNvSpPr txBox="1"/>
            <p:nvPr/>
          </p:nvSpPr>
          <p:spPr>
            <a:xfrm>
              <a:off x="-194810" y="292669"/>
              <a:ext cx="8231285" cy="3282950"/>
            </a:xfrm>
            <a:prstGeom prst="rect">
              <a:avLst/>
            </a:prstGeom>
          </p:spPr>
          <p:txBody>
            <a:bodyPr lIns="0" tIns="0" rIns="0" bIns="0" rtlCol="0" anchor="t">
              <a:spAutoFit/>
            </a:bodyPr>
            <a:lstStyle/>
            <a:p>
              <a:pPr defTabSz="914445">
                <a:lnSpc>
                  <a:spcPts val="4809"/>
                </a:lnSpc>
                <a:spcBef>
                  <a:spcPct val="0"/>
                </a:spcBef>
                <a:defRPr/>
              </a:pPr>
              <a:endParaRPr lang="sl-SI" sz="4500" b="1" spc="-11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defTabSz="914445">
                <a:lnSpc>
                  <a:spcPts val="4809"/>
                </a:lnSpc>
                <a:spcBef>
                  <a:spcPct val="0"/>
                </a:spcBef>
                <a:defRPr/>
              </a:pPr>
              <a:endParaRPr lang="sl-SI" sz="4500" b="1" spc="-11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defTabSz="914445">
                <a:lnSpc>
                  <a:spcPts val="4809"/>
                </a:lnSpc>
                <a:spcBef>
                  <a:spcPct val="0"/>
                </a:spcBef>
                <a:defRPr/>
              </a:pPr>
              <a:endParaRPr lang="sl-SI" sz="4500" b="1" spc="-110" dirty="0">
                <a:solidFill>
                  <a:srgbClr val="FFFFFF"/>
                </a:solidFill>
                <a:latin typeface="Tahoma" panose="020B0604030504040204" pitchFamily="34" charset="0"/>
                <a:ea typeface="Tahoma" panose="020B0604030504040204" pitchFamily="34" charset="0"/>
                <a:cs typeface="Tahoma" panose="020B0604030504040204" pitchFamily="34" charset="0"/>
              </a:endParaRPr>
            </a:p>
            <a:p>
              <a:pPr defTabSz="914445">
                <a:lnSpc>
                  <a:spcPts val="4809"/>
                </a:lnSpc>
                <a:spcBef>
                  <a:spcPct val="0"/>
                </a:spcBef>
                <a:defRPr/>
              </a:pPr>
              <a:r>
                <a:rPr lang="sl-SI" sz="4500" b="1" spc="-110" dirty="0">
                  <a:solidFill>
                    <a:srgbClr val="FFFFFF"/>
                  </a:solidFill>
                  <a:latin typeface="Tahoma" panose="020B0604030504040204" pitchFamily="34" charset="0"/>
                  <a:ea typeface="Tahoma" panose="020B0604030504040204" pitchFamily="34" charset="0"/>
                  <a:cs typeface="Tahoma" panose="020B0604030504040204" pitchFamily="34" charset="0"/>
                </a:rPr>
                <a:t>Hvala za vašo pozornost.</a:t>
              </a:r>
              <a:endParaRPr lang="en-US" sz="4500" b="1" spc="-11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9"/>
          <p:cNvSpPr txBox="1"/>
          <p:nvPr/>
        </p:nvSpPr>
        <p:spPr>
          <a:xfrm>
            <a:off x="685800" y="2748977"/>
            <a:ext cx="16649700" cy="371897"/>
          </a:xfrm>
          <a:prstGeom prst="rect">
            <a:avLst/>
          </a:prstGeom>
        </p:spPr>
        <p:txBody>
          <a:bodyPr lIns="0" tIns="0" rIns="0" bIns="0" rtlCol="0" anchor="t">
            <a:spAutoFit/>
          </a:bodyPr>
          <a:lstStyle/>
          <a:p>
            <a:pPr marL="226707" lvl="1" defTabSz="914445">
              <a:lnSpc>
                <a:spcPts val="2939"/>
              </a:lnSpc>
              <a:spcAft>
                <a:spcPts val="900"/>
              </a:spcAft>
              <a:defRPr/>
            </a:pPr>
            <a:endParaRPr lang="en-US" sz="27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E71130C0-E86A-6F95-F65A-F23392F2C4C5}"/>
              </a:ext>
            </a:extLst>
          </p:cNvPr>
          <p:cNvSpPr txBox="1"/>
          <p:nvPr/>
        </p:nvSpPr>
        <p:spPr>
          <a:xfrm>
            <a:off x="431032" y="8383860"/>
            <a:ext cx="13249472" cy="1477328"/>
          </a:xfrm>
          <a:prstGeom prst="rect">
            <a:avLst/>
          </a:prstGeom>
          <a:noFill/>
        </p:spPr>
        <p:txBody>
          <a:bodyPr wrap="square" rtlCol="0">
            <a:spAutoFit/>
          </a:bodyPr>
          <a:lstStyle/>
          <a:p>
            <a:r>
              <a:rPr lang="sl-SI" sz="1800" b="1" dirty="0">
                <a:solidFill>
                  <a:srgbClr val="004080"/>
                </a:solidFill>
                <a:effectLst/>
                <a:latin typeface="Tahoma" panose="020B0604030504040204" pitchFamily="34" charset="0"/>
                <a:ea typeface="Aptos" panose="02110004020202020204"/>
              </a:rPr>
              <a:t>Marko Kirn</a:t>
            </a:r>
            <a:br>
              <a:rPr lang="sl-SI" sz="1800" dirty="0">
                <a:solidFill>
                  <a:srgbClr val="004080"/>
                </a:solidFill>
                <a:effectLst/>
                <a:latin typeface="Tahoma" panose="020B0604030504040204" pitchFamily="34" charset="0"/>
                <a:ea typeface="Aptos" panose="02110004020202020204"/>
              </a:rPr>
            </a:br>
            <a:r>
              <a:rPr lang="sl-SI" sz="1800" dirty="0">
                <a:solidFill>
                  <a:srgbClr val="004080"/>
                </a:solidFill>
                <a:effectLst/>
                <a:latin typeface="Tahoma" panose="020B0604030504040204" pitchFamily="34" charset="0"/>
                <a:ea typeface="Aptos" panose="02110004020202020204"/>
              </a:rPr>
              <a:t>Pomočnik direktorja oddelka za razvoj produktov in evropske programe </a:t>
            </a:r>
          </a:p>
          <a:p>
            <a:r>
              <a:rPr lang="sl-SI" sz="1800" dirty="0">
                <a:solidFill>
                  <a:srgbClr val="004080"/>
                </a:solidFill>
                <a:effectLst/>
                <a:latin typeface="Tahoma" panose="020B0604030504040204" pitchFamily="34" charset="0"/>
                <a:ea typeface="Aptos" panose="02110004020202020204"/>
              </a:rPr>
              <a:t>Oddelek za razvoj produktov in evropske programe</a:t>
            </a:r>
          </a:p>
          <a:p>
            <a:r>
              <a:rPr lang="sl-SI" sz="1800" b="1" dirty="0">
                <a:solidFill>
                  <a:srgbClr val="004080"/>
                </a:solidFill>
                <a:effectLst/>
                <a:latin typeface="Tahoma" panose="020B0604030504040204" pitchFamily="34" charset="0"/>
                <a:ea typeface="Aptos" panose="02110004020202020204"/>
              </a:rPr>
              <a:t>SID - Slovenska izvozna in razvojna banka, </a:t>
            </a:r>
            <a:r>
              <a:rPr lang="sl-SI" sz="1800" b="1" dirty="0" err="1">
                <a:solidFill>
                  <a:srgbClr val="004080"/>
                </a:solidFill>
                <a:effectLst/>
                <a:latin typeface="Tahoma" panose="020B0604030504040204" pitchFamily="34" charset="0"/>
                <a:ea typeface="Aptos" panose="02110004020202020204"/>
              </a:rPr>
              <a:t>d.d</a:t>
            </a:r>
            <a:r>
              <a:rPr lang="sl-SI" sz="1800" b="1" dirty="0">
                <a:solidFill>
                  <a:srgbClr val="004080"/>
                </a:solidFill>
                <a:effectLst/>
                <a:latin typeface="Tahoma" panose="020B0604030504040204" pitchFamily="34" charset="0"/>
                <a:ea typeface="Aptos" panose="02110004020202020204"/>
              </a:rPr>
              <a:t>.</a:t>
            </a:r>
            <a:r>
              <a:rPr lang="sl-SI" sz="1800" dirty="0">
                <a:solidFill>
                  <a:srgbClr val="004080"/>
                </a:solidFill>
                <a:effectLst/>
                <a:latin typeface="Tahoma" panose="020B0604030504040204" pitchFamily="34" charset="0"/>
                <a:ea typeface="Aptos" panose="02110004020202020204"/>
              </a:rPr>
              <a:t>, Ljubljana, Ulica Josipine </a:t>
            </a:r>
            <a:r>
              <a:rPr lang="sl-SI" sz="1800" dirty="0" err="1">
                <a:solidFill>
                  <a:srgbClr val="004080"/>
                </a:solidFill>
                <a:effectLst/>
                <a:latin typeface="Tahoma" panose="020B0604030504040204" pitchFamily="34" charset="0"/>
                <a:ea typeface="Aptos" panose="02110004020202020204"/>
              </a:rPr>
              <a:t>Turnograjske</a:t>
            </a:r>
            <a:r>
              <a:rPr lang="sl-SI" sz="1800" dirty="0">
                <a:solidFill>
                  <a:srgbClr val="004080"/>
                </a:solidFill>
                <a:effectLst/>
                <a:latin typeface="Tahoma" panose="020B0604030504040204" pitchFamily="34" charset="0"/>
                <a:ea typeface="Aptos" panose="02110004020202020204"/>
              </a:rPr>
              <a:t> 6, 1000 Ljubljana</a:t>
            </a:r>
          </a:p>
          <a:p>
            <a:r>
              <a:rPr lang="sl-SI" dirty="0">
                <a:hlinkClick r:id="rId2"/>
              </a:rPr>
              <a:t>E-pošta: marko.kirn@sid.si</a:t>
            </a:r>
            <a:r>
              <a:rPr lang="sl-SI" dirty="0"/>
              <a:t>  </a:t>
            </a:r>
          </a:p>
        </p:txBody>
      </p:sp>
    </p:spTree>
    <p:extLst>
      <p:ext uri="{BB962C8B-B14F-4D97-AF65-F5344CB8AC3E}">
        <p14:creationId xmlns:p14="http://schemas.microsoft.com/office/powerpoint/2010/main" val="119880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3">
            <a:extLst>
              <a:ext uri="{FF2B5EF4-FFF2-40B4-BE49-F238E27FC236}">
                <a16:creationId xmlns:a16="http://schemas.microsoft.com/office/drawing/2014/main" id="{14EB0920-A214-4F60-BDD2-FA7847B80EC0}"/>
              </a:ext>
            </a:extLst>
          </p:cNvPr>
          <p:cNvSpPr/>
          <p:nvPr/>
        </p:nvSpPr>
        <p:spPr>
          <a:xfrm>
            <a:off x="-37759" y="0"/>
            <a:ext cx="4320000" cy="10287000"/>
          </a:xfrm>
          <a:custGeom>
            <a:avLst/>
            <a:gdLst/>
            <a:ahLst/>
            <a:cxnLst/>
            <a:rect l="l" t="t" r="r" b="b"/>
            <a:pathLst>
              <a:path w="1732090" h="3529371">
                <a:moveTo>
                  <a:pt x="0" y="0"/>
                </a:moveTo>
                <a:lnTo>
                  <a:pt x="1732090" y="0"/>
                </a:lnTo>
                <a:lnTo>
                  <a:pt x="1732090" y="3529371"/>
                </a:lnTo>
                <a:lnTo>
                  <a:pt x="0" y="3529371"/>
                </a:lnTo>
                <a:close/>
              </a:path>
            </a:pathLst>
          </a:custGeom>
          <a:solidFill>
            <a:srgbClr val="00467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1"/>
          <p:cNvSpPr txBox="1"/>
          <p:nvPr/>
        </p:nvSpPr>
        <p:spPr>
          <a:xfrm>
            <a:off x="848674" y="2811976"/>
            <a:ext cx="3423062" cy="268663"/>
          </a:xfrm>
          <a:prstGeom prst="rect">
            <a:avLst/>
          </a:prstGeom>
        </p:spPr>
        <p:txBody>
          <a:bodyPr lIns="0" tIns="0" rIns="0" bIns="0" rtlCol="0" anchor="t">
            <a:spAutoFit/>
          </a:bodyPr>
          <a:lstStyle/>
          <a:p>
            <a:pPr marL="0" marR="0" lvl="0" indent="0" algn="ctr" defTabSz="914400" rtl="0" eaLnBrk="1" fontAlgn="auto" latinLnBrk="0" hangingPunct="1">
              <a:lnSpc>
                <a:spcPts val="2340"/>
              </a:lnSpc>
              <a:spcBef>
                <a:spcPct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9" name="Picture 18" descr="A close-up of a logo&#10;&#10;Description automatically generated with low confidence">
            <a:extLst>
              <a:ext uri="{FF2B5EF4-FFF2-40B4-BE49-F238E27FC236}">
                <a16:creationId xmlns:a16="http://schemas.microsoft.com/office/drawing/2014/main" id="{BF05F8DD-3D1A-4496-9C31-EFBCFABA89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9487364"/>
            <a:ext cx="1660184" cy="307134"/>
          </a:xfrm>
          <a:prstGeom prst="rect">
            <a:avLst/>
          </a:prstGeom>
        </p:spPr>
      </p:pic>
      <p:sp>
        <p:nvSpPr>
          <p:cNvPr id="21" name="TextBox 14">
            <a:extLst>
              <a:ext uri="{FF2B5EF4-FFF2-40B4-BE49-F238E27FC236}">
                <a16:creationId xmlns:a16="http://schemas.microsoft.com/office/drawing/2014/main" id="{375B1362-6239-44C4-B4F5-AF3942AAE4CE}"/>
              </a:ext>
            </a:extLst>
          </p:cNvPr>
          <p:cNvSpPr txBox="1"/>
          <p:nvPr/>
        </p:nvSpPr>
        <p:spPr>
          <a:xfrm>
            <a:off x="4593277" y="2263180"/>
            <a:ext cx="12982680" cy="9524017"/>
          </a:xfrm>
          <a:prstGeom prst="rect">
            <a:avLst/>
          </a:prstGeom>
        </p:spPr>
        <p:txBody>
          <a:bodyPr wrap="square" lIns="0" tIns="0" rIns="0" bIns="0" rtlCol="0" anchor="t">
            <a:spAutoFit/>
          </a:bodyPr>
          <a:lstStyle/>
          <a:p>
            <a:pPr marL="342900" lvl="0" indent="-342900" algn="just">
              <a:lnSpc>
                <a:spcPct val="120000"/>
              </a:lnSpc>
              <a:spcBef>
                <a:spcPts val="1135"/>
              </a:spcBef>
              <a:spcAft>
                <a:spcPts val="990"/>
              </a:spcAft>
              <a:buFont typeface="Symbol" panose="05050102010706020507" pitchFamily="18" charset="2"/>
              <a:buChar char=""/>
              <a:tabLst>
                <a:tab pos="448310" algn="l"/>
              </a:tabLst>
            </a:pPr>
            <a:endParaRPr lang="sl-SI" kern="100" dirty="0">
              <a:solidFill>
                <a:srgbClr val="000000"/>
              </a:solidFill>
              <a:effectLst/>
              <a:latin typeface="Arial" panose="020B0604020202020204" pitchFamily="34" charset="0"/>
              <a:ea typeface="Times New Roman" panose="02020603050405020304" pitchFamily="18" charset="0"/>
              <a:cs typeface="CG Times"/>
            </a:endParaRPr>
          </a:p>
          <a:p>
            <a:pPr marL="342900" lvl="0" indent="-342900" algn="just">
              <a:lnSpc>
                <a:spcPct val="120000"/>
              </a:lnSpc>
              <a:spcBef>
                <a:spcPts val="1135"/>
              </a:spcBef>
              <a:spcAft>
                <a:spcPts val="990"/>
              </a:spcAft>
              <a:buFont typeface="Symbol" panose="05050102010706020507" pitchFamily="18" charset="2"/>
              <a:buChar char=""/>
              <a:tabLst>
                <a:tab pos="448310" algn="l"/>
              </a:tabLst>
            </a:pPr>
            <a:endParaRPr lang="sl-SI" sz="1800" kern="100" dirty="0">
              <a:effectLst/>
              <a:latin typeface="Liberation Sans"/>
              <a:ea typeface="Times New Roman" panose="02020603050405020304" pitchFamily="18" charset="0"/>
              <a:cs typeface="CG Times"/>
            </a:endParaRPr>
          </a:p>
          <a:p>
            <a:pPr marL="342900" lvl="0" indent="-342900" algn="just">
              <a:lnSpc>
                <a:spcPct val="120000"/>
              </a:lnSpc>
              <a:spcBef>
                <a:spcPts val="1135"/>
              </a:spcBef>
              <a:spcAft>
                <a:spcPts val="990"/>
              </a:spcAft>
              <a:buFont typeface="Symbol" panose="05050102010706020507" pitchFamily="18" charset="2"/>
              <a:buChar char=""/>
              <a:tabLst>
                <a:tab pos="448310" algn="l"/>
              </a:tabLst>
            </a:pPr>
            <a:endParaRPr lang="sl-SI" kern="100" dirty="0">
              <a:latin typeface="Liberation Sans"/>
              <a:ea typeface="Times New Roman" panose="02020603050405020304" pitchFamily="18" charset="0"/>
              <a:cs typeface="Symbol" panose="05050102010706020507" pitchFamily="18" charset="2"/>
            </a:endParaRPr>
          </a:p>
          <a:p>
            <a:pPr>
              <a:lnSpc>
                <a:spcPct val="120000"/>
              </a:lnSpc>
              <a:spcAft>
                <a:spcPts val="1000"/>
              </a:spcAft>
            </a:pPr>
            <a:r>
              <a:rPr lang="sl-SI" sz="1800" kern="100" dirty="0">
                <a:effectLst/>
                <a:latin typeface="Liberation Sans"/>
                <a:ea typeface="Times New Roman" panose="02020603050405020304" pitchFamily="18" charset="0"/>
                <a:cs typeface="CG Times"/>
              </a:rPr>
              <a:t> </a:t>
            </a:r>
            <a:endParaRPr lang="sl-SI" kern="100" dirty="0">
              <a:latin typeface="Liberation Sans"/>
              <a:ea typeface="Times New Roman" panose="02020603050405020304" pitchFamily="18" charset="0"/>
              <a:cs typeface="Symbol" panose="05050102010706020507" pitchFamily="18" charset="2"/>
            </a:endParaRPr>
          </a:p>
          <a:p>
            <a:pPr algn="l">
              <a:lnSpc>
                <a:spcPct val="120000"/>
              </a:lnSpc>
              <a:spcAft>
                <a:spcPts val="1000"/>
              </a:spcAft>
            </a:pPr>
            <a:endParaRPr lang="sl-SI" sz="1800" kern="100" dirty="0">
              <a:effectLst/>
              <a:latin typeface="Liberation Sans"/>
              <a:ea typeface="Times New Roman" panose="02020603050405020304" pitchFamily="18" charset="0"/>
              <a:cs typeface="Symbol" panose="05050102010706020507" pitchFamily="18" charset="2"/>
            </a:endParaRPr>
          </a:p>
          <a:p>
            <a:pPr marL="701675" marR="0" lvl="0" indent="-3429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701675" marR="0" lvl="0" indent="-3429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sl-SI" sz="21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701675" marR="0" lvl="0" indent="-3429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75" marR="0" lvl="0" indent="0" algn="just" defTabSz="914400" rtl="0" eaLnBrk="1" fontAlgn="auto" latinLnBrk="0" hangingPunct="1">
              <a:lnSpc>
                <a:spcPct val="120000"/>
              </a:lnSpc>
              <a:spcBef>
                <a:spcPts val="0"/>
              </a:spcBef>
              <a:spcAft>
                <a:spcPts val="0"/>
              </a:spcAft>
              <a:buClrTx/>
              <a:buSzTx/>
              <a:buFontTx/>
              <a:buNone/>
              <a:tabLst/>
              <a:defRPr/>
            </a:pPr>
            <a:endParaRPr kumimoji="0" lang="sl-SI" sz="21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58775" marR="0" lvl="0" indent="0" algn="just" defTabSz="914400" rtl="0" eaLnBrk="1" fontAlgn="auto" latinLnBrk="0" hangingPunct="1">
              <a:lnSpc>
                <a:spcPct val="120000"/>
              </a:lnSpc>
              <a:spcBef>
                <a:spcPts val="0"/>
              </a:spcBef>
              <a:spcAft>
                <a:spcPts val="0"/>
              </a:spcAft>
              <a:buClrTx/>
              <a:buSzTx/>
              <a:buFontTx/>
              <a:buNone/>
              <a:tabLst/>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75" marR="0" lvl="0" indent="0" algn="just" defTabSz="914400" rtl="0" eaLnBrk="1" fontAlgn="auto" latinLnBrk="0" hangingPunct="1">
              <a:lnSpc>
                <a:spcPct val="120000"/>
              </a:lnSpc>
              <a:spcBef>
                <a:spcPts val="0"/>
              </a:spcBef>
              <a:spcAft>
                <a:spcPts val="0"/>
              </a:spcAft>
              <a:buClrTx/>
              <a:buSzTx/>
              <a:buFontTx/>
              <a:buNone/>
              <a:tabLst/>
              <a:defRPr/>
            </a:pPr>
            <a:endParaRPr kumimoji="0" lang="sl-SI" sz="21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58775" marR="0" lvl="0" indent="0" algn="just" defTabSz="914400" rtl="0" eaLnBrk="1" fontAlgn="auto" latinLnBrk="0" hangingPunct="1">
              <a:lnSpc>
                <a:spcPct val="120000"/>
              </a:lnSpc>
              <a:spcBef>
                <a:spcPts val="0"/>
              </a:spcBef>
              <a:spcAft>
                <a:spcPts val="0"/>
              </a:spcAft>
              <a:buClrTx/>
              <a:buSzTx/>
              <a:buFontTx/>
              <a:buNone/>
              <a:tabLst/>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75" marR="0" lvl="0" indent="0" algn="just" defTabSz="914400" rtl="0" eaLnBrk="1" fontAlgn="auto" latinLnBrk="0" hangingPunct="1">
              <a:lnSpc>
                <a:spcPct val="120000"/>
              </a:lnSpc>
              <a:spcBef>
                <a:spcPts val="0"/>
              </a:spcBef>
              <a:spcAft>
                <a:spcPts val="0"/>
              </a:spcAft>
              <a:buClrTx/>
              <a:buSzTx/>
              <a:buFontTx/>
              <a:buNone/>
              <a:tabLst/>
              <a:defRPr/>
            </a:pPr>
            <a:endParaRPr kumimoji="0" lang="sl-SI" sz="21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58775" marR="0" lvl="0" indent="0" algn="just" defTabSz="914400" rtl="0" eaLnBrk="1" fontAlgn="auto" latinLnBrk="0" hangingPunct="1">
              <a:lnSpc>
                <a:spcPct val="120000"/>
              </a:lnSpc>
              <a:spcBef>
                <a:spcPts val="0"/>
              </a:spcBef>
              <a:spcAft>
                <a:spcPts val="0"/>
              </a:spcAft>
              <a:buClrTx/>
              <a:buSzTx/>
              <a:buFontTx/>
              <a:buNone/>
              <a:tabLst/>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75" marR="0" lvl="0" indent="0" algn="just" defTabSz="914400" rtl="0" eaLnBrk="1" fontAlgn="auto" latinLnBrk="0" hangingPunct="1">
              <a:lnSpc>
                <a:spcPct val="120000"/>
              </a:lnSpc>
              <a:spcBef>
                <a:spcPts val="0"/>
              </a:spcBef>
              <a:spcAft>
                <a:spcPts val="0"/>
              </a:spcAft>
              <a:buClrTx/>
              <a:buSzTx/>
              <a:buFontTx/>
              <a:buNone/>
              <a:tabLst/>
              <a:defRPr/>
            </a:pPr>
            <a:endParaRPr kumimoji="0" lang="sl-SI" sz="21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58775" marR="0" lvl="0" indent="0" algn="just" defTabSz="914400" rtl="0" eaLnBrk="1" fontAlgn="auto" latinLnBrk="0" hangingPunct="1">
              <a:lnSpc>
                <a:spcPct val="120000"/>
              </a:lnSpc>
              <a:spcBef>
                <a:spcPts val="0"/>
              </a:spcBef>
              <a:spcAft>
                <a:spcPts val="0"/>
              </a:spcAft>
              <a:buClrTx/>
              <a:buSzTx/>
              <a:buFontTx/>
              <a:buNone/>
              <a:tabLst/>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75" marR="0" lvl="0" indent="0" algn="just" defTabSz="914400" rtl="0" eaLnBrk="1" fontAlgn="auto" latinLnBrk="0" hangingPunct="1">
              <a:lnSpc>
                <a:spcPct val="120000"/>
              </a:lnSpc>
              <a:spcBef>
                <a:spcPts val="0"/>
              </a:spcBef>
              <a:spcAft>
                <a:spcPts val="0"/>
              </a:spcAft>
              <a:buClrTx/>
              <a:buSzTx/>
              <a:buFontTx/>
              <a:buNone/>
              <a:tabLst/>
              <a:defRPr/>
            </a:pPr>
            <a:endParaRPr kumimoji="0" lang="sl-SI" sz="21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58775" marR="0" lvl="0" indent="0" algn="just" defTabSz="914400" rtl="0" eaLnBrk="1" fontAlgn="auto" latinLnBrk="0" hangingPunct="1">
              <a:lnSpc>
                <a:spcPct val="120000"/>
              </a:lnSpc>
              <a:spcBef>
                <a:spcPts val="0"/>
              </a:spcBef>
              <a:spcAft>
                <a:spcPts val="0"/>
              </a:spcAft>
              <a:buClrTx/>
              <a:buSzTx/>
              <a:buFontTx/>
              <a:buNone/>
              <a:tabLst/>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75" marR="0" lvl="0" indent="0" algn="just" defTabSz="914400" rtl="0" eaLnBrk="1" fontAlgn="auto" latinLnBrk="0" hangingPunct="1">
              <a:lnSpc>
                <a:spcPct val="120000"/>
              </a:lnSpc>
              <a:spcBef>
                <a:spcPts val="0"/>
              </a:spcBef>
              <a:spcAft>
                <a:spcPts val="0"/>
              </a:spcAft>
              <a:buClrTx/>
              <a:buSzTx/>
              <a:buFontTx/>
              <a:buNone/>
              <a:tabLst/>
              <a:defRPr/>
            </a:pPr>
            <a:endParaRPr kumimoji="0" lang="sl-SI" sz="21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58775" marR="0" lvl="0" indent="0" algn="just" defTabSz="914400" rtl="0" eaLnBrk="1" fontAlgn="auto" latinLnBrk="0" hangingPunct="1">
              <a:lnSpc>
                <a:spcPct val="120000"/>
              </a:lnSpc>
              <a:spcBef>
                <a:spcPts val="0"/>
              </a:spcBef>
              <a:spcAft>
                <a:spcPts val="0"/>
              </a:spcAft>
              <a:buClrTx/>
              <a:buSzTx/>
              <a:buFontTx/>
              <a:buNone/>
              <a:tabLst/>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75" marR="0" lvl="0" indent="0" algn="just" defTabSz="914400" rtl="0" eaLnBrk="1" fontAlgn="auto" latinLnBrk="0" hangingPunct="1">
              <a:lnSpc>
                <a:spcPct val="120000"/>
              </a:lnSpc>
              <a:spcBef>
                <a:spcPts val="0"/>
              </a:spcBef>
              <a:spcAft>
                <a:spcPts val="0"/>
              </a:spcAft>
              <a:buClrTx/>
              <a:buSzTx/>
              <a:buFontTx/>
              <a:buNone/>
              <a:tabLst/>
              <a:defRPr/>
            </a:pPr>
            <a:endParaRPr kumimoji="0" lang="sl-SI" sz="21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58775" marR="0" lvl="0" indent="0" algn="just" defTabSz="914400" rtl="0" eaLnBrk="1" fontAlgn="auto" latinLnBrk="0" hangingPunct="1">
              <a:lnSpc>
                <a:spcPct val="120000"/>
              </a:lnSpc>
              <a:spcBef>
                <a:spcPts val="0"/>
              </a:spcBef>
              <a:spcAft>
                <a:spcPts val="0"/>
              </a:spcAft>
              <a:buClrTx/>
              <a:buSzTx/>
              <a:buFontTx/>
              <a:buNone/>
              <a:tabLst/>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75" marR="0" lvl="0" indent="0" algn="just" defTabSz="914400" rtl="0" eaLnBrk="1" fontAlgn="auto" latinLnBrk="0" hangingPunct="1">
              <a:lnSpc>
                <a:spcPct val="120000"/>
              </a:lnSpc>
              <a:spcBef>
                <a:spcPts val="0"/>
              </a:spcBef>
              <a:spcAft>
                <a:spcPts val="0"/>
              </a:spcAft>
              <a:buClrTx/>
              <a:buSzTx/>
              <a:buFontTx/>
              <a:buNone/>
              <a:tabLst/>
              <a:defRPr/>
            </a:pPr>
            <a:endParaRPr kumimoji="0" lang="sl-SI" sz="21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87A474FA-9402-4107-92F9-FBBBB0263938}"/>
              </a:ext>
            </a:extLst>
          </p:cNvPr>
          <p:cNvSpPr txBox="1"/>
          <p:nvPr/>
        </p:nvSpPr>
        <p:spPr>
          <a:xfrm>
            <a:off x="4593277" y="86624"/>
            <a:ext cx="11384395" cy="784830"/>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sz="4500" b="1" i="0" u="none" strike="noStrike" kern="1200" cap="none" spc="-107" normalizeH="0" baseline="0" noProof="0" dirty="0">
                <a:ln>
                  <a:noFill/>
                </a:ln>
                <a:solidFill>
                  <a:srgbClr val="00467D"/>
                </a:solidFill>
                <a:effectLst/>
                <a:uLnTx/>
                <a:uFillTx/>
                <a:latin typeface="Tahoma" panose="020B0604030504040204" pitchFamily="34" charset="0"/>
                <a:ea typeface="Tahoma" panose="020B0604030504040204" pitchFamily="34" charset="0"/>
                <a:cs typeface="Tahoma" panose="020B0604030504040204" pitchFamily="34" charset="0"/>
              </a:rPr>
              <a:t>Vsebina</a:t>
            </a:r>
            <a:endParaRPr kumimoji="0" lang="en-US" sz="4500" b="1" i="0" u="none" strike="noStrike" kern="1200" cap="none" spc="-107" normalizeH="0" baseline="0" noProof="0" dirty="0">
              <a:ln>
                <a:noFill/>
              </a:ln>
              <a:solidFill>
                <a:srgbClr val="00467D"/>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A picture containing grass, outdoor, sky, field&#10;&#10;Description automatically generated">
            <a:extLst>
              <a:ext uri="{FF2B5EF4-FFF2-40B4-BE49-F238E27FC236}">
                <a16:creationId xmlns:a16="http://schemas.microsoft.com/office/drawing/2014/main" id="{20FB3BD8-EA31-43D7-8A61-D4FE8C2B3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7003"/>
            <a:ext cx="4320000" cy="6479998"/>
          </a:xfrm>
          <a:prstGeom prst="rect">
            <a:avLst/>
          </a:prstGeom>
        </p:spPr>
      </p:pic>
      <p:graphicFrame>
        <p:nvGraphicFramePr>
          <p:cNvPr id="29" name="TextBox 8">
            <a:extLst>
              <a:ext uri="{FF2B5EF4-FFF2-40B4-BE49-F238E27FC236}">
                <a16:creationId xmlns:a16="http://schemas.microsoft.com/office/drawing/2014/main" id="{39E9655A-A77D-9D1A-8369-9D9B56D88EA9}"/>
              </a:ext>
            </a:extLst>
          </p:cNvPr>
          <p:cNvGraphicFramePr/>
          <p:nvPr>
            <p:extLst>
              <p:ext uri="{D42A27DB-BD31-4B8C-83A1-F6EECF244321}">
                <p14:modId xmlns:p14="http://schemas.microsoft.com/office/powerpoint/2010/main" val="93055245"/>
              </p:ext>
            </p:extLst>
          </p:nvPr>
        </p:nvGraphicFramePr>
        <p:xfrm>
          <a:off x="4572000" y="2407196"/>
          <a:ext cx="9828584" cy="60016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4873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3">
            <a:extLst>
              <a:ext uri="{FF2B5EF4-FFF2-40B4-BE49-F238E27FC236}">
                <a16:creationId xmlns:a16="http://schemas.microsoft.com/office/drawing/2014/main" id="{14EB0920-A214-4F60-BDD2-FA7847B80EC0}"/>
              </a:ext>
            </a:extLst>
          </p:cNvPr>
          <p:cNvSpPr/>
          <p:nvPr/>
        </p:nvSpPr>
        <p:spPr>
          <a:xfrm>
            <a:off x="0" y="0"/>
            <a:ext cx="4320000" cy="10287000"/>
          </a:xfrm>
          <a:custGeom>
            <a:avLst/>
            <a:gdLst/>
            <a:ahLst/>
            <a:cxnLst/>
            <a:rect l="l" t="t" r="r" b="b"/>
            <a:pathLst>
              <a:path w="1732090" h="3529371">
                <a:moveTo>
                  <a:pt x="0" y="0"/>
                </a:moveTo>
                <a:lnTo>
                  <a:pt x="1732090" y="0"/>
                </a:lnTo>
                <a:lnTo>
                  <a:pt x="1732090" y="3529371"/>
                </a:lnTo>
                <a:lnTo>
                  <a:pt x="0" y="3529371"/>
                </a:lnTo>
                <a:close/>
              </a:path>
            </a:pathLst>
          </a:custGeom>
          <a:solidFill>
            <a:srgbClr val="00467D"/>
          </a:solidFill>
        </p:spPr>
        <p:txBody>
          <a:bodyPr/>
          <a:lstStyle/>
          <a:p>
            <a:pPr defTabSz="914445">
              <a:defRPr/>
            </a:pPr>
            <a:endParaRPr lang="sl-SI" dirty="0">
              <a:solidFill>
                <a:prstClr val="black"/>
              </a:solidFill>
              <a:latin typeface="Calibri"/>
            </a:endParaRPr>
          </a:p>
        </p:txBody>
      </p:sp>
      <p:sp>
        <p:nvSpPr>
          <p:cNvPr id="11" name="TextBox 11"/>
          <p:cNvSpPr txBox="1"/>
          <p:nvPr/>
        </p:nvSpPr>
        <p:spPr>
          <a:xfrm>
            <a:off x="848675" y="2811977"/>
            <a:ext cx="3423062" cy="268663"/>
          </a:xfrm>
          <a:prstGeom prst="rect">
            <a:avLst/>
          </a:prstGeom>
        </p:spPr>
        <p:txBody>
          <a:bodyPr lIns="0" tIns="0" rIns="0" bIns="0" rtlCol="0" anchor="t">
            <a:spAutoFit/>
          </a:bodyPr>
          <a:lstStyle/>
          <a:p>
            <a:pPr algn="ctr" defTabSz="914445">
              <a:lnSpc>
                <a:spcPts val="2340"/>
              </a:lnSpc>
              <a:spcBef>
                <a:spcPct val="0"/>
              </a:spcBef>
              <a:defRPr/>
            </a:pPr>
            <a:endParaRPr lang="en-US"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pic>
        <p:nvPicPr>
          <p:cNvPr id="19" name="Picture 18" descr="A close-up of a logo&#10;&#10;Description automatically generated with low confidence">
            <a:extLst>
              <a:ext uri="{FF2B5EF4-FFF2-40B4-BE49-F238E27FC236}">
                <a16:creationId xmlns:a16="http://schemas.microsoft.com/office/drawing/2014/main" id="{BF05F8DD-3D1A-4496-9C31-EFBCFABA89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1" y="9487364"/>
            <a:ext cx="1660184" cy="307134"/>
          </a:xfrm>
          <a:prstGeom prst="rect">
            <a:avLst/>
          </a:prstGeom>
        </p:spPr>
      </p:pic>
      <p:sp>
        <p:nvSpPr>
          <p:cNvPr id="21" name="TextBox 14">
            <a:extLst>
              <a:ext uri="{FF2B5EF4-FFF2-40B4-BE49-F238E27FC236}">
                <a16:creationId xmlns:a16="http://schemas.microsoft.com/office/drawing/2014/main" id="{375B1362-6239-44C4-B4F5-AF3942AAE4CE}"/>
              </a:ext>
            </a:extLst>
          </p:cNvPr>
          <p:cNvSpPr txBox="1"/>
          <p:nvPr/>
        </p:nvSpPr>
        <p:spPr>
          <a:xfrm>
            <a:off x="4593278" y="2263181"/>
            <a:ext cx="12982680" cy="9524017"/>
          </a:xfrm>
          <a:prstGeom prst="rect">
            <a:avLst/>
          </a:prstGeom>
        </p:spPr>
        <p:txBody>
          <a:bodyPr wrap="square" lIns="0" tIns="0" rIns="0" bIns="0" rtlCol="0" anchor="t">
            <a:spAutoFit/>
          </a:bodyPr>
          <a:lstStyle/>
          <a:p>
            <a:pPr marL="342917" indent="-342917" algn="just">
              <a:lnSpc>
                <a:spcPct val="120000"/>
              </a:lnSpc>
              <a:spcBef>
                <a:spcPts val="1136"/>
              </a:spcBef>
              <a:spcAft>
                <a:spcPts val="990"/>
              </a:spcAft>
              <a:buFont typeface="Symbol" panose="05050102010706020507" pitchFamily="18" charset="2"/>
              <a:buChar char=""/>
              <a:tabLst>
                <a:tab pos="448332" algn="l"/>
              </a:tabLst>
            </a:pPr>
            <a:endParaRPr lang="sl-SI" kern="100" dirty="0">
              <a:solidFill>
                <a:srgbClr val="000000"/>
              </a:solidFill>
              <a:latin typeface="Arial" panose="020B0604020202020204" pitchFamily="34" charset="0"/>
              <a:ea typeface="Times New Roman" panose="02020603050405020304" pitchFamily="18" charset="0"/>
              <a:cs typeface="CG Times"/>
            </a:endParaRPr>
          </a:p>
          <a:p>
            <a:pPr marL="342917" indent="-342917" algn="just">
              <a:lnSpc>
                <a:spcPct val="120000"/>
              </a:lnSpc>
              <a:spcBef>
                <a:spcPts val="1136"/>
              </a:spcBef>
              <a:spcAft>
                <a:spcPts val="990"/>
              </a:spcAft>
              <a:buFont typeface="Symbol" panose="05050102010706020507" pitchFamily="18" charset="2"/>
              <a:buChar char=""/>
              <a:tabLst>
                <a:tab pos="448332" algn="l"/>
              </a:tabLst>
            </a:pPr>
            <a:endParaRPr lang="sl-SI" kern="100" dirty="0">
              <a:latin typeface="Liberation Sans"/>
              <a:ea typeface="Times New Roman" panose="02020603050405020304" pitchFamily="18" charset="0"/>
              <a:cs typeface="CG Times"/>
            </a:endParaRPr>
          </a:p>
          <a:p>
            <a:pPr marL="342917" indent="-342917" algn="just">
              <a:lnSpc>
                <a:spcPct val="120000"/>
              </a:lnSpc>
              <a:spcBef>
                <a:spcPts val="1136"/>
              </a:spcBef>
              <a:spcAft>
                <a:spcPts val="990"/>
              </a:spcAft>
              <a:buFont typeface="Symbol" panose="05050102010706020507" pitchFamily="18" charset="2"/>
              <a:buChar char=""/>
              <a:tabLst>
                <a:tab pos="448332" algn="l"/>
              </a:tabLst>
            </a:pPr>
            <a:endParaRPr lang="sl-SI" kern="100" dirty="0">
              <a:latin typeface="Liberation Sans"/>
              <a:ea typeface="Times New Roman" panose="02020603050405020304" pitchFamily="18" charset="0"/>
              <a:cs typeface="Symbol" panose="05050102010706020507" pitchFamily="18" charset="2"/>
            </a:endParaRPr>
          </a:p>
          <a:p>
            <a:pPr>
              <a:lnSpc>
                <a:spcPct val="120000"/>
              </a:lnSpc>
              <a:spcAft>
                <a:spcPts val="1001"/>
              </a:spcAft>
            </a:pPr>
            <a:r>
              <a:rPr lang="sl-SI" kern="100" dirty="0">
                <a:latin typeface="Liberation Sans"/>
                <a:ea typeface="Times New Roman" panose="02020603050405020304" pitchFamily="18" charset="0"/>
                <a:cs typeface="CG Times"/>
              </a:rPr>
              <a:t> </a:t>
            </a:r>
            <a:endParaRPr lang="sl-SI" kern="100" dirty="0">
              <a:latin typeface="Liberation Sans"/>
              <a:ea typeface="Times New Roman" panose="02020603050405020304" pitchFamily="18" charset="0"/>
              <a:cs typeface="Symbol" panose="05050102010706020507" pitchFamily="18" charset="2"/>
            </a:endParaRPr>
          </a:p>
          <a:p>
            <a:pPr>
              <a:lnSpc>
                <a:spcPct val="120000"/>
              </a:lnSpc>
              <a:spcAft>
                <a:spcPts val="1001"/>
              </a:spcAft>
            </a:pPr>
            <a:endParaRPr lang="sl-SI" kern="100" dirty="0">
              <a:latin typeface="Liberation Sans"/>
              <a:ea typeface="Times New Roman" panose="02020603050405020304" pitchFamily="18" charset="0"/>
              <a:cs typeface="Symbol" panose="05050102010706020507" pitchFamily="18" charset="2"/>
            </a:endParaRPr>
          </a:p>
          <a:p>
            <a:pPr marL="701711" indent="-342917" algn="just" defTabSz="914445">
              <a:lnSpc>
                <a:spcPct val="120000"/>
              </a:lnSpc>
              <a:buFont typeface="Arial" panose="020B0604020202020204" pitchFamily="34" charset="0"/>
              <a:buChar char="•"/>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701711" indent="-342917" algn="just" defTabSz="914445">
              <a:lnSpc>
                <a:spcPct val="120000"/>
              </a:lnSpc>
              <a:buFont typeface="Arial" panose="020B0604020202020204" pitchFamily="34" charset="0"/>
              <a:buChar char="•"/>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701711" indent="-342917" algn="just" defTabSz="914445">
              <a:lnSpc>
                <a:spcPct val="120000"/>
              </a:lnSpc>
              <a:buFont typeface="Arial" panose="020B0604020202020204" pitchFamily="34" charset="0"/>
              <a:buChar char="•"/>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87A474FA-9402-4107-92F9-FBBBB0263938}"/>
              </a:ext>
            </a:extLst>
          </p:cNvPr>
          <p:cNvSpPr txBox="1"/>
          <p:nvPr/>
        </p:nvSpPr>
        <p:spPr>
          <a:xfrm>
            <a:off x="4593278" y="102940"/>
            <a:ext cx="11384396" cy="1477328"/>
          </a:xfrm>
          <a:prstGeom prst="rect">
            <a:avLst/>
          </a:prstGeom>
          <a:noFill/>
        </p:spPr>
        <p:txBody>
          <a:bodyPr wrap="square">
            <a:spAutoFit/>
          </a:bodyPr>
          <a:lstStyle/>
          <a:p>
            <a:pPr algn="ctr" defTabSz="914445">
              <a:spcBef>
                <a:spcPct val="0"/>
              </a:spcBef>
              <a:defRPr/>
            </a:pPr>
            <a:r>
              <a:rPr lang="sl-SI" sz="4500" b="1" spc="-107" dirty="0">
                <a:solidFill>
                  <a:srgbClr val="00467D"/>
                </a:solidFill>
                <a:latin typeface="Tahoma" panose="020B0604030504040204" pitchFamily="34" charset="0"/>
                <a:ea typeface="Tahoma" panose="020B0604030504040204" pitchFamily="34" charset="0"/>
                <a:cs typeface="Tahoma" panose="020B0604030504040204" pitchFamily="34" charset="0"/>
              </a:rPr>
              <a:t> Pretekla izkušnja - </a:t>
            </a:r>
          </a:p>
          <a:p>
            <a:pPr algn="ctr" defTabSz="914445">
              <a:spcBef>
                <a:spcPct val="0"/>
              </a:spcBef>
              <a:defRPr/>
            </a:pPr>
            <a:r>
              <a:rPr lang="sl-SI" sz="4500" b="1" spc="-107" dirty="0">
                <a:solidFill>
                  <a:srgbClr val="00467D"/>
                </a:solidFill>
                <a:latin typeface="Tahoma" panose="020B0604030504040204" pitchFamily="34" charset="0"/>
                <a:ea typeface="Tahoma" panose="020B0604030504040204" pitchFamily="34" charset="0"/>
                <a:cs typeface="Tahoma" panose="020B0604030504040204" pitchFamily="34" charset="0"/>
              </a:rPr>
              <a:t>Sklad Skladov FI 2014-2020</a:t>
            </a:r>
          </a:p>
        </p:txBody>
      </p:sp>
      <p:pic>
        <p:nvPicPr>
          <p:cNvPr id="3" name="Picture 2" descr="A picture containing grass, outdoor, sky, field&#10;&#10;Description automatically generated">
            <a:extLst>
              <a:ext uri="{FF2B5EF4-FFF2-40B4-BE49-F238E27FC236}">
                <a16:creationId xmlns:a16="http://schemas.microsoft.com/office/drawing/2014/main" id="{20FB3BD8-EA31-43D7-8A61-D4FE8C2B3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7004"/>
            <a:ext cx="4320000" cy="6479999"/>
          </a:xfrm>
          <a:prstGeom prst="rect">
            <a:avLst/>
          </a:prstGeom>
        </p:spPr>
      </p:pic>
      <p:graphicFrame>
        <p:nvGraphicFramePr>
          <p:cNvPr id="2" name="Table 1">
            <a:extLst>
              <a:ext uri="{FF2B5EF4-FFF2-40B4-BE49-F238E27FC236}">
                <a16:creationId xmlns:a16="http://schemas.microsoft.com/office/drawing/2014/main" id="{799809DF-7FB9-4652-DA34-CEBD69AB14C4}"/>
              </a:ext>
            </a:extLst>
          </p:cNvPr>
          <p:cNvGraphicFramePr>
            <a:graphicFrameLocks noGrp="1"/>
          </p:cNvGraphicFramePr>
          <p:nvPr>
            <p:extLst>
              <p:ext uri="{D42A27DB-BD31-4B8C-83A1-F6EECF244321}">
                <p14:modId xmlns:p14="http://schemas.microsoft.com/office/powerpoint/2010/main" val="396269460"/>
              </p:ext>
            </p:extLst>
          </p:nvPr>
        </p:nvGraphicFramePr>
        <p:xfrm>
          <a:off x="5768984" y="2263182"/>
          <a:ext cx="10071760" cy="6624732"/>
        </p:xfrm>
        <a:graphic>
          <a:graphicData uri="http://schemas.openxmlformats.org/drawingml/2006/table">
            <a:tbl>
              <a:tblPr firstRow="1" firstCol="1" bandRow="1">
                <a:tableStyleId>{5C22544A-7EE6-4342-B048-85BDC9FD1C3A}</a:tableStyleId>
              </a:tblPr>
              <a:tblGrid>
                <a:gridCol w="521717">
                  <a:extLst>
                    <a:ext uri="{9D8B030D-6E8A-4147-A177-3AD203B41FA5}">
                      <a16:colId xmlns:a16="http://schemas.microsoft.com/office/drawing/2014/main" val="1382415993"/>
                    </a:ext>
                  </a:extLst>
                </a:gridCol>
                <a:gridCol w="2616644">
                  <a:extLst>
                    <a:ext uri="{9D8B030D-6E8A-4147-A177-3AD203B41FA5}">
                      <a16:colId xmlns:a16="http://schemas.microsoft.com/office/drawing/2014/main" val="2557399390"/>
                    </a:ext>
                  </a:extLst>
                </a:gridCol>
                <a:gridCol w="1988166">
                  <a:extLst>
                    <a:ext uri="{9D8B030D-6E8A-4147-A177-3AD203B41FA5}">
                      <a16:colId xmlns:a16="http://schemas.microsoft.com/office/drawing/2014/main" val="4263692025"/>
                    </a:ext>
                  </a:extLst>
                </a:gridCol>
                <a:gridCol w="2399093">
                  <a:extLst>
                    <a:ext uri="{9D8B030D-6E8A-4147-A177-3AD203B41FA5}">
                      <a16:colId xmlns:a16="http://schemas.microsoft.com/office/drawing/2014/main" val="1292984679"/>
                    </a:ext>
                  </a:extLst>
                </a:gridCol>
                <a:gridCol w="2546140">
                  <a:extLst>
                    <a:ext uri="{9D8B030D-6E8A-4147-A177-3AD203B41FA5}">
                      <a16:colId xmlns:a16="http://schemas.microsoft.com/office/drawing/2014/main" val="1623718898"/>
                    </a:ext>
                  </a:extLst>
                </a:gridCol>
              </a:tblGrid>
              <a:tr h="1697506">
                <a:tc>
                  <a:txBody>
                    <a:bodyPr/>
                    <a:lstStyle/>
                    <a:p>
                      <a:pPr algn="ctr" fontAlgn="base" hangingPunct="0">
                        <a:lnSpc>
                          <a:spcPct val="120000"/>
                        </a:lnSpc>
                        <a:spcAft>
                          <a:spcPts val="1000"/>
                        </a:spcAft>
                        <a:buNone/>
                      </a:pPr>
                      <a:r>
                        <a:rPr lang="en-US" sz="800" kern="1200">
                          <a:effectLst/>
                        </a:rPr>
                        <a:t> </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tc>
                <a:tc>
                  <a:txBody>
                    <a:bodyPr/>
                    <a:lstStyle/>
                    <a:p>
                      <a:pPr algn="ctr" fontAlgn="base" hangingPunct="0">
                        <a:lnSpc>
                          <a:spcPct val="120000"/>
                        </a:lnSpc>
                        <a:spcAft>
                          <a:spcPts val="1000"/>
                        </a:spcAft>
                        <a:buNone/>
                      </a:pPr>
                      <a:r>
                        <a:rPr lang="en-US" sz="1100" kern="1200">
                          <a:effectLst/>
                        </a:rPr>
                        <a:t>Finančni instrument</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fontAlgn="base" hangingPunct="0">
                        <a:lnSpc>
                          <a:spcPct val="120000"/>
                        </a:lnSpc>
                        <a:spcAft>
                          <a:spcPts val="1000"/>
                        </a:spcAft>
                        <a:buNone/>
                      </a:pPr>
                      <a:r>
                        <a:rPr lang="en-US" sz="1100" kern="1200">
                          <a:effectLst/>
                        </a:rPr>
                        <a:t>Višina EKP sredstev za instrument </a:t>
                      </a:r>
                      <a:r>
                        <a:rPr lang="sl-SI" sz="1100" kern="1200">
                          <a:effectLst/>
                        </a:rPr>
                        <a:t>po Sporazumu o financiranju (2017)</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fontAlgn="base" hangingPunct="0">
                        <a:lnSpc>
                          <a:spcPct val="120000"/>
                        </a:lnSpc>
                        <a:spcAft>
                          <a:spcPts val="1000"/>
                        </a:spcAft>
                        <a:buNone/>
                      </a:pPr>
                      <a:r>
                        <a:rPr lang="en-US" sz="1100" kern="1200">
                          <a:effectLst/>
                        </a:rPr>
                        <a:t>Dodeljeno finančnim posrednikom</a:t>
                      </a:r>
                      <a:endParaRPr lang="sl-SI" sz="1050" kern="100">
                        <a:effectLst/>
                      </a:endParaRPr>
                    </a:p>
                    <a:p>
                      <a:pPr algn="ctr" fontAlgn="base" hangingPunct="0">
                        <a:lnSpc>
                          <a:spcPct val="120000"/>
                        </a:lnSpc>
                        <a:spcAft>
                          <a:spcPts val="1000"/>
                        </a:spcAft>
                        <a:buNone/>
                      </a:pPr>
                      <a:r>
                        <a:rPr lang="en-US" sz="1100" kern="1200">
                          <a:effectLst/>
                        </a:rPr>
                        <a:t>(2023)</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0" marR="0" marT="0" marB="0" anchor="ctr"/>
                </a:tc>
                <a:tc>
                  <a:txBody>
                    <a:bodyPr/>
                    <a:lstStyle/>
                    <a:p>
                      <a:pPr algn="ctr" fontAlgn="base" hangingPunct="0">
                        <a:lnSpc>
                          <a:spcPct val="120000"/>
                        </a:lnSpc>
                        <a:spcAft>
                          <a:spcPts val="1000"/>
                        </a:spcAft>
                        <a:buNone/>
                      </a:pPr>
                      <a:r>
                        <a:rPr lang="en-US" sz="1100" kern="1200">
                          <a:effectLst/>
                        </a:rPr>
                        <a:t>Realizirani izdatki </a:t>
                      </a:r>
                      <a:endParaRPr lang="sl-SI" sz="1050" kern="100">
                        <a:effectLst/>
                      </a:endParaRPr>
                    </a:p>
                    <a:p>
                      <a:pPr algn="ctr" fontAlgn="base" hangingPunct="0">
                        <a:lnSpc>
                          <a:spcPct val="120000"/>
                        </a:lnSpc>
                        <a:spcAft>
                          <a:spcPts val="1000"/>
                        </a:spcAft>
                        <a:buNone/>
                      </a:pPr>
                      <a:r>
                        <a:rPr lang="en-US" sz="1100" kern="1200">
                          <a:effectLst/>
                        </a:rPr>
                        <a:t>(EKP del – prva poraba) </a:t>
                      </a:r>
                      <a:endParaRPr lang="sl-SI" sz="1050" kern="100">
                        <a:effectLst/>
                      </a:endParaRPr>
                    </a:p>
                    <a:p>
                      <a:pPr algn="ctr" fontAlgn="base" hangingPunct="0">
                        <a:lnSpc>
                          <a:spcPct val="120000"/>
                        </a:lnSpc>
                        <a:spcAft>
                          <a:spcPts val="1000"/>
                        </a:spcAft>
                        <a:buNone/>
                      </a:pPr>
                      <a:r>
                        <a:rPr lang="en-US" sz="1100" kern="1200">
                          <a:effectLst/>
                        </a:rPr>
                        <a:t>(2023)</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129968652"/>
                  </a:ext>
                </a:extLst>
              </a:tr>
              <a:tr h="322381">
                <a:tc>
                  <a:txBody>
                    <a:bodyPr/>
                    <a:lstStyle/>
                    <a:p>
                      <a:pPr algn="ctr" fontAlgn="base" hangingPunct="0">
                        <a:lnSpc>
                          <a:spcPct val="120000"/>
                        </a:lnSpc>
                        <a:spcAft>
                          <a:spcPts val="1000"/>
                        </a:spcAft>
                        <a:buNone/>
                      </a:pPr>
                      <a:r>
                        <a:rPr lang="en-US" sz="800" kern="1200">
                          <a:effectLst/>
                        </a:rPr>
                        <a:t>1</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fontAlgn="base" hangingPunct="0">
                        <a:lnSpc>
                          <a:spcPct val="120000"/>
                        </a:lnSpc>
                        <a:spcAft>
                          <a:spcPts val="1000"/>
                        </a:spcAft>
                        <a:buNone/>
                      </a:pPr>
                      <a:r>
                        <a:rPr lang="en-US" sz="1100" kern="1200">
                          <a:effectLst/>
                        </a:rPr>
                        <a:t>Posojila za RRI</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fontAlgn="base" hangingPunct="0">
                        <a:lnSpc>
                          <a:spcPct val="120000"/>
                        </a:lnSpc>
                        <a:spcAft>
                          <a:spcPts val="1000"/>
                        </a:spcAft>
                        <a:buNone/>
                      </a:pPr>
                      <a:r>
                        <a:rPr lang="en-US" sz="1100" kern="1200">
                          <a:effectLst/>
                        </a:rPr>
                        <a:t>68</a:t>
                      </a:r>
                      <a:r>
                        <a:rPr lang="sl-SI" sz="1100" kern="1200">
                          <a:effectLst/>
                        </a:rPr>
                        <a:t>.000.000</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fontAlgn="base" hangingPunct="0">
                        <a:lnSpc>
                          <a:spcPct val="120000"/>
                        </a:lnSpc>
                        <a:spcAft>
                          <a:spcPts val="1000"/>
                        </a:spcAft>
                        <a:buNone/>
                      </a:pPr>
                      <a:r>
                        <a:rPr lang="en-US" sz="1100" kern="1200">
                          <a:effectLst/>
                        </a:rPr>
                        <a:t>70.460.005</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0" marR="0" marT="0" marB="0" anchor="ctr"/>
                </a:tc>
                <a:tc>
                  <a:txBody>
                    <a:bodyPr/>
                    <a:lstStyle/>
                    <a:p>
                      <a:pPr algn="ctr" fontAlgn="base" hangingPunct="0">
                        <a:lnSpc>
                          <a:spcPct val="120000"/>
                        </a:lnSpc>
                        <a:spcAft>
                          <a:spcPts val="1000"/>
                        </a:spcAft>
                        <a:buNone/>
                      </a:pPr>
                      <a:r>
                        <a:rPr lang="en-US" sz="1100" kern="1200">
                          <a:effectLst/>
                        </a:rPr>
                        <a:t>70.444.969</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827238384"/>
                  </a:ext>
                </a:extLst>
              </a:tr>
              <a:tr h="657835">
                <a:tc>
                  <a:txBody>
                    <a:bodyPr/>
                    <a:lstStyle/>
                    <a:p>
                      <a:pPr algn="ctr" fontAlgn="base" hangingPunct="0">
                        <a:lnSpc>
                          <a:spcPct val="120000"/>
                        </a:lnSpc>
                        <a:spcAft>
                          <a:spcPts val="1000"/>
                        </a:spcAft>
                        <a:buNone/>
                      </a:pPr>
                      <a:r>
                        <a:rPr lang="en-US" sz="800" kern="1200">
                          <a:effectLst/>
                        </a:rPr>
                        <a:t>2</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fontAlgn="base" hangingPunct="0">
                        <a:lnSpc>
                          <a:spcPct val="120000"/>
                        </a:lnSpc>
                        <a:spcAft>
                          <a:spcPts val="1000"/>
                        </a:spcAft>
                        <a:buNone/>
                      </a:pPr>
                      <a:r>
                        <a:rPr lang="en-US" sz="1100" kern="1200">
                          <a:effectLst/>
                        </a:rPr>
                        <a:t>Portfeljske garancije za RRI za MSP</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fontAlgn="base" hangingPunct="0">
                        <a:lnSpc>
                          <a:spcPct val="120000"/>
                        </a:lnSpc>
                        <a:spcAft>
                          <a:spcPts val="1000"/>
                        </a:spcAft>
                        <a:buNone/>
                      </a:pPr>
                      <a:r>
                        <a:rPr lang="en-US" sz="1100" kern="1200">
                          <a:effectLst/>
                        </a:rPr>
                        <a:t>20</a:t>
                      </a:r>
                      <a:r>
                        <a:rPr lang="sl-SI" sz="1100" kern="1200">
                          <a:effectLst/>
                        </a:rPr>
                        <a:t>.000.000</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fontAlgn="base" hangingPunct="0">
                        <a:lnSpc>
                          <a:spcPct val="120000"/>
                        </a:lnSpc>
                        <a:spcAft>
                          <a:spcPts val="1000"/>
                        </a:spcAft>
                        <a:buNone/>
                      </a:pPr>
                      <a:r>
                        <a:rPr lang="en-US" sz="1100" kern="1200">
                          <a:effectLst/>
                        </a:rPr>
                        <a:t>10.698.981</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0" marR="0" marT="0" marB="0" anchor="ctr"/>
                </a:tc>
                <a:tc>
                  <a:txBody>
                    <a:bodyPr/>
                    <a:lstStyle/>
                    <a:p>
                      <a:pPr algn="ctr" fontAlgn="base" hangingPunct="0">
                        <a:lnSpc>
                          <a:spcPct val="120000"/>
                        </a:lnSpc>
                        <a:spcAft>
                          <a:spcPts val="1000"/>
                        </a:spcAft>
                        <a:buNone/>
                      </a:pPr>
                      <a:r>
                        <a:rPr lang="en-US" sz="1100" kern="1200">
                          <a:effectLst/>
                        </a:rPr>
                        <a:t>10.683.285</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552894781"/>
                  </a:ext>
                </a:extLst>
              </a:tr>
              <a:tr h="657835">
                <a:tc>
                  <a:txBody>
                    <a:bodyPr/>
                    <a:lstStyle/>
                    <a:p>
                      <a:pPr algn="ctr" fontAlgn="base" hangingPunct="0">
                        <a:lnSpc>
                          <a:spcPct val="120000"/>
                        </a:lnSpc>
                        <a:spcAft>
                          <a:spcPts val="1000"/>
                        </a:spcAft>
                        <a:buNone/>
                      </a:pPr>
                      <a:r>
                        <a:rPr lang="en-US" sz="800" kern="1200">
                          <a:effectLst/>
                        </a:rPr>
                        <a:t>3</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fontAlgn="base" hangingPunct="0">
                        <a:lnSpc>
                          <a:spcPct val="120000"/>
                        </a:lnSpc>
                        <a:spcAft>
                          <a:spcPts val="1000"/>
                        </a:spcAft>
                        <a:buNone/>
                      </a:pPr>
                      <a:r>
                        <a:rPr lang="en-US" sz="1100" kern="1200">
                          <a:effectLst/>
                        </a:rPr>
                        <a:t>Mikroposojila</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fontAlgn="base" hangingPunct="0">
                        <a:lnSpc>
                          <a:spcPct val="120000"/>
                        </a:lnSpc>
                        <a:spcAft>
                          <a:spcPts val="1000"/>
                        </a:spcAft>
                        <a:buNone/>
                      </a:pPr>
                      <a:r>
                        <a:rPr lang="en-US" sz="1100" kern="1200">
                          <a:effectLst/>
                        </a:rPr>
                        <a:t>60</a:t>
                      </a:r>
                      <a:r>
                        <a:rPr lang="sl-SI" sz="1100" kern="1200">
                          <a:effectLst/>
                        </a:rPr>
                        <a:t>.000.000</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fontAlgn="base" hangingPunct="0">
                        <a:lnSpc>
                          <a:spcPct val="120000"/>
                        </a:lnSpc>
                        <a:spcAft>
                          <a:spcPts val="1000"/>
                        </a:spcAft>
                        <a:buNone/>
                      </a:pPr>
                      <a:r>
                        <a:rPr lang="en-US" sz="1100" kern="1200">
                          <a:effectLst/>
                        </a:rPr>
                        <a:t>60.247.001</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0" marR="0" marT="0" marB="0" anchor="ctr"/>
                </a:tc>
                <a:tc>
                  <a:txBody>
                    <a:bodyPr/>
                    <a:lstStyle/>
                    <a:p>
                      <a:pPr algn="ctr" fontAlgn="base" hangingPunct="0">
                        <a:lnSpc>
                          <a:spcPct val="120000"/>
                        </a:lnSpc>
                        <a:spcAft>
                          <a:spcPts val="1000"/>
                        </a:spcAft>
                        <a:buNone/>
                      </a:pPr>
                      <a:r>
                        <a:rPr lang="en-US" sz="1100" kern="1200">
                          <a:effectLst/>
                        </a:rPr>
                        <a:t>60.969.024</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325245555"/>
                  </a:ext>
                </a:extLst>
              </a:tr>
              <a:tr h="657835">
                <a:tc>
                  <a:txBody>
                    <a:bodyPr/>
                    <a:lstStyle/>
                    <a:p>
                      <a:pPr algn="ctr" fontAlgn="base" hangingPunct="0">
                        <a:lnSpc>
                          <a:spcPct val="120000"/>
                        </a:lnSpc>
                        <a:spcAft>
                          <a:spcPts val="1000"/>
                        </a:spcAft>
                        <a:buNone/>
                      </a:pPr>
                      <a:r>
                        <a:rPr lang="en-US" sz="800" kern="1200">
                          <a:effectLst/>
                        </a:rPr>
                        <a:t>4</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fontAlgn="base" hangingPunct="0">
                        <a:lnSpc>
                          <a:spcPct val="120000"/>
                        </a:lnSpc>
                        <a:spcAft>
                          <a:spcPts val="1000"/>
                        </a:spcAft>
                        <a:buNone/>
                      </a:pPr>
                      <a:r>
                        <a:rPr lang="en-US" sz="1100" kern="1200">
                          <a:effectLst/>
                        </a:rPr>
                        <a:t>Portfeljske garancije za MSP</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fontAlgn="base" hangingPunct="0">
                        <a:lnSpc>
                          <a:spcPct val="120000"/>
                        </a:lnSpc>
                        <a:spcAft>
                          <a:spcPts val="1000"/>
                        </a:spcAft>
                        <a:buNone/>
                      </a:pPr>
                      <a:r>
                        <a:rPr lang="en-US" sz="1100" kern="1200">
                          <a:effectLst/>
                        </a:rPr>
                        <a:t>65.000.000</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fontAlgn="base" hangingPunct="0">
                        <a:lnSpc>
                          <a:spcPct val="120000"/>
                        </a:lnSpc>
                        <a:spcAft>
                          <a:spcPts val="1000"/>
                        </a:spcAft>
                        <a:buNone/>
                      </a:pPr>
                      <a:r>
                        <a:rPr lang="en-US" sz="1100" kern="1200">
                          <a:effectLst/>
                        </a:rPr>
                        <a:t>59.611.500</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0" marR="0" marT="0" marB="0" anchor="ctr"/>
                </a:tc>
                <a:tc>
                  <a:txBody>
                    <a:bodyPr/>
                    <a:lstStyle/>
                    <a:p>
                      <a:pPr algn="ctr" fontAlgn="base" hangingPunct="0">
                        <a:lnSpc>
                          <a:spcPct val="120000"/>
                        </a:lnSpc>
                        <a:spcAft>
                          <a:spcPts val="1000"/>
                        </a:spcAft>
                        <a:buNone/>
                      </a:pPr>
                      <a:r>
                        <a:rPr lang="en-US" sz="1100" kern="1200">
                          <a:effectLst/>
                        </a:rPr>
                        <a:t>58.926.825</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814875674"/>
                  </a:ext>
                </a:extLst>
              </a:tr>
              <a:tr h="657835">
                <a:tc>
                  <a:txBody>
                    <a:bodyPr/>
                    <a:lstStyle/>
                    <a:p>
                      <a:pPr algn="ctr" fontAlgn="base" hangingPunct="0">
                        <a:lnSpc>
                          <a:spcPct val="120000"/>
                        </a:lnSpc>
                        <a:spcAft>
                          <a:spcPts val="1000"/>
                        </a:spcAft>
                        <a:buNone/>
                      </a:pPr>
                      <a:r>
                        <a:rPr lang="en-US" sz="800" kern="1200">
                          <a:effectLst/>
                        </a:rPr>
                        <a:t>5</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fontAlgn="base" hangingPunct="0">
                        <a:lnSpc>
                          <a:spcPct val="120000"/>
                        </a:lnSpc>
                        <a:spcAft>
                          <a:spcPts val="1000"/>
                        </a:spcAft>
                        <a:buNone/>
                      </a:pPr>
                      <a:r>
                        <a:rPr lang="en-US" sz="1100" kern="1200">
                          <a:effectLst/>
                        </a:rPr>
                        <a:t>Lastniško financiranje</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fontAlgn="base" hangingPunct="0">
                        <a:lnSpc>
                          <a:spcPct val="120000"/>
                        </a:lnSpc>
                        <a:spcAft>
                          <a:spcPts val="1000"/>
                        </a:spcAft>
                        <a:buNone/>
                      </a:pPr>
                      <a:r>
                        <a:rPr lang="en-US" sz="1100" kern="1200">
                          <a:effectLst/>
                        </a:rPr>
                        <a:t>10</a:t>
                      </a:r>
                      <a:r>
                        <a:rPr lang="sl-SI" sz="1100" kern="1200">
                          <a:effectLst/>
                        </a:rPr>
                        <a:t>.000.000</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fontAlgn="base" hangingPunct="0">
                        <a:lnSpc>
                          <a:spcPct val="120000"/>
                        </a:lnSpc>
                        <a:spcAft>
                          <a:spcPts val="1000"/>
                        </a:spcAft>
                        <a:buNone/>
                      </a:pPr>
                      <a:r>
                        <a:rPr lang="en-US" sz="1100" kern="1200">
                          <a:effectLst/>
                        </a:rPr>
                        <a:t>6.035.000</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0" marR="0" marT="0" marB="0" anchor="ctr"/>
                </a:tc>
                <a:tc>
                  <a:txBody>
                    <a:bodyPr/>
                    <a:lstStyle/>
                    <a:p>
                      <a:pPr algn="ctr" fontAlgn="base" hangingPunct="0">
                        <a:lnSpc>
                          <a:spcPct val="120000"/>
                        </a:lnSpc>
                        <a:spcAft>
                          <a:spcPts val="1000"/>
                        </a:spcAft>
                        <a:buNone/>
                      </a:pPr>
                      <a:r>
                        <a:rPr lang="en-US" sz="1100" kern="1200">
                          <a:effectLst/>
                        </a:rPr>
                        <a:t>5.967.768</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843211123"/>
                  </a:ext>
                </a:extLst>
              </a:tr>
              <a:tr h="657835">
                <a:tc>
                  <a:txBody>
                    <a:bodyPr/>
                    <a:lstStyle/>
                    <a:p>
                      <a:pPr algn="ctr" fontAlgn="base" hangingPunct="0">
                        <a:lnSpc>
                          <a:spcPct val="120000"/>
                        </a:lnSpc>
                        <a:spcAft>
                          <a:spcPts val="1000"/>
                        </a:spcAft>
                        <a:buNone/>
                      </a:pPr>
                      <a:r>
                        <a:rPr lang="en-US" sz="800" kern="1200">
                          <a:effectLst/>
                          <a:highlight>
                            <a:srgbClr val="FFFF00"/>
                          </a:highlight>
                        </a:rPr>
                        <a:t>6</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fontAlgn="base" hangingPunct="0">
                        <a:lnSpc>
                          <a:spcPct val="120000"/>
                        </a:lnSpc>
                        <a:spcAft>
                          <a:spcPts val="1000"/>
                        </a:spcAft>
                        <a:buNone/>
                      </a:pPr>
                      <a:r>
                        <a:rPr lang="en-US" sz="1100" kern="1200">
                          <a:effectLst/>
                          <a:highlight>
                            <a:srgbClr val="FFFF00"/>
                          </a:highlight>
                        </a:rPr>
                        <a:t>Posojila za celovito energetsko </a:t>
                      </a:r>
                      <a:r>
                        <a:rPr lang="sl-SI" sz="1100" kern="1200">
                          <a:effectLst/>
                          <a:highlight>
                            <a:srgbClr val="FFFF00"/>
                          </a:highlight>
                        </a:rPr>
                        <a:t>prenov</a:t>
                      </a:r>
                      <a:r>
                        <a:rPr lang="en-US" sz="1100" kern="1200">
                          <a:effectLst/>
                          <a:highlight>
                            <a:srgbClr val="FFFF00"/>
                          </a:highlight>
                        </a:rPr>
                        <a:t>o javnih stavb</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fontAlgn="base" hangingPunct="0">
                        <a:lnSpc>
                          <a:spcPct val="120000"/>
                        </a:lnSpc>
                        <a:spcAft>
                          <a:spcPts val="1000"/>
                        </a:spcAft>
                        <a:buNone/>
                      </a:pPr>
                      <a:r>
                        <a:rPr lang="en-US" sz="1100" kern="1200">
                          <a:effectLst/>
                          <a:highlight>
                            <a:srgbClr val="FFFF00"/>
                          </a:highlight>
                        </a:rPr>
                        <a:t>25</a:t>
                      </a:r>
                      <a:r>
                        <a:rPr lang="sl-SI" sz="1100" kern="1200">
                          <a:effectLst/>
                          <a:highlight>
                            <a:srgbClr val="FFFF00"/>
                          </a:highlight>
                        </a:rPr>
                        <a:t>.000.000</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fontAlgn="base" hangingPunct="0">
                        <a:lnSpc>
                          <a:spcPct val="120000"/>
                        </a:lnSpc>
                        <a:spcAft>
                          <a:spcPts val="1000"/>
                        </a:spcAft>
                        <a:buNone/>
                      </a:pPr>
                      <a:r>
                        <a:rPr lang="en-US" sz="1100" kern="1200">
                          <a:effectLst/>
                          <a:highlight>
                            <a:srgbClr val="FFFF00"/>
                          </a:highlight>
                        </a:rPr>
                        <a:t>6.470.000</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0" marR="0" marT="0" marB="0" anchor="ctr"/>
                </a:tc>
                <a:tc>
                  <a:txBody>
                    <a:bodyPr/>
                    <a:lstStyle/>
                    <a:p>
                      <a:pPr algn="ctr" fontAlgn="base" hangingPunct="0">
                        <a:lnSpc>
                          <a:spcPct val="120000"/>
                        </a:lnSpc>
                        <a:spcAft>
                          <a:spcPts val="1000"/>
                        </a:spcAft>
                        <a:buNone/>
                      </a:pPr>
                      <a:r>
                        <a:rPr lang="en-US" sz="1100" kern="1200">
                          <a:effectLst/>
                          <a:highlight>
                            <a:srgbClr val="FFFF00"/>
                          </a:highlight>
                        </a:rPr>
                        <a:t>6.302.126</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033199581"/>
                  </a:ext>
                </a:extLst>
              </a:tr>
              <a:tr h="657835">
                <a:tc>
                  <a:txBody>
                    <a:bodyPr/>
                    <a:lstStyle/>
                    <a:p>
                      <a:pPr algn="ctr" fontAlgn="base" hangingPunct="0">
                        <a:lnSpc>
                          <a:spcPct val="120000"/>
                        </a:lnSpc>
                        <a:spcAft>
                          <a:spcPts val="1000"/>
                        </a:spcAft>
                        <a:buNone/>
                      </a:pPr>
                      <a:r>
                        <a:rPr lang="en-US" sz="800" kern="1200">
                          <a:effectLst/>
                        </a:rPr>
                        <a:t>7</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fontAlgn="base" hangingPunct="0">
                        <a:lnSpc>
                          <a:spcPct val="120000"/>
                        </a:lnSpc>
                        <a:spcAft>
                          <a:spcPts val="1000"/>
                        </a:spcAft>
                        <a:buNone/>
                      </a:pPr>
                      <a:r>
                        <a:rPr lang="en-US" sz="1100" kern="1200">
                          <a:effectLst/>
                        </a:rPr>
                        <a:t>Posojila za urbani razvoj</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fontAlgn="base" hangingPunct="0">
                        <a:lnSpc>
                          <a:spcPct val="120000"/>
                        </a:lnSpc>
                        <a:spcAft>
                          <a:spcPts val="1000"/>
                        </a:spcAft>
                        <a:buNone/>
                      </a:pPr>
                      <a:r>
                        <a:rPr lang="en-US" sz="1100" kern="1200">
                          <a:effectLst/>
                        </a:rPr>
                        <a:t>5</a:t>
                      </a:r>
                      <a:r>
                        <a:rPr lang="sl-SI" sz="1100" kern="1200">
                          <a:effectLst/>
                        </a:rPr>
                        <a:t>.000.000</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fontAlgn="base" hangingPunct="0">
                        <a:lnSpc>
                          <a:spcPct val="120000"/>
                        </a:lnSpc>
                        <a:spcAft>
                          <a:spcPts val="1000"/>
                        </a:spcAft>
                        <a:buNone/>
                      </a:pPr>
                      <a:r>
                        <a:rPr lang="en-US" sz="1100" kern="1200">
                          <a:effectLst/>
                        </a:rPr>
                        <a:t>4.900.000</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0" marR="0" marT="0" marB="0" anchor="ctr"/>
                </a:tc>
                <a:tc>
                  <a:txBody>
                    <a:bodyPr/>
                    <a:lstStyle/>
                    <a:p>
                      <a:pPr algn="ctr" fontAlgn="base" hangingPunct="0">
                        <a:lnSpc>
                          <a:spcPct val="120000"/>
                        </a:lnSpc>
                        <a:spcAft>
                          <a:spcPts val="1000"/>
                        </a:spcAft>
                        <a:buNone/>
                      </a:pPr>
                      <a:r>
                        <a:rPr lang="en-US" sz="1100" kern="1200">
                          <a:effectLst/>
                        </a:rPr>
                        <a:t>4.887.891</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46678543"/>
                  </a:ext>
                </a:extLst>
              </a:tr>
              <a:tr h="657835">
                <a:tc>
                  <a:txBody>
                    <a:bodyPr/>
                    <a:lstStyle/>
                    <a:p>
                      <a:pPr algn="just" fontAlgn="base" hangingPunct="0">
                        <a:lnSpc>
                          <a:spcPct val="120000"/>
                        </a:lnSpc>
                        <a:spcAft>
                          <a:spcPts val="1000"/>
                        </a:spcAft>
                        <a:buNone/>
                      </a:pPr>
                      <a:r>
                        <a:rPr lang="en-US" sz="700" kern="1200">
                          <a:effectLst/>
                        </a:rPr>
                        <a:t> </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tc>
                <a:tc>
                  <a:txBody>
                    <a:bodyPr/>
                    <a:lstStyle/>
                    <a:p>
                      <a:pPr algn="just" fontAlgn="base" hangingPunct="0">
                        <a:lnSpc>
                          <a:spcPct val="120000"/>
                        </a:lnSpc>
                        <a:spcAft>
                          <a:spcPts val="1000"/>
                        </a:spcAft>
                        <a:buNone/>
                      </a:pPr>
                      <a:r>
                        <a:rPr lang="en-US" sz="1100" kern="1200">
                          <a:effectLst/>
                        </a:rPr>
                        <a:t>SKUPAJ</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fontAlgn="base" hangingPunct="0">
                        <a:lnSpc>
                          <a:spcPct val="120000"/>
                        </a:lnSpc>
                        <a:spcAft>
                          <a:spcPts val="1000"/>
                        </a:spcAft>
                        <a:buNone/>
                      </a:pPr>
                      <a:r>
                        <a:rPr lang="en-US" sz="1100" kern="1200">
                          <a:effectLst/>
                        </a:rPr>
                        <a:t>253</a:t>
                      </a:r>
                      <a:r>
                        <a:rPr lang="sl-SI" sz="1100" kern="1200">
                          <a:effectLst/>
                        </a:rPr>
                        <a:t>.000.000</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68580" marR="68580" marT="9525" marB="0" anchor="ctr"/>
                </a:tc>
                <a:tc>
                  <a:txBody>
                    <a:bodyPr/>
                    <a:lstStyle/>
                    <a:p>
                      <a:pPr algn="ctr" fontAlgn="base" hangingPunct="0">
                        <a:lnSpc>
                          <a:spcPct val="120000"/>
                        </a:lnSpc>
                        <a:spcAft>
                          <a:spcPts val="1000"/>
                        </a:spcAft>
                        <a:buNone/>
                      </a:pPr>
                      <a:r>
                        <a:rPr lang="en-US" sz="1100" kern="1200">
                          <a:effectLst/>
                        </a:rPr>
                        <a:t>218.422.487</a:t>
                      </a:r>
                      <a:endParaRPr lang="sl-SI" sz="1050" kern="100">
                        <a:effectLst/>
                        <a:latin typeface="Aptos" panose="02110004020202020204"/>
                        <a:ea typeface="Times New Roman" panose="02020603050405020304" pitchFamily="18" charset="0"/>
                        <a:cs typeface="Times New Roman" panose="02020603050405020304" pitchFamily="18" charset="0"/>
                      </a:endParaRPr>
                    </a:p>
                  </a:txBody>
                  <a:tcPr marL="0" marR="0" marT="0" marB="0" anchor="ctr"/>
                </a:tc>
                <a:tc>
                  <a:txBody>
                    <a:bodyPr/>
                    <a:lstStyle/>
                    <a:p>
                      <a:pPr algn="ctr" fontAlgn="base" hangingPunct="0">
                        <a:lnSpc>
                          <a:spcPct val="120000"/>
                        </a:lnSpc>
                        <a:spcAft>
                          <a:spcPts val="1000"/>
                        </a:spcAft>
                        <a:buNone/>
                      </a:pPr>
                      <a:r>
                        <a:rPr lang="en-US" sz="1100" kern="1200" dirty="0">
                          <a:effectLst/>
                        </a:rPr>
                        <a:t>218.181.888</a:t>
                      </a:r>
                      <a:endParaRPr lang="sl-SI" sz="1050" kern="100" dirty="0">
                        <a:effectLst/>
                        <a:latin typeface="Aptos" panose="02110004020202020204"/>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542129317"/>
                  </a:ext>
                </a:extLst>
              </a:tr>
            </a:tbl>
          </a:graphicData>
        </a:graphic>
      </p:graphicFrame>
    </p:spTree>
    <p:extLst>
      <p:ext uri="{BB962C8B-B14F-4D97-AF65-F5344CB8AC3E}">
        <p14:creationId xmlns:p14="http://schemas.microsoft.com/office/powerpoint/2010/main" val="1231141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3B015-3E79-4C67-E55D-526B0AE603A3}"/>
            </a:ext>
          </a:extLst>
        </p:cNvPr>
        <p:cNvGrpSpPr/>
        <p:nvPr/>
      </p:nvGrpSpPr>
      <p:grpSpPr>
        <a:xfrm>
          <a:off x="0" y="0"/>
          <a:ext cx="0" cy="0"/>
          <a:chOff x="0" y="0"/>
          <a:chExt cx="0" cy="0"/>
        </a:xfrm>
      </p:grpSpPr>
      <p:sp>
        <p:nvSpPr>
          <p:cNvPr id="27" name="Freeform 3">
            <a:extLst>
              <a:ext uri="{FF2B5EF4-FFF2-40B4-BE49-F238E27FC236}">
                <a16:creationId xmlns:a16="http://schemas.microsoft.com/office/drawing/2014/main" id="{67208F48-F2AF-0D2A-AF20-5BE71A215BFA}"/>
              </a:ext>
            </a:extLst>
          </p:cNvPr>
          <p:cNvSpPr/>
          <p:nvPr/>
        </p:nvSpPr>
        <p:spPr>
          <a:xfrm>
            <a:off x="0" y="0"/>
            <a:ext cx="4320000" cy="10287000"/>
          </a:xfrm>
          <a:custGeom>
            <a:avLst/>
            <a:gdLst/>
            <a:ahLst/>
            <a:cxnLst/>
            <a:rect l="l" t="t" r="r" b="b"/>
            <a:pathLst>
              <a:path w="1732090" h="3529371">
                <a:moveTo>
                  <a:pt x="0" y="0"/>
                </a:moveTo>
                <a:lnTo>
                  <a:pt x="1732090" y="0"/>
                </a:lnTo>
                <a:lnTo>
                  <a:pt x="1732090" y="3529371"/>
                </a:lnTo>
                <a:lnTo>
                  <a:pt x="0" y="3529371"/>
                </a:lnTo>
                <a:close/>
              </a:path>
            </a:pathLst>
          </a:custGeom>
          <a:solidFill>
            <a:srgbClr val="00467D"/>
          </a:solidFill>
        </p:spPr>
        <p:txBody>
          <a:bodyPr/>
          <a:lstStyle/>
          <a:p>
            <a:pPr defTabSz="914445">
              <a:defRPr/>
            </a:pPr>
            <a:endParaRPr lang="sl-SI" dirty="0">
              <a:solidFill>
                <a:prstClr val="black"/>
              </a:solidFill>
              <a:latin typeface="Calibri"/>
            </a:endParaRPr>
          </a:p>
        </p:txBody>
      </p:sp>
      <p:sp>
        <p:nvSpPr>
          <p:cNvPr id="11" name="TextBox 11">
            <a:extLst>
              <a:ext uri="{FF2B5EF4-FFF2-40B4-BE49-F238E27FC236}">
                <a16:creationId xmlns:a16="http://schemas.microsoft.com/office/drawing/2014/main" id="{3A9964A1-7FE6-E7EF-E700-CB2F2CF2E803}"/>
              </a:ext>
            </a:extLst>
          </p:cNvPr>
          <p:cNvSpPr txBox="1"/>
          <p:nvPr/>
        </p:nvSpPr>
        <p:spPr>
          <a:xfrm>
            <a:off x="848675" y="2811977"/>
            <a:ext cx="3423062" cy="268663"/>
          </a:xfrm>
          <a:prstGeom prst="rect">
            <a:avLst/>
          </a:prstGeom>
        </p:spPr>
        <p:txBody>
          <a:bodyPr lIns="0" tIns="0" rIns="0" bIns="0" rtlCol="0" anchor="t">
            <a:spAutoFit/>
          </a:bodyPr>
          <a:lstStyle/>
          <a:p>
            <a:pPr algn="ctr" defTabSz="914445">
              <a:lnSpc>
                <a:spcPts val="2340"/>
              </a:lnSpc>
              <a:spcBef>
                <a:spcPct val="0"/>
              </a:spcBef>
              <a:defRPr/>
            </a:pPr>
            <a:endParaRPr lang="en-US"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pic>
        <p:nvPicPr>
          <p:cNvPr id="19" name="Picture 18" descr="A close-up of a logo&#10;&#10;Description automatically generated with low confidence">
            <a:extLst>
              <a:ext uri="{FF2B5EF4-FFF2-40B4-BE49-F238E27FC236}">
                <a16:creationId xmlns:a16="http://schemas.microsoft.com/office/drawing/2014/main" id="{D1FBD2B2-F80F-1B65-0219-C76F4548D4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1" y="9487364"/>
            <a:ext cx="1660184" cy="307134"/>
          </a:xfrm>
          <a:prstGeom prst="rect">
            <a:avLst/>
          </a:prstGeom>
        </p:spPr>
      </p:pic>
      <p:sp>
        <p:nvSpPr>
          <p:cNvPr id="24" name="TextBox 23">
            <a:extLst>
              <a:ext uri="{FF2B5EF4-FFF2-40B4-BE49-F238E27FC236}">
                <a16:creationId xmlns:a16="http://schemas.microsoft.com/office/drawing/2014/main" id="{3074E336-DDE9-A288-DE4C-33DE13F2C102}"/>
              </a:ext>
            </a:extLst>
          </p:cNvPr>
          <p:cNvSpPr txBox="1"/>
          <p:nvPr/>
        </p:nvSpPr>
        <p:spPr>
          <a:xfrm>
            <a:off x="4593278" y="86626"/>
            <a:ext cx="11384396" cy="1477328"/>
          </a:xfrm>
          <a:prstGeom prst="rect">
            <a:avLst/>
          </a:prstGeom>
          <a:noFill/>
        </p:spPr>
        <p:txBody>
          <a:bodyPr wrap="square">
            <a:spAutoFit/>
          </a:bodyPr>
          <a:lstStyle/>
          <a:p>
            <a:pPr algn="ctr" defTabSz="914445">
              <a:spcBef>
                <a:spcPct val="0"/>
              </a:spcBef>
              <a:defRPr/>
            </a:pPr>
            <a:r>
              <a:rPr lang="sl-SI" sz="4500" b="1" spc="-107" dirty="0">
                <a:solidFill>
                  <a:srgbClr val="00467D"/>
                </a:solidFill>
                <a:latin typeface="Tahoma" panose="020B0604030504040204" pitchFamily="34" charset="0"/>
                <a:ea typeface="Tahoma" panose="020B0604030504040204" pitchFamily="34" charset="0"/>
                <a:cs typeface="Tahoma" panose="020B0604030504040204" pitchFamily="34" charset="0"/>
              </a:rPr>
              <a:t>Pretekla izkušnja - </a:t>
            </a:r>
          </a:p>
          <a:p>
            <a:pPr algn="ctr" defTabSz="914445">
              <a:spcBef>
                <a:spcPct val="0"/>
              </a:spcBef>
              <a:defRPr/>
            </a:pPr>
            <a:r>
              <a:rPr lang="sl-SI" sz="4500" b="1" spc="-107" dirty="0">
                <a:solidFill>
                  <a:srgbClr val="00467D"/>
                </a:solidFill>
                <a:latin typeface="Tahoma" panose="020B0604030504040204" pitchFamily="34" charset="0"/>
                <a:ea typeface="Tahoma" panose="020B0604030504040204" pitchFamily="34" charset="0"/>
                <a:cs typeface="Tahoma" panose="020B0604030504040204" pitchFamily="34" charset="0"/>
              </a:rPr>
              <a:t>Sklad Skladov FI 2014-2020</a:t>
            </a:r>
          </a:p>
        </p:txBody>
      </p:sp>
      <p:pic>
        <p:nvPicPr>
          <p:cNvPr id="3" name="Picture 2" descr="A picture containing grass, outdoor, sky, field&#10;&#10;Description automatically generated">
            <a:extLst>
              <a:ext uri="{FF2B5EF4-FFF2-40B4-BE49-F238E27FC236}">
                <a16:creationId xmlns:a16="http://schemas.microsoft.com/office/drawing/2014/main" id="{268773B6-2F44-C926-75D8-B42ABDA23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7004"/>
            <a:ext cx="4320000" cy="6479999"/>
          </a:xfrm>
          <a:prstGeom prst="rect">
            <a:avLst/>
          </a:prstGeom>
        </p:spPr>
      </p:pic>
      <p:sp>
        <p:nvSpPr>
          <p:cNvPr id="5" name="TextBox 4">
            <a:extLst>
              <a:ext uri="{FF2B5EF4-FFF2-40B4-BE49-F238E27FC236}">
                <a16:creationId xmlns:a16="http://schemas.microsoft.com/office/drawing/2014/main" id="{D0114F60-A41F-E96C-6DA1-E02E145CE52A}"/>
              </a:ext>
            </a:extLst>
          </p:cNvPr>
          <p:cNvSpPr txBox="1"/>
          <p:nvPr/>
        </p:nvSpPr>
        <p:spPr>
          <a:xfrm>
            <a:off x="4572000" y="2047156"/>
            <a:ext cx="13212960" cy="5655010"/>
          </a:xfrm>
          <a:prstGeom prst="rect">
            <a:avLst/>
          </a:prstGeom>
          <a:noFill/>
        </p:spPr>
        <p:txBody>
          <a:bodyPr wrap="square">
            <a:spAutoFit/>
          </a:bodyPr>
          <a:lstStyle/>
          <a:p>
            <a:pPr algn="l"/>
            <a:endParaRPr lang="sl-SI" sz="3200" b="0" i="0" u="none" strike="noStrike" baseline="0" dirty="0">
              <a:latin typeface="Tahoma" panose="020B0604030504040204" pitchFamily="34" charset="0"/>
              <a:ea typeface="Tahoma" panose="020B0604030504040204" pitchFamily="34" charset="0"/>
              <a:cs typeface="Tahoma" panose="020B0604030504040204" pitchFamily="34" charset="0"/>
            </a:endParaRPr>
          </a:p>
          <a:p>
            <a:pPr marL="285750" indent="-285750" algn="just">
              <a:lnSpc>
                <a:spcPct val="150000"/>
              </a:lnSpc>
              <a:buFont typeface="Arial" panose="020B0604020202020204" pitchFamily="34" charset="0"/>
              <a:buChar char="•"/>
            </a:pPr>
            <a:r>
              <a:rPr lang="sl-SI" sz="3200" b="0" i="0" u="none" strike="noStrike" baseline="0" dirty="0">
                <a:latin typeface="Tahoma" panose="020B0604030504040204" pitchFamily="34" charset="0"/>
                <a:ea typeface="Tahoma" panose="020B0604030504040204" pitchFamily="34" charset="0"/>
                <a:cs typeface="Tahoma" panose="020B0604030504040204" pitchFamily="34" charset="0"/>
              </a:rPr>
              <a:t>Preozki nameni</a:t>
            </a:r>
          </a:p>
          <a:p>
            <a:pPr marL="285750" indent="-285750" algn="just">
              <a:lnSpc>
                <a:spcPct val="150000"/>
              </a:lnSpc>
              <a:buFont typeface="Arial" panose="020B0604020202020204" pitchFamily="34" charset="0"/>
              <a:buChar char="•"/>
            </a:pPr>
            <a:r>
              <a:rPr lang="sl-SI" sz="3200" b="0" i="0" u="none" strike="noStrike" baseline="0" dirty="0">
                <a:latin typeface="Tahoma" panose="020B0604030504040204" pitchFamily="34" charset="0"/>
                <a:ea typeface="Tahoma" panose="020B0604030504040204" pitchFamily="34" charset="0"/>
                <a:cs typeface="Tahoma" panose="020B0604030504040204" pitchFamily="34" charset="0"/>
              </a:rPr>
              <a:t>Neusklajenost financiranja z nepovratnimi sredstvi</a:t>
            </a:r>
          </a:p>
          <a:p>
            <a:pPr marL="285750" indent="-285750" algn="just">
              <a:lnSpc>
                <a:spcPct val="150000"/>
              </a:lnSpc>
              <a:buFont typeface="Arial" panose="020B0604020202020204" pitchFamily="34" charset="0"/>
              <a:buChar char="•"/>
            </a:pPr>
            <a:r>
              <a:rPr lang="sl-SI" sz="3200" b="0" i="0" u="none" strike="noStrike" baseline="0" dirty="0">
                <a:latin typeface="Tahoma" panose="020B0604030504040204" pitchFamily="34" charset="0"/>
                <a:ea typeface="Tahoma" panose="020B0604030504040204" pitchFamily="34" charset="0"/>
                <a:cs typeface="Tahoma" panose="020B0604030504040204" pitchFamily="34" charset="0"/>
              </a:rPr>
              <a:t>Konkuriranje drugih razvojno spodbujevalnih institucij </a:t>
            </a:r>
          </a:p>
          <a:p>
            <a:pPr marL="285750" indent="-285750" algn="just">
              <a:lnSpc>
                <a:spcPct val="150000"/>
              </a:lnSpc>
              <a:buFont typeface="Arial" panose="020B0604020202020204" pitchFamily="34" charset="0"/>
              <a:buChar char="•"/>
            </a:pPr>
            <a:r>
              <a:rPr lang="sl-SI" sz="3200" dirty="0">
                <a:latin typeface="Tahoma" panose="020B0604030504040204" pitchFamily="34" charset="0"/>
                <a:ea typeface="Tahoma" panose="020B0604030504040204" pitchFamily="34" charset="0"/>
                <a:cs typeface="Tahoma" panose="020B0604030504040204" pitchFamily="34" charset="0"/>
              </a:rPr>
              <a:t>Pravila o državni pomoči</a:t>
            </a:r>
          </a:p>
          <a:p>
            <a:pPr marL="285750" indent="-285750" algn="just">
              <a:lnSpc>
                <a:spcPct val="150000"/>
              </a:lnSpc>
              <a:buFont typeface="Arial" panose="020B0604020202020204" pitchFamily="34" charset="0"/>
              <a:buChar char="•"/>
            </a:pPr>
            <a:r>
              <a:rPr lang="sl-SI" sz="3200" b="0" i="0" u="none" strike="noStrike" baseline="0" dirty="0">
                <a:latin typeface="Tahoma" panose="020B0604030504040204" pitchFamily="34" charset="0"/>
                <a:ea typeface="Tahoma" panose="020B0604030504040204" pitchFamily="34" charset="0"/>
                <a:cs typeface="Tahoma" panose="020B0604030504040204" pitchFamily="34" charset="0"/>
              </a:rPr>
              <a:t>Neusklajenost planov zadolževanja sektorja država s potrebo po prednostnem koriščenju kohezijskih sredstev</a:t>
            </a:r>
          </a:p>
          <a:p>
            <a:pPr marL="285750" indent="-285750" algn="just">
              <a:lnSpc>
                <a:spcPct val="150000"/>
              </a:lnSpc>
              <a:buFont typeface="Arial" panose="020B0604020202020204" pitchFamily="34" charset="0"/>
              <a:buChar char="•"/>
            </a:pPr>
            <a:r>
              <a:rPr lang="sl-SI" sz="3200" dirty="0">
                <a:latin typeface="Tahoma" panose="020B0604030504040204" pitchFamily="34" charset="0"/>
                <a:ea typeface="Tahoma" panose="020B0604030504040204" pitchFamily="34" charset="0"/>
                <a:cs typeface="Tahoma" panose="020B0604030504040204" pitchFamily="34" charset="0"/>
              </a:rPr>
              <a:t>Izbruh pandemije Covid-19</a:t>
            </a:r>
          </a:p>
        </p:txBody>
      </p:sp>
      <p:sp>
        <p:nvSpPr>
          <p:cNvPr id="6" name="TextBox 5">
            <a:extLst>
              <a:ext uri="{FF2B5EF4-FFF2-40B4-BE49-F238E27FC236}">
                <a16:creationId xmlns:a16="http://schemas.microsoft.com/office/drawing/2014/main" id="{65336B71-A357-2F71-E8B6-BC504F8F33DE}"/>
              </a:ext>
            </a:extLst>
          </p:cNvPr>
          <p:cNvSpPr txBox="1"/>
          <p:nvPr/>
        </p:nvSpPr>
        <p:spPr>
          <a:xfrm>
            <a:off x="4751512" y="8671892"/>
            <a:ext cx="11737304" cy="646331"/>
          </a:xfrm>
          <a:prstGeom prst="rect">
            <a:avLst/>
          </a:prstGeom>
          <a:noFill/>
        </p:spPr>
        <p:txBody>
          <a:bodyPr wrap="square" rtlCol="0">
            <a:spAutoFit/>
          </a:bodyPr>
          <a:lstStyle/>
          <a:p>
            <a:r>
              <a:rPr lang="sl-SI" dirty="0"/>
              <a:t>Vir: Analiza izvajanja finančnih instrumentov za energetsko učinkovitost v okviru operacije FI 2014-2020, SID banka, oktober 2021</a:t>
            </a:r>
          </a:p>
        </p:txBody>
      </p:sp>
    </p:spTree>
    <p:extLst>
      <p:ext uri="{BB962C8B-B14F-4D97-AF65-F5344CB8AC3E}">
        <p14:creationId xmlns:p14="http://schemas.microsoft.com/office/powerpoint/2010/main" val="397482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541" y="5818997"/>
            <a:ext cx="18292784" cy="8229"/>
          </a:xfrm>
          <a:prstGeom prst="line">
            <a:avLst/>
          </a:prstGeom>
          <a:ln w="9525" cap="rnd">
            <a:solidFill>
              <a:srgbClr val="000000">
                <a:alpha val="29804"/>
              </a:srgbClr>
            </a:solidFill>
            <a:prstDash val="solid"/>
            <a:headEnd type="none" w="sm" len="sm"/>
            <a:tailEnd type="none" w="sm" len="sm"/>
          </a:ln>
        </p:spPr>
        <p:txBody>
          <a:bodyPr/>
          <a:lstStyle/>
          <a:p>
            <a:endParaRPr lang="sl-SI" sz="2700"/>
          </a:p>
        </p:txBody>
      </p:sp>
      <p:sp>
        <p:nvSpPr>
          <p:cNvPr id="3" name="AutoShape 3"/>
          <p:cNvSpPr/>
          <p:nvPr/>
        </p:nvSpPr>
        <p:spPr>
          <a:xfrm rot="5399999">
            <a:off x="1309043" y="5143499"/>
            <a:ext cx="10172700" cy="3"/>
          </a:xfrm>
          <a:prstGeom prst="line">
            <a:avLst/>
          </a:prstGeom>
          <a:ln w="9525" cap="rnd">
            <a:solidFill>
              <a:srgbClr val="000000">
                <a:alpha val="29804"/>
              </a:srgbClr>
            </a:solidFill>
            <a:prstDash val="solid"/>
            <a:headEnd type="none" w="sm" len="sm"/>
            <a:tailEnd type="none" w="sm" len="sm"/>
          </a:ln>
        </p:spPr>
        <p:txBody>
          <a:bodyPr/>
          <a:lstStyle/>
          <a:p>
            <a:endParaRPr lang="sl-SI" sz="2700" dirty="0"/>
          </a:p>
        </p:txBody>
      </p:sp>
      <p:sp>
        <p:nvSpPr>
          <p:cNvPr id="4" name="AutoShape 4"/>
          <p:cNvSpPr/>
          <p:nvPr/>
        </p:nvSpPr>
        <p:spPr>
          <a:xfrm rot="5399999">
            <a:off x="6984214" y="5213600"/>
            <a:ext cx="10172702" cy="8"/>
          </a:xfrm>
          <a:prstGeom prst="line">
            <a:avLst/>
          </a:prstGeom>
          <a:ln w="9525" cap="rnd">
            <a:solidFill>
              <a:srgbClr val="000000">
                <a:alpha val="29804"/>
              </a:srgbClr>
            </a:solidFill>
            <a:prstDash val="solid"/>
            <a:headEnd type="none" w="sm" len="sm"/>
            <a:tailEnd type="none" w="sm" len="sm"/>
          </a:ln>
        </p:spPr>
        <p:txBody>
          <a:bodyPr/>
          <a:lstStyle/>
          <a:p>
            <a:endParaRPr lang="sl-SI" sz="2700"/>
          </a:p>
        </p:txBody>
      </p:sp>
      <p:sp>
        <p:nvSpPr>
          <p:cNvPr id="7" name="AutoShape 7"/>
          <p:cNvSpPr/>
          <p:nvPr/>
        </p:nvSpPr>
        <p:spPr>
          <a:xfrm>
            <a:off x="0" y="0"/>
            <a:ext cx="18288000" cy="1205457"/>
          </a:xfrm>
          <a:prstGeom prst="rect">
            <a:avLst/>
          </a:prstGeom>
          <a:solidFill>
            <a:srgbClr val="00467D"/>
          </a:solidFill>
        </p:spPr>
        <p:txBody>
          <a:bodyPr/>
          <a:lstStyle/>
          <a:p>
            <a:endParaRPr lang="sl-SI" sz="2700"/>
          </a:p>
        </p:txBody>
      </p:sp>
      <p:grpSp>
        <p:nvGrpSpPr>
          <p:cNvPr id="8" name="Group 8"/>
          <p:cNvGrpSpPr/>
          <p:nvPr/>
        </p:nvGrpSpPr>
        <p:grpSpPr>
          <a:xfrm>
            <a:off x="12290205" y="2677437"/>
            <a:ext cx="5480697" cy="1705256"/>
            <a:chOff x="88033" y="109237"/>
            <a:chExt cx="6533134" cy="1515050"/>
          </a:xfrm>
        </p:grpSpPr>
        <p:sp>
          <p:nvSpPr>
            <p:cNvPr id="9" name="TextBox 9"/>
            <p:cNvSpPr txBox="1"/>
            <p:nvPr/>
          </p:nvSpPr>
          <p:spPr>
            <a:xfrm>
              <a:off x="88033" y="621649"/>
              <a:ext cx="6497218" cy="1002638"/>
            </a:xfrm>
            <a:prstGeom prst="rect">
              <a:avLst/>
            </a:prstGeom>
          </p:spPr>
          <p:txBody>
            <a:bodyPr wrap="square" lIns="0" tIns="0" rIns="0" bIns="0" rtlCol="0" anchor="t">
              <a:spAutoFit/>
            </a:bodyPr>
            <a:lstStyle/>
            <a:p>
              <a:pPr defTabSz="1371600">
                <a:lnSpc>
                  <a:spcPts val="2240"/>
                </a:lnSpc>
                <a:defRPr/>
              </a:pPr>
              <a:r>
                <a:rPr lang="sl-SI" sz="2100" dirty="0">
                  <a:solidFill>
                    <a:srgbClr val="000000"/>
                  </a:solidFill>
                  <a:latin typeface="Tahoma" panose="020B0604030504040204" pitchFamily="34" charset="0"/>
                  <a:ea typeface="Tahoma" panose="020B0604030504040204" pitchFamily="34" charset="0"/>
                  <a:cs typeface="Tahoma" panose="020B0604030504040204" pitchFamily="34" charset="0"/>
                </a:rPr>
                <a:t>Pravne ali fizične osebe, ki opravljajo gospodarsko dejavnost, ne glede na njihovo organizacijsko obliko, ki so lastniki ali solastniki stavb na/v katerih se izvajajo ukrepi</a:t>
              </a:r>
              <a:endParaRPr lang="sl-SI" sz="1599"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10"/>
            <p:cNvSpPr txBox="1"/>
            <p:nvPr/>
          </p:nvSpPr>
          <p:spPr>
            <a:xfrm>
              <a:off x="123949" y="109237"/>
              <a:ext cx="6497218" cy="307628"/>
            </a:xfrm>
            <a:prstGeom prst="rect">
              <a:avLst/>
            </a:prstGeom>
          </p:spPr>
          <p:txBody>
            <a:bodyPr wrap="square" lIns="0" tIns="0" rIns="0" bIns="0" rtlCol="0" anchor="t">
              <a:spAutoFit/>
            </a:bodyPr>
            <a:lstStyle/>
            <a:p>
              <a:pPr defTabSz="1371600">
                <a:lnSpc>
                  <a:spcPts val="2730"/>
                </a:lnSpc>
                <a:spcBef>
                  <a:spcPct val="0"/>
                </a:spcBef>
                <a:defRPr/>
              </a:pPr>
              <a:r>
                <a:rPr lang="sl-SI" sz="2700" b="1" dirty="0">
                  <a:solidFill>
                    <a:srgbClr val="00467D"/>
                  </a:solidFill>
                  <a:latin typeface="Tahoma" panose="020B0604030504040204" pitchFamily="34" charset="0"/>
                  <a:ea typeface="Tahoma" panose="020B0604030504040204" pitchFamily="34" charset="0"/>
                  <a:cs typeface="Tahoma" panose="020B0604030504040204" pitchFamily="34" charset="0"/>
                </a:rPr>
                <a:t>Ciljna skupina:</a:t>
              </a:r>
              <a:endParaRPr lang="en-US" sz="2700" b="1" dirty="0">
                <a:solidFill>
                  <a:srgbClr val="00467D"/>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1" name="Group 11"/>
          <p:cNvGrpSpPr/>
          <p:nvPr/>
        </p:nvGrpSpPr>
        <p:grpSpPr>
          <a:xfrm>
            <a:off x="301604" y="2677439"/>
            <a:ext cx="5742896" cy="1978642"/>
            <a:chOff x="0" y="-19051"/>
            <a:chExt cx="6621167" cy="2017647"/>
          </a:xfrm>
        </p:grpSpPr>
        <p:sp>
          <p:nvSpPr>
            <p:cNvPr id="12" name="TextBox 12"/>
            <p:cNvSpPr txBox="1"/>
            <p:nvPr/>
          </p:nvSpPr>
          <p:spPr>
            <a:xfrm>
              <a:off x="0" y="560145"/>
              <a:ext cx="6527942" cy="1438451"/>
            </a:xfrm>
            <a:prstGeom prst="rect">
              <a:avLst/>
            </a:prstGeom>
          </p:spPr>
          <p:txBody>
            <a:bodyPr wrap="square" lIns="0" tIns="0" rIns="0" bIns="0" rtlCol="0" anchor="t">
              <a:spAutoFit/>
            </a:bodyPr>
            <a:lstStyle/>
            <a:p>
              <a:pPr defTabSz="1371600">
                <a:lnSpc>
                  <a:spcPts val="2240"/>
                </a:lnSpc>
                <a:defRPr/>
              </a:pPr>
              <a:r>
                <a:rPr lang="sl-SI" sz="2100" dirty="0">
                  <a:solidFill>
                    <a:srgbClr val="000000"/>
                  </a:solidFill>
                  <a:latin typeface="Tahoma" panose="020B0604030504040204" pitchFamily="34" charset="0"/>
                  <a:ea typeface="Tahoma" panose="020B0604030504040204" pitchFamily="34" charset="0"/>
                  <a:cs typeface="Tahoma" panose="020B0604030504040204" pitchFamily="34" charset="0"/>
                </a:rPr>
                <a:t>Prispevek k ciljem doseganja energetskih in podnebnih ciljev ob hkratnem vplivu na konkurenčnost gospodarstva (vidik nižjih stroškov)</a:t>
              </a:r>
            </a:p>
            <a:p>
              <a:pPr defTabSz="1371600">
                <a:lnSpc>
                  <a:spcPts val="2240"/>
                </a:lnSpc>
                <a:defRPr/>
              </a:pPr>
              <a:endParaRPr lang="sl-SI" sz="21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3"/>
            <p:cNvSpPr txBox="1"/>
            <p:nvPr/>
          </p:nvSpPr>
          <p:spPr>
            <a:xfrm>
              <a:off x="0" y="-19051"/>
              <a:ext cx="6621167" cy="353075"/>
            </a:xfrm>
            <a:prstGeom prst="rect">
              <a:avLst/>
            </a:prstGeom>
          </p:spPr>
          <p:txBody>
            <a:bodyPr lIns="0" tIns="0" rIns="0" bIns="0" rtlCol="0" anchor="t">
              <a:spAutoFit/>
            </a:bodyPr>
            <a:lstStyle/>
            <a:p>
              <a:pPr defTabSz="1371600">
                <a:lnSpc>
                  <a:spcPts val="2730"/>
                </a:lnSpc>
                <a:spcBef>
                  <a:spcPct val="0"/>
                </a:spcBef>
                <a:defRPr/>
              </a:pPr>
              <a:r>
                <a:rPr lang="sl-SI" sz="2700" b="1" dirty="0">
                  <a:solidFill>
                    <a:srgbClr val="00467D"/>
                  </a:solidFill>
                  <a:latin typeface="Tahoma" panose="020B0604030504040204" pitchFamily="34" charset="0"/>
                  <a:ea typeface="Tahoma" panose="020B0604030504040204" pitchFamily="34" charset="0"/>
                  <a:cs typeface="Tahoma" panose="020B0604030504040204" pitchFamily="34" charset="0"/>
                </a:rPr>
                <a:t>Namen:</a:t>
              </a:r>
              <a:endParaRPr lang="en-US" sz="2700" b="1" dirty="0">
                <a:solidFill>
                  <a:srgbClr val="00467D"/>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4" name="Group 14"/>
          <p:cNvGrpSpPr/>
          <p:nvPr/>
        </p:nvGrpSpPr>
        <p:grpSpPr>
          <a:xfrm>
            <a:off x="6570571" y="2677438"/>
            <a:ext cx="5073821" cy="1978644"/>
            <a:chOff x="198031" y="-19050"/>
            <a:chExt cx="6423138" cy="1909941"/>
          </a:xfrm>
        </p:grpSpPr>
        <p:sp>
          <p:nvSpPr>
            <p:cNvPr id="15" name="TextBox 15"/>
            <p:cNvSpPr txBox="1"/>
            <p:nvPr/>
          </p:nvSpPr>
          <p:spPr>
            <a:xfrm>
              <a:off x="198035" y="529228"/>
              <a:ext cx="6296604" cy="1361663"/>
            </a:xfrm>
            <a:prstGeom prst="rect">
              <a:avLst/>
            </a:prstGeom>
          </p:spPr>
          <p:txBody>
            <a:bodyPr wrap="square" lIns="0" tIns="0" rIns="0" bIns="0" rtlCol="0" anchor="t">
              <a:spAutoFit/>
            </a:bodyPr>
            <a:lstStyle/>
            <a:p>
              <a:pPr defTabSz="1371600">
                <a:lnSpc>
                  <a:spcPts val="2240"/>
                </a:lnSpc>
                <a:spcBef>
                  <a:spcPct val="0"/>
                </a:spcBef>
                <a:defRPr/>
              </a:pPr>
              <a:r>
                <a:rPr lang="sl-SI" sz="2100" dirty="0">
                  <a:solidFill>
                    <a:srgbClr val="000000"/>
                  </a:solidFill>
                  <a:latin typeface="Tahoma" panose="020B0604030504040204" pitchFamily="34" charset="0"/>
                  <a:ea typeface="Tahoma" panose="020B0604030504040204" pitchFamily="34" charset="0"/>
                  <a:cs typeface="Tahoma" panose="020B0604030504040204" pitchFamily="34" charset="0"/>
                </a:rPr>
                <a:t>P</a:t>
              </a:r>
              <a:r>
                <a:rPr lang="en-US" sz="2100" dirty="0" err="1">
                  <a:solidFill>
                    <a:srgbClr val="000000"/>
                  </a:solidFill>
                  <a:latin typeface="Tahoma" panose="020B0604030504040204" pitchFamily="34" charset="0"/>
                  <a:ea typeface="Tahoma" panose="020B0604030504040204" pitchFamily="34" charset="0"/>
                  <a:cs typeface="Tahoma" panose="020B0604030504040204" pitchFamily="34" charset="0"/>
                </a:rPr>
                <a:t>ostopn</a:t>
              </a:r>
              <a:r>
                <a:rPr lang="sl-SI" sz="2100" dirty="0">
                  <a:solidFill>
                    <a:srgbClr val="000000"/>
                  </a:solidFill>
                  <a:latin typeface="Tahoma" panose="020B0604030504040204" pitchFamily="34" charset="0"/>
                  <a:ea typeface="Tahoma" panose="020B0604030504040204" pitchFamily="34" charset="0"/>
                  <a:cs typeface="Tahoma" panose="020B0604030504040204" pitchFamily="34" charset="0"/>
                </a:rPr>
                <a:t>a</a:t>
              </a:r>
              <a:r>
                <a:rPr lang="en-US" sz="21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100" dirty="0" err="1">
                  <a:solidFill>
                    <a:srgbClr val="000000"/>
                  </a:solidFill>
                  <a:latin typeface="Tahoma" panose="020B0604030504040204" pitchFamily="34" charset="0"/>
                  <a:ea typeface="Tahoma" panose="020B0604030504040204" pitchFamily="34" charset="0"/>
                  <a:cs typeface="Tahoma" panose="020B0604030504040204" pitchFamily="34" charset="0"/>
                </a:rPr>
                <a:t>celovit</a:t>
              </a:r>
              <a:r>
                <a:rPr lang="sl-SI" sz="2100" dirty="0">
                  <a:solidFill>
                    <a:srgbClr val="000000"/>
                  </a:solidFill>
                  <a:latin typeface="Tahoma" panose="020B0604030504040204" pitchFamily="34" charset="0"/>
                  <a:ea typeface="Tahoma" panose="020B0604030504040204" pitchFamily="34" charset="0"/>
                  <a:cs typeface="Tahoma" panose="020B0604030504040204" pitchFamily="34" charset="0"/>
                </a:rPr>
                <a:t>a</a:t>
              </a:r>
              <a:r>
                <a:rPr lang="en-US" sz="21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sl-SI" sz="2100" dirty="0">
                  <a:solidFill>
                    <a:srgbClr val="000000"/>
                  </a:solidFill>
                  <a:latin typeface="Tahoma" panose="020B0604030504040204" pitchFamily="34" charset="0"/>
                  <a:ea typeface="Tahoma" panose="020B0604030504040204" pitchFamily="34" charset="0"/>
                  <a:cs typeface="Tahoma" panose="020B0604030504040204" pitchFamily="34" charset="0"/>
                </a:rPr>
                <a:t>energetska </a:t>
              </a:r>
              <a:r>
                <a:rPr lang="en-US" sz="2100" dirty="0" err="1">
                  <a:solidFill>
                    <a:srgbClr val="000000"/>
                  </a:solidFill>
                  <a:latin typeface="Tahoma" panose="020B0604030504040204" pitchFamily="34" charset="0"/>
                  <a:ea typeface="Tahoma" panose="020B0604030504040204" pitchFamily="34" charset="0"/>
                  <a:cs typeface="Tahoma" panose="020B0604030504040204" pitchFamily="34" charset="0"/>
                </a:rPr>
                <a:t>prenov</a:t>
              </a:r>
              <a:r>
                <a:rPr lang="sl-SI" sz="2100" dirty="0">
                  <a:solidFill>
                    <a:srgbClr val="000000"/>
                  </a:solidFill>
                  <a:latin typeface="Tahoma" panose="020B0604030504040204" pitchFamily="34" charset="0"/>
                  <a:ea typeface="Tahoma" panose="020B0604030504040204" pitchFamily="34" charset="0"/>
                  <a:cs typeface="Tahoma" panose="020B0604030504040204" pitchFamily="34" charset="0"/>
                </a:rPr>
                <a:t>a</a:t>
              </a:r>
              <a:r>
                <a:rPr lang="en-US" sz="21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100" dirty="0" err="1">
                  <a:solidFill>
                    <a:srgbClr val="000000"/>
                  </a:solidFill>
                  <a:latin typeface="Tahoma" panose="020B0604030504040204" pitchFamily="34" charset="0"/>
                  <a:ea typeface="Tahoma" panose="020B0604030504040204" pitchFamily="34" charset="0"/>
                  <a:cs typeface="Tahoma" panose="020B0604030504040204" pitchFamily="34" charset="0"/>
                </a:rPr>
                <a:t>stavb</a:t>
              </a:r>
              <a:r>
                <a:rPr lang="sl-SI" sz="2100" dirty="0">
                  <a:solidFill>
                    <a:srgbClr val="000000"/>
                  </a:solidFill>
                  <a:latin typeface="Tahoma" panose="020B0604030504040204" pitchFamily="34" charset="0"/>
                  <a:ea typeface="Tahoma" panose="020B0604030504040204" pitchFamily="34" charset="0"/>
                  <a:cs typeface="Tahoma" panose="020B0604030504040204" pitchFamily="34" charset="0"/>
                </a:rPr>
                <a:t> za p</a:t>
              </a:r>
              <a:r>
                <a:rPr lang="en-US" sz="2100" dirty="0" err="1">
                  <a:solidFill>
                    <a:srgbClr val="000000"/>
                  </a:solidFill>
                  <a:latin typeface="Tahoma" panose="020B0604030504040204" pitchFamily="34" charset="0"/>
                  <a:ea typeface="Tahoma" panose="020B0604030504040204" pitchFamily="34" charset="0"/>
                  <a:cs typeface="Tahoma" panose="020B0604030504040204" pitchFamily="34" charset="0"/>
                </a:rPr>
                <a:t>oslovn</a:t>
              </a:r>
              <a:r>
                <a:rPr lang="sl-SI" sz="2100" dirty="0">
                  <a:solidFill>
                    <a:srgbClr val="000000"/>
                  </a:solidFill>
                  <a:latin typeface="Tahoma" panose="020B0604030504040204" pitchFamily="34" charset="0"/>
                  <a:ea typeface="Tahoma" panose="020B0604030504040204" pitchFamily="34" charset="0"/>
                  <a:cs typeface="Tahoma" panose="020B0604030504040204" pitchFamily="34" charset="0"/>
                </a:rPr>
                <a:t>e</a:t>
              </a:r>
              <a:r>
                <a:rPr lang="en-US" sz="21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100" dirty="0" err="1">
                  <a:solidFill>
                    <a:srgbClr val="000000"/>
                  </a:solidFill>
                  <a:latin typeface="Tahoma" panose="020B0604030504040204" pitchFamily="34" charset="0"/>
                  <a:ea typeface="Tahoma" panose="020B0604030504040204" pitchFamily="34" charset="0"/>
                  <a:cs typeface="Tahoma" panose="020B0604030504040204" pitchFamily="34" charset="0"/>
                </a:rPr>
                <a:t>subjekt</a:t>
              </a:r>
              <a:r>
                <a:rPr lang="sl-SI" sz="2100" dirty="0">
                  <a:solidFill>
                    <a:srgbClr val="000000"/>
                  </a:solidFill>
                  <a:latin typeface="Tahoma" panose="020B0604030504040204" pitchFamily="34" charset="0"/>
                  <a:ea typeface="Tahoma" panose="020B0604030504040204" pitchFamily="34" charset="0"/>
                  <a:cs typeface="Tahoma" panose="020B0604030504040204" pitchFamily="34" charset="0"/>
                </a:rPr>
                <a:t>e – podpora naložbam v učinkovito rabo energije in obnovljive vire energije </a:t>
              </a:r>
            </a:p>
            <a:p>
              <a:pPr defTabSz="1371600">
                <a:lnSpc>
                  <a:spcPts val="2240"/>
                </a:lnSpc>
                <a:spcBef>
                  <a:spcPct val="0"/>
                </a:spcBef>
                <a:defRPr/>
              </a:pPr>
              <a:r>
                <a:rPr lang="en-US" sz="2100" dirty="0">
                  <a:solidFill>
                    <a:srgbClr val="000000"/>
                  </a:solidFill>
                  <a:latin typeface="Tahoma" panose="020B0604030504040204" pitchFamily="34" charset="0"/>
                  <a:ea typeface="Tahoma" panose="020B0604030504040204" pitchFamily="34" charset="0"/>
                  <a:cs typeface="Tahoma" panose="020B0604030504040204" pitchFamily="34" charset="0"/>
                </a:rPr>
                <a:t> </a:t>
              </a:r>
            </a:p>
          </p:txBody>
        </p:sp>
        <p:sp>
          <p:nvSpPr>
            <p:cNvPr id="16" name="TextBox 16"/>
            <p:cNvSpPr txBox="1"/>
            <p:nvPr/>
          </p:nvSpPr>
          <p:spPr>
            <a:xfrm>
              <a:off x="198031" y="-19050"/>
              <a:ext cx="6423138" cy="334226"/>
            </a:xfrm>
            <a:prstGeom prst="rect">
              <a:avLst/>
            </a:prstGeom>
          </p:spPr>
          <p:txBody>
            <a:bodyPr wrap="square" lIns="0" tIns="0" rIns="0" bIns="0" rtlCol="0" anchor="t">
              <a:spAutoFit/>
            </a:bodyPr>
            <a:lstStyle/>
            <a:p>
              <a:pPr defTabSz="1371600">
                <a:lnSpc>
                  <a:spcPts val="2730"/>
                </a:lnSpc>
                <a:spcBef>
                  <a:spcPct val="0"/>
                </a:spcBef>
                <a:defRPr/>
              </a:pPr>
              <a:r>
                <a:rPr lang="sl-SI" sz="2700" b="1" dirty="0">
                  <a:solidFill>
                    <a:srgbClr val="00467D"/>
                  </a:solidFill>
                  <a:latin typeface="Tahoma" panose="020B0604030504040204" pitchFamily="34" charset="0"/>
                  <a:ea typeface="Tahoma" panose="020B0604030504040204" pitchFamily="34" charset="0"/>
                  <a:cs typeface="Tahoma" panose="020B0604030504040204" pitchFamily="34" charset="0"/>
                </a:rPr>
                <a:t>P</a:t>
              </a:r>
              <a:r>
                <a:rPr lang="sl-SI" sz="2700" b="1" dirty="0" err="1">
                  <a:solidFill>
                    <a:srgbClr val="00467D"/>
                  </a:solidFill>
                  <a:latin typeface="Tahoma" panose="020B0604030504040204" pitchFamily="34" charset="0"/>
                  <a:ea typeface="Tahoma" panose="020B0604030504040204" pitchFamily="34" charset="0"/>
                  <a:cs typeface="Tahoma" panose="020B0604030504040204" pitchFamily="34" charset="0"/>
                </a:rPr>
                <a:t>redmet</a:t>
              </a:r>
              <a:r>
                <a:rPr lang="sl-SI" sz="2700" b="1" dirty="0">
                  <a:solidFill>
                    <a:srgbClr val="00467D"/>
                  </a:solidFill>
                  <a:latin typeface="Tahoma" panose="020B0604030504040204" pitchFamily="34" charset="0"/>
                  <a:ea typeface="Tahoma" panose="020B0604030504040204" pitchFamily="34" charset="0"/>
                  <a:cs typeface="Tahoma" panose="020B0604030504040204" pitchFamily="34" charset="0"/>
                </a:rPr>
                <a:t>:</a:t>
              </a:r>
              <a:endParaRPr lang="en-US" sz="2700" b="1" dirty="0">
                <a:solidFill>
                  <a:srgbClr val="00467D"/>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17"/>
          <p:cNvGrpSpPr/>
          <p:nvPr/>
        </p:nvGrpSpPr>
        <p:grpSpPr>
          <a:xfrm>
            <a:off x="6615033" y="6215935"/>
            <a:ext cx="5388057" cy="1920123"/>
            <a:chOff x="-562908" y="-19050"/>
            <a:chExt cx="7184077" cy="2560160"/>
          </a:xfrm>
        </p:grpSpPr>
        <p:sp>
          <p:nvSpPr>
            <p:cNvPr id="18" name="TextBox 18"/>
            <p:cNvSpPr txBox="1"/>
            <p:nvPr/>
          </p:nvSpPr>
          <p:spPr>
            <a:xfrm>
              <a:off x="-562908" y="660256"/>
              <a:ext cx="7184077" cy="1880854"/>
            </a:xfrm>
            <a:prstGeom prst="rect">
              <a:avLst/>
            </a:prstGeom>
          </p:spPr>
          <p:txBody>
            <a:bodyPr wrap="square" lIns="0" tIns="0" rIns="0" bIns="0" rtlCol="0" anchor="t">
              <a:spAutoFit/>
            </a:bodyPr>
            <a:lstStyle/>
            <a:p>
              <a:pPr marL="428625" indent="-428625" defTabSz="1371600">
                <a:lnSpc>
                  <a:spcPts val="2240"/>
                </a:lnSpc>
                <a:spcBef>
                  <a:spcPct val="0"/>
                </a:spcBef>
                <a:buFont typeface="Wingdings" panose="05000000000000000000" pitchFamily="2" charset="2"/>
                <a:buChar char="§"/>
                <a:defRPr/>
              </a:pPr>
              <a:r>
                <a:rPr lang="sl-SI" sz="2100" dirty="0">
                  <a:solidFill>
                    <a:srgbClr val="000000"/>
                  </a:solidFill>
                  <a:latin typeface="Tahoma" panose="020B0604030504040204" pitchFamily="34" charset="0"/>
                  <a:ea typeface="Tahoma" panose="020B0604030504040204" pitchFamily="34" charset="0"/>
                  <a:cs typeface="Tahoma" panose="020B0604030504040204" pitchFamily="34" charset="0"/>
                </a:rPr>
                <a:t>de </a:t>
              </a:r>
              <a:r>
                <a:rPr lang="sl-SI" sz="2100" dirty="0" err="1">
                  <a:solidFill>
                    <a:srgbClr val="000000"/>
                  </a:solidFill>
                  <a:latin typeface="Tahoma" panose="020B0604030504040204" pitchFamily="34" charset="0"/>
                  <a:ea typeface="Tahoma" panose="020B0604030504040204" pitchFamily="34" charset="0"/>
                  <a:cs typeface="Tahoma" panose="020B0604030504040204" pitchFamily="34" charset="0"/>
                </a:rPr>
                <a:t>minimis</a:t>
              </a:r>
              <a:r>
                <a:rPr lang="sl-SI" sz="2100" dirty="0">
                  <a:solidFill>
                    <a:srgbClr val="000000"/>
                  </a:solidFill>
                  <a:latin typeface="Tahoma" panose="020B0604030504040204" pitchFamily="34" charset="0"/>
                  <a:ea typeface="Tahoma" panose="020B0604030504040204" pitchFamily="34" charset="0"/>
                  <a:cs typeface="Tahoma" panose="020B0604030504040204" pitchFamily="34" charset="0"/>
                </a:rPr>
                <a:t> shema </a:t>
              </a:r>
            </a:p>
            <a:p>
              <a:pPr marL="428625" indent="-428625" defTabSz="1371600">
                <a:lnSpc>
                  <a:spcPts val="2240"/>
                </a:lnSpc>
                <a:spcBef>
                  <a:spcPct val="0"/>
                </a:spcBef>
                <a:buFont typeface="Wingdings" panose="05000000000000000000" pitchFamily="2" charset="2"/>
                <a:buChar char="§"/>
                <a:defRPr/>
              </a:pPr>
              <a:r>
                <a:rPr lang="sl-SI" sz="2100" dirty="0">
                  <a:solidFill>
                    <a:srgbClr val="000000"/>
                  </a:solidFill>
                  <a:latin typeface="Tahoma" panose="020B0604030504040204" pitchFamily="34" charset="0"/>
                  <a:ea typeface="Tahoma" panose="020B0604030504040204" pitchFamily="34" charset="0"/>
                  <a:cs typeface="Tahoma" panose="020B0604030504040204" pitchFamily="34" charset="0"/>
                </a:rPr>
                <a:t>shema po 38.a členu Uredbe </a:t>
              </a:r>
              <a:r>
                <a:rPr lang="sl-SI" sz="2100" dirty="0">
                  <a:solidFill>
                    <a:srgbClr val="333333"/>
                  </a:solidFill>
                  <a:latin typeface="Roboto" panose="020F0502020204030204" pitchFamily="2" charset="0"/>
                </a:rPr>
                <a:t>(EU) št. 651/2014  - </a:t>
              </a:r>
              <a:r>
                <a:rPr lang="sl-SI" sz="2100" i="1" dirty="0">
                  <a:solidFill>
                    <a:srgbClr val="333333"/>
                  </a:solidFill>
                  <a:latin typeface="Arial Unicode MS"/>
                </a:rPr>
                <a:t>Pomoč za naložbe v ukrepe za energijsko učinkovitost v stavbah</a:t>
              </a:r>
              <a:endParaRPr lang="en-US" sz="2100" i="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9"/>
            <p:cNvSpPr txBox="1"/>
            <p:nvPr/>
          </p:nvSpPr>
          <p:spPr>
            <a:xfrm>
              <a:off x="-562908" y="-19050"/>
              <a:ext cx="7184077" cy="461665"/>
            </a:xfrm>
            <a:prstGeom prst="rect">
              <a:avLst/>
            </a:prstGeom>
          </p:spPr>
          <p:txBody>
            <a:bodyPr wrap="square" lIns="0" tIns="0" rIns="0" bIns="0" rtlCol="0" anchor="t">
              <a:spAutoFit/>
            </a:bodyPr>
            <a:lstStyle/>
            <a:p>
              <a:pPr defTabSz="1371600">
                <a:lnSpc>
                  <a:spcPts val="2730"/>
                </a:lnSpc>
                <a:spcBef>
                  <a:spcPct val="0"/>
                </a:spcBef>
                <a:defRPr/>
              </a:pPr>
              <a:r>
                <a:rPr lang="sl-SI" sz="2700" b="1" dirty="0">
                  <a:solidFill>
                    <a:srgbClr val="00467D"/>
                  </a:solidFill>
                  <a:latin typeface="Tahoma" panose="020B0604030504040204" pitchFamily="34" charset="0"/>
                  <a:ea typeface="Tahoma" panose="020B0604030504040204" pitchFamily="34" charset="0"/>
                  <a:cs typeface="Tahoma" panose="020B0604030504040204" pitchFamily="34" charset="0"/>
                </a:rPr>
                <a:t>Državna pomoč:</a:t>
              </a:r>
              <a:endParaRPr lang="en-US" sz="2700" b="1" dirty="0">
                <a:solidFill>
                  <a:srgbClr val="00467D"/>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0" name="Group 20"/>
          <p:cNvGrpSpPr/>
          <p:nvPr/>
        </p:nvGrpSpPr>
        <p:grpSpPr>
          <a:xfrm>
            <a:off x="301604" y="6210301"/>
            <a:ext cx="6268968" cy="2758618"/>
            <a:chOff x="0" y="-19050"/>
            <a:chExt cx="6621167" cy="3678157"/>
          </a:xfrm>
        </p:grpSpPr>
        <p:sp>
          <p:nvSpPr>
            <p:cNvPr id="21" name="TextBox 21"/>
            <p:cNvSpPr txBox="1"/>
            <p:nvPr/>
          </p:nvSpPr>
          <p:spPr>
            <a:xfrm>
              <a:off x="0" y="649737"/>
              <a:ext cx="6621167" cy="3009370"/>
            </a:xfrm>
            <a:prstGeom prst="rect">
              <a:avLst/>
            </a:prstGeom>
          </p:spPr>
          <p:txBody>
            <a:bodyPr wrap="square" lIns="0" tIns="0" rIns="0" bIns="0" rtlCol="0" anchor="t">
              <a:spAutoFit/>
            </a:bodyPr>
            <a:lstStyle/>
            <a:p>
              <a:pPr marL="428625" indent="-428625" defTabSz="1371600">
                <a:lnSpc>
                  <a:spcPts val="2240"/>
                </a:lnSpc>
                <a:spcBef>
                  <a:spcPct val="0"/>
                </a:spcBef>
                <a:buFont typeface="Wingdings" panose="05000000000000000000" pitchFamily="2" charset="2"/>
                <a:buChar char="§"/>
                <a:defRPr/>
              </a:pPr>
              <a:r>
                <a:rPr lang="sl-SI" sz="2100" dirty="0">
                  <a:solidFill>
                    <a:srgbClr val="000000"/>
                  </a:solidFill>
                  <a:latin typeface="Tahoma" panose="020B0604030504040204" pitchFamily="34" charset="0"/>
                  <a:ea typeface="Tahoma" panose="020B0604030504040204" pitchFamily="34" charset="0"/>
                  <a:cs typeface="Tahoma" panose="020B0604030504040204" pitchFamily="34" charset="0"/>
                </a:rPr>
                <a:t>Glavnica: min 100.000,00 EUR, navzgor je višina omejena z višino razpoložljivih sredstev za posamezno kohezijsko regijo.</a:t>
              </a:r>
            </a:p>
            <a:p>
              <a:pPr marL="428625" indent="-428625" defTabSz="1371600">
                <a:lnSpc>
                  <a:spcPts val="2240"/>
                </a:lnSpc>
                <a:spcBef>
                  <a:spcPct val="0"/>
                </a:spcBef>
                <a:buFont typeface="Wingdings" panose="05000000000000000000" pitchFamily="2" charset="2"/>
                <a:buChar char="§"/>
                <a:defRPr/>
              </a:pPr>
              <a:r>
                <a:rPr lang="sl-SI" sz="2100" dirty="0">
                  <a:solidFill>
                    <a:srgbClr val="000000"/>
                  </a:solidFill>
                  <a:latin typeface="Tahoma" panose="020B0604030504040204" pitchFamily="34" charset="0"/>
                  <a:ea typeface="Tahoma" panose="020B0604030504040204" pitchFamily="34" charset="0"/>
                  <a:cs typeface="Tahoma" panose="020B0604030504040204" pitchFamily="34" charset="0"/>
                </a:rPr>
                <a:t>Ročnost: </a:t>
              </a:r>
              <a:r>
                <a:rPr lang="sl-SI" sz="2100" dirty="0" err="1">
                  <a:solidFill>
                    <a:srgbClr val="000000"/>
                  </a:solidFill>
                  <a:latin typeface="Tahoma" panose="020B0604030504040204" pitchFamily="34" charset="0"/>
                  <a:ea typeface="Tahoma" panose="020B0604030504040204" pitchFamily="34" charset="0"/>
                  <a:cs typeface="Tahoma" panose="020B0604030504040204" pitchFamily="34" charset="0"/>
                </a:rPr>
                <a:t>max</a:t>
              </a:r>
              <a:r>
                <a:rPr lang="sl-SI" sz="2100" dirty="0">
                  <a:solidFill>
                    <a:srgbClr val="000000"/>
                  </a:solidFill>
                  <a:latin typeface="Tahoma" panose="020B0604030504040204" pitchFamily="34" charset="0"/>
                  <a:ea typeface="Tahoma" panose="020B0604030504040204" pitchFamily="34" charset="0"/>
                  <a:cs typeface="Tahoma" panose="020B0604030504040204" pitchFamily="34" charset="0"/>
                </a:rPr>
                <a:t>. 15 let z možnostjo 2 letnega moratorija.</a:t>
              </a:r>
            </a:p>
            <a:p>
              <a:pPr marL="428625" indent="-428625" defTabSz="1371600">
                <a:lnSpc>
                  <a:spcPts val="2240"/>
                </a:lnSpc>
                <a:spcBef>
                  <a:spcPct val="0"/>
                </a:spcBef>
                <a:buFont typeface="Wingdings" panose="05000000000000000000" pitchFamily="2" charset="2"/>
                <a:buChar char="§"/>
                <a:defRPr/>
              </a:pPr>
              <a:r>
                <a:rPr lang="sl-SI" sz="2100" dirty="0">
                  <a:solidFill>
                    <a:srgbClr val="000000"/>
                  </a:solidFill>
                  <a:latin typeface="Tahoma" panose="020B0604030504040204" pitchFamily="34" charset="0"/>
                  <a:ea typeface="Tahoma" panose="020B0604030504040204" pitchFamily="34" charset="0"/>
                  <a:cs typeface="Tahoma" panose="020B0604030504040204" pitchFamily="34" charset="0"/>
                </a:rPr>
                <a:t>Obrestna mera: kombinacija vira iz EKP sredstev (0% </a:t>
              </a:r>
              <a:r>
                <a:rPr lang="sl-SI" sz="2100" dirty="0" err="1">
                  <a:solidFill>
                    <a:srgbClr val="000000"/>
                  </a:solidFill>
                  <a:latin typeface="Tahoma" panose="020B0604030504040204" pitchFamily="34" charset="0"/>
                  <a:ea typeface="Tahoma" panose="020B0604030504040204" pitchFamily="34" charset="0"/>
                  <a:cs typeface="Tahoma" panose="020B0604030504040204" pitchFamily="34" charset="0"/>
                </a:rPr>
                <a:t>p.a</a:t>
              </a:r>
              <a:r>
                <a:rPr lang="sl-SI" sz="2100" dirty="0">
                  <a:solidFill>
                    <a:srgbClr val="000000"/>
                  </a:solidFill>
                  <a:latin typeface="Tahoma" panose="020B0604030504040204" pitchFamily="34" charset="0"/>
                  <a:ea typeface="Tahoma" panose="020B0604030504040204" pitchFamily="34" charset="0"/>
                  <a:cs typeface="Tahoma" panose="020B0604030504040204" pitchFamily="34" charset="0"/>
                </a:rPr>
                <a:t>.) in vira, ki ga prispeva finančni posrednik (predvidoma EKO sklad)</a:t>
              </a:r>
            </a:p>
          </p:txBody>
        </p:sp>
        <p:sp>
          <p:nvSpPr>
            <p:cNvPr id="22" name="TextBox 22"/>
            <p:cNvSpPr txBox="1"/>
            <p:nvPr/>
          </p:nvSpPr>
          <p:spPr>
            <a:xfrm>
              <a:off x="0" y="-19050"/>
              <a:ext cx="6621167" cy="461665"/>
            </a:xfrm>
            <a:prstGeom prst="rect">
              <a:avLst/>
            </a:prstGeom>
          </p:spPr>
          <p:txBody>
            <a:bodyPr lIns="0" tIns="0" rIns="0" bIns="0" rtlCol="0" anchor="t">
              <a:spAutoFit/>
            </a:bodyPr>
            <a:lstStyle/>
            <a:p>
              <a:pPr defTabSz="1371600">
                <a:lnSpc>
                  <a:spcPts val="2730"/>
                </a:lnSpc>
                <a:spcBef>
                  <a:spcPct val="0"/>
                </a:spcBef>
                <a:defRPr/>
              </a:pPr>
              <a:r>
                <a:rPr lang="sl-SI" sz="2700" b="1" dirty="0">
                  <a:solidFill>
                    <a:srgbClr val="00467D"/>
                  </a:solidFill>
                  <a:latin typeface="Tahoma" panose="020B0604030504040204" pitchFamily="34" charset="0"/>
                  <a:ea typeface="Tahoma" panose="020B0604030504040204" pitchFamily="34" charset="0"/>
                  <a:cs typeface="Tahoma" panose="020B0604030504040204" pitchFamily="34" charset="0"/>
                </a:rPr>
                <a:t>Kredit:</a:t>
              </a:r>
              <a:endParaRPr lang="en-US" sz="2700" b="1" dirty="0">
                <a:solidFill>
                  <a:srgbClr val="00467D"/>
                </a:solidFill>
                <a:latin typeface="Tahoma" panose="020B0604030504040204" pitchFamily="34" charset="0"/>
                <a:ea typeface="Tahoma" panose="020B0604030504040204" pitchFamily="34" charset="0"/>
                <a:cs typeface="Tahoma" panose="020B0604030504040204" pitchFamily="34" charset="0"/>
              </a:endParaRPr>
            </a:p>
          </p:txBody>
        </p:sp>
      </p:grpSp>
      <p:sp>
        <p:nvSpPr>
          <p:cNvPr id="24" name="TextBox 24"/>
          <p:cNvSpPr txBox="1"/>
          <p:nvPr/>
        </p:nvSpPr>
        <p:spPr>
          <a:xfrm>
            <a:off x="301604" y="64617"/>
            <a:ext cx="17725140" cy="957378"/>
          </a:xfrm>
          <a:prstGeom prst="rect">
            <a:avLst/>
          </a:prstGeom>
        </p:spPr>
        <p:txBody>
          <a:bodyPr wrap="square" lIns="0" tIns="0" rIns="0" bIns="0" rtlCol="0" anchor="t">
            <a:spAutoFit/>
          </a:bodyPr>
          <a:lstStyle/>
          <a:p>
            <a:pPr defTabSz="1371600">
              <a:lnSpc>
                <a:spcPct val="150000"/>
              </a:lnSpc>
              <a:spcBef>
                <a:spcPct val="0"/>
              </a:spcBef>
              <a:defRPr/>
            </a:pPr>
            <a:r>
              <a:rPr lang="sl-SI" sz="4800" b="1" spc="-107" dirty="0">
                <a:solidFill>
                  <a:srgbClr val="FFFFFF"/>
                </a:solidFill>
                <a:latin typeface="Tahoma" panose="020B0604030504040204" pitchFamily="34" charset="0"/>
                <a:ea typeface="Tahoma" panose="020B0604030504040204" pitchFamily="34" charset="0"/>
                <a:cs typeface="Tahoma" panose="020B0604030504040204" pitchFamily="34" charset="0"/>
              </a:rPr>
              <a:t>Holdinški sklad - Posojila za energetsko učinkovitost </a:t>
            </a:r>
            <a:endParaRPr lang="en-US" sz="4800" b="1" spc="-107"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grpSp>
        <p:nvGrpSpPr>
          <p:cNvPr id="25" name="Group 25"/>
          <p:cNvGrpSpPr/>
          <p:nvPr/>
        </p:nvGrpSpPr>
        <p:grpSpPr>
          <a:xfrm>
            <a:off x="12290205" y="6186905"/>
            <a:ext cx="5918967" cy="2062472"/>
            <a:chOff x="1" y="-19050"/>
            <a:chExt cx="7150508" cy="2895534"/>
          </a:xfrm>
        </p:grpSpPr>
        <p:sp>
          <p:nvSpPr>
            <p:cNvPr id="26" name="TextBox 26"/>
            <p:cNvSpPr txBox="1"/>
            <p:nvPr/>
          </p:nvSpPr>
          <p:spPr>
            <a:xfrm>
              <a:off x="1" y="1292147"/>
              <a:ext cx="6378979" cy="1584337"/>
            </a:xfrm>
            <a:prstGeom prst="rect">
              <a:avLst/>
            </a:prstGeom>
          </p:spPr>
          <p:txBody>
            <a:bodyPr wrap="square" lIns="0" tIns="0" rIns="0" bIns="0" rtlCol="0" anchor="t">
              <a:spAutoFit/>
            </a:bodyPr>
            <a:lstStyle/>
            <a:p>
              <a:pPr marL="285765" indent="-285765" defTabSz="1371600">
                <a:lnSpc>
                  <a:spcPts val="2240"/>
                </a:lnSpc>
                <a:spcBef>
                  <a:spcPct val="0"/>
                </a:spcBef>
                <a:buFont typeface="Arial" panose="020B0604020202020204" pitchFamily="34" charset="0"/>
                <a:buChar char="•"/>
                <a:defRPr/>
              </a:pPr>
              <a:r>
                <a:rPr lang="sl-SI" sz="2100" dirty="0">
                  <a:solidFill>
                    <a:srgbClr val="000000"/>
                  </a:solidFill>
                  <a:latin typeface="Tahoma" panose="020B0604030504040204" pitchFamily="34" charset="0"/>
                  <a:ea typeface="Tahoma" panose="020B0604030504040204" pitchFamily="34" charset="0"/>
                  <a:cs typeface="Tahoma" panose="020B0604030504040204" pitchFamily="34" charset="0"/>
                </a:rPr>
                <a:t>Delni odpis glavnice</a:t>
              </a:r>
            </a:p>
            <a:p>
              <a:pPr marL="285765" indent="-285765" defTabSz="1371600">
                <a:lnSpc>
                  <a:spcPts val="2240"/>
                </a:lnSpc>
                <a:spcBef>
                  <a:spcPct val="0"/>
                </a:spcBef>
                <a:buFont typeface="Arial" panose="020B0604020202020204" pitchFamily="34" charset="0"/>
                <a:buChar char="•"/>
                <a:defRPr/>
              </a:pPr>
              <a:r>
                <a:rPr lang="sl-SI" sz="2100" dirty="0">
                  <a:solidFill>
                    <a:srgbClr val="000000"/>
                  </a:solidFill>
                  <a:latin typeface="Tahoma" panose="020B0604030504040204" pitchFamily="34" charset="0"/>
                  <a:ea typeface="Tahoma" panose="020B0604030504040204" pitchFamily="34" charset="0"/>
                  <a:cs typeface="Tahoma" panose="020B0604030504040204" pitchFamily="34" charset="0"/>
                </a:rPr>
                <a:t>Pogojeno z izkazanim učinkom investicije ter dovoljenimi pragovi in intenzivnostmi državne pomoči</a:t>
              </a:r>
              <a:endParaRPr lang="en-US" sz="21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Box 27"/>
            <p:cNvSpPr txBox="1"/>
            <p:nvPr/>
          </p:nvSpPr>
          <p:spPr>
            <a:xfrm>
              <a:off x="1" y="-19050"/>
              <a:ext cx="7150508" cy="972206"/>
            </a:xfrm>
            <a:prstGeom prst="rect">
              <a:avLst/>
            </a:prstGeom>
          </p:spPr>
          <p:txBody>
            <a:bodyPr wrap="square" lIns="0" tIns="0" rIns="0" bIns="0" rtlCol="0" anchor="t">
              <a:spAutoFit/>
            </a:bodyPr>
            <a:lstStyle/>
            <a:p>
              <a:pPr defTabSz="1371600">
                <a:lnSpc>
                  <a:spcPts val="2730"/>
                </a:lnSpc>
                <a:spcBef>
                  <a:spcPct val="0"/>
                </a:spcBef>
                <a:defRPr/>
              </a:pPr>
              <a:r>
                <a:rPr lang="sl-SI" sz="2700" b="1" dirty="0">
                  <a:solidFill>
                    <a:srgbClr val="00467D"/>
                  </a:solidFill>
                  <a:latin typeface="Tahoma" panose="020B0604030504040204" pitchFamily="34" charset="0"/>
                  <a:ea typeface="Tahoma" panose="020B0604030504040204" pitchFamily="34" charset="0"/>
                  <a:cs typeface="Tahoma" panose="020B0604030504040204" pitchFamily="34" charset="0"/>
                </a:rPr>
                <a:t>Kombinacija z nepovratno podporo:</a:t>
              </a:r>
              <a:endParaRPr lang="en-US" sz="2700" b="1" dirty="0">
                <a:solidFill>
                  <a:srgbClr val="00467D"/>
                </a:solidFill>
                <a:latin typeface="Tahoma" panose="020B0604030504040204" pitchFamily="34" charset="0"/>
                <a:ea typeface="Tahoma" panose="020B0604030504040204" pitchFamily="34" charset="0"/>
                <a:cs typeface="Tahoma" panose="020B0604030504040204" pitchFamily="34" charset="0"/>
              </a:endParaRPr>
            </a:p>
          </p:txBody>
        </p:sp>
      </p:grpSp>
      <p:sp>
        <p:nvSpPr>
          <p:cNvPr id="29" name="TextBox 28">
            <a:extLst>
              <a:ext uri="{FF2B5EF4-FFF2-40B4-BE49-F238E27FC236}">
                <a16:creationId xmlns:a16="http://schemas.microsoft.com/office/drawing/2014/main" id="{DE7FC158-D2A5-4372-BE21-CCC2366C9590}"/>
              </a:ext>
            </a:extLst>
          </p:cNvPr>
          <p:cNvSpPr txBox="1"/>
          <p:nvPr/>
        </p:nvSpPr>
        <p:spPr>
          <a:xfrm>
            <a:off x="6346229" y="5510774"/>
            <a:ext cx="5724299" cy="323165"/>
          </a:xfrm>
          <a:prstGeom prst="rect">
            <a:avLst/>
          </a:prstGeom>
          <a:solidFill>
            <a:srgbClr val="AF231E"/>
          </a:solidFill>
        </p:spPr>
        <p:txBody>
          <a:bodyPr wrap="square" rtlCol="0" anchor="ctr">
            <a:spAutoFit/>
          </a:bodyPr>
          <a:lstStyle/>
          <a:p>
            <a:pPr algn="ctr" defTabSz="1371600">
              <a:defRPr/>
            </a:pPr>
            <a:endParaRPr lang="en-US"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0" name="TextBox 29">
            <a:extLst>
              <a:ext uri="{FF2B5EF4-FFF2-40B4-BE49-F238E27FC236}">
                <a16:creationId xmlns:a16="http://schemas.microsoft.com/office/drawing/2014/main" id="{FCD120F8-85FC-4C2D-8117-D5B3B64A5CB5}"/>
              </a:ext>
            </a:extLst>
          </p:cNvPr>
          <p:cNvSpPr txBox="1"/>
          <p:nvPr/>
        </p:nvSpPr>
        <p:spPr>
          <a:xfrm>
            <a:off x="12070527" y="5510774"/>
            <a:ext cx="6235797" cy="323165"/>
          </a:xfrm>
          <a:prstGeom prst="rect">
            <a:avLst/>
          </a:prstGeom>
          <a:solidFill>
            <a:srgbClr val="AF231E"/>
          </a:solidFill>
        </p:spPr>
        <p:txBody>
          <a:bodyPr wrap="square" rtlCol="0" anchor="ctr">
            <a:spAutoFit/>
          </a:bodyPr>
          <a:lstStyle/>
          <a:p>
            <a:pPr algn="ctr" defTabSz="1371600">
              <a:defRPr/>
            </a:pPr>
            <a:endParaRPr lang="sl-SI"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28B8D0B2-1FF9-4ADB-9195-7E6FCEE21A96}"/>
              </a:ext>
            </a:extLst>
          </p:cNvPr>
          <p:cNvSpPr txBox="1"/>
          <p:nvPr/>
        </p:nvSpPr>
        <p:spPr>
          <a:xfrm>
            <a:off x="-5663" y="9950501"/>
            <a:ext cx="6406473" cy="323165"/>
          </a:xfrm>
          <a:prstGeom prst="rect">
            <a:avLst/>
          </a:prstGeom>
          <a:solidFill>
            <a:srgbClr val="AF231E"/>
          </a:solidFill>
        </p:spPr>
        <p:txBody>
          <a:bodyPr wrap="square" rtlCol="0">
            <a:spAutoFit/>
          </a:bodyPr>
          <a:lstStyle/>
          <a:p>
            <a:pPr algn="ctr" defTabSz="1371600">
              <a:defRPr/>
            </a:pPr>
            <a:endParaRPr lang="en-US"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6BA050DB-F235-49A3-9A02-6A5384F08AB8}"/>
              </a:ext>
            </a:extLst>
          </p:cNvPr>
          <p:cNvSpPr txBox="1"/>
          <p:nvPr/>
        </p:nvSpPr>
        <p:spPr>
          <a:xfrm>
            <a:off x="26236" y="5511156"/>
            <a:ext cx="6374732" cy="323165"/>
          </a:xfrm>
          <a:prstGeom prst="rect">
            <a:avLst/>
          </a:prstGeom>
          <a:solidFill>
            <a:srgbClr val="AF231E"/>
          </a:solidFill>
        </p:spPr>
        <p:txBody>
          <a:bodyPr wrap="square" rtlCol="0" anchor="ctr">
            <a:spAutoFit/>
          </a:bodyPr>
          <a:lstStyle/>
          <a:p>
            <a:pPr algn="ctr" defTabSz="1371600">
              <a:defRPr/>
            </a:pPr>
            <a:endParaRPr lang="sl-SI"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6" name="TextBox 35">
            <a:extLst>
              <a:ext uri="{FF2B5EF4-FFF2-40B4-BE49-F238E27FC236}">
                <a16:creationId xmlns:a16="http://schemas.microsoft.com/office/drawing/2014/main" id="{34F3359F-C2B7-4182-BA7B-B239433AED09}"/>
              </a:ext>
            </a:extLst>
          </p:cNvPr>
          <p:cNvSpPr txBox="1"/>
          <p:nvPr/>
        </p:nvSpPr>
        <p:spPr>
          <a:xfrm>
            <a:off x="6389820" y="9956978"/>
            <a:ext cx="5724192" cy="323165"/>
          </a:xfrm>
          <a:prstGeom prst="rect">
            <a:avLst/>
          </a:prstGeom>
          <a:solidFill>
            <a:srgbClr val="AF231E"/>
          </a:solidFill>
        </p:spPr>
        <p:txBody>
          <a:bodyPr wrap="square" rtlCol="0" anchor="ctr">
            <a:spAutoFit/>
          </a:bodyPr>
          <a:lstStyle/>
          <a:p>
            <a:pPr algn="ctr" defTabSz="1371600">
              <a:defRPr/>
            </a:pPr>
            <a:endParaRPr lang="sl-SI"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id="{F9EEC624-7F5E-40CC-A5C1-B4E1629742AB}"/>
              </a:ext>
            </a:extLst>
          </p:cNvPr>
          <p:cNvSpPr txBox="1"/>
          <p:nvPr/>
        </p:nvSpPr>
        <p:spPr>
          <a:xfrm>
            <a:off x="12075976" y="9961850"/>
            <a:ext cx="6131792" cy="323165"/>
          </a:xfrm>
          <a:prstGeom prst="rect">
            <a:avLst/>
          </a:prstGeom>
          <a:solidFill>
            <a:srgbClr val="AF231E"/>
          </a:solidFill>
        </p:spPr>
        <p:txBody>
          <a:bodyPr wrap="square" rtlCol="0" anchor="ctr">
            <a:spAutoFit/>
          </a:bodyPr>
          <a:lstStyle/>
          <a:p>
            <a:pPr algn="ctr" defTabSz="1371600">
              <a:defRPr/>
            </a:pPr>
            <a:endParaRPr lang="sl-SI" sz="15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6" name="Graphic 5" descr="Coins outline">
            <a:extLst>
              <a:ext uri="{FF2B5EF4-FFF2-40B4-BE49-F238E27FC236}">
                <a16:creationId xmlns:a16="http://schemas.microsoft.com/office/drawing/2014/main" id="{83E6AE2F-D095-405A-CBED-14F7A50848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1647" y="956093"/>
            <a:ext cx="2137784" cy="2226968"/>
          </a:xfrm>
          <a:prstGeom prst="rect">
            <a:avLst/>
          </a:prstGeom>
        </p:spPr>
      </p:pic>
      <p:sp>
        <p:nvSpPr>
          <p:cNvPr id="28" name="Rectangle 27">
            <a:extLst>
              <a:ext uri="{FF2B5EF4-FFF2-40B4-BE49-F238E27FC236}">
                <a16:creationId xmlns:a16="http://schemas.microsoft.com/office/drawing/2014/main" id="{85C17CE6-3EA0-6447-3DF4-DF25F732510B}"/>
              </a:ext>
            </a:extLst>
          </p:cNvPr>
          <p:cNvSpPr/>
          <p:nvPr/>
        </p:nvSpPr>
        <p:spPr>
          <a:xfrm>
            <a:off x="6420492" y="1191152"/>
            <a:ext cx="11916504" cy="1299591"/>
          </a:xfrm>
          <a:prstGeom prst="rect">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3750" b="1" dirty="0"/>
              <a:t>cca. 22 mio € do leta 2029 (EKP sredstva + finančni vzvod). V = cca. 14 mio €, Z = cca. 8 mio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3">
            <a:extLst>
              <a:ext uri="{FF2B5EF4-FFF2-40B4-BE49-F238E27FC236}">
                <a16:creationId xmlns:a16="http://schemas.microsoft.com/office/drawing/2014/main" id="{14EB0920-A214-4F60-BDD2-FA7847B80EC0}"/>
              </a:ext>
            </a:extLst>
          </p:cNvPr>
          <p:cNvSpPr/>
          <p:nvPr/>
        </p:nvSpPr>
        <p:spPr>
          <a:xfrm>
            <a:off x="0" y="0"/>
            <a:ext cx="4320000" cy="10287000"/>
          </a:xfrm>
          <a:custGeom>
            <a:avLst/>
            <a:gdLst/>
            <a:ahLst/>
            <a:cxnLst/>
            <a:rect l="l" t="t" r="r" b="b"/>
            <a:pathLst>
              <a:path w="1732090" h="3529371">
                <a:moveTo>
                  <a:pt x="0" y="0"/>
                </a:moveTo>
                <a:lnTo>
                  <a:pt x="1732090" y="0"/>
                </a:lnTo>
                <a:lnTo>
                  <a:pt x="1732090" y="3529371"/>
                </a:lnTo>
                <a:lnTo>
                  <a:pt x="0" y="3529371"/>
                </a:lnTo>
                <a:close/>
              </a:path>
            </a:pathLst>
          </a:custGeom>
          <a:solidFill>
            <a:srgbClr val="00467D"/>
          </a:solidFill>
        </p:spPr>
        <p:txBody>
          <a:bodyPr/>
          <a:lstStyle/>
          <a:p>
            <a:endParaRPr lang="sl-SI" dirty="0"/>
          </a:p>
        </p:txBody>
      </p:sp>
      <p:sp>
        <p:nvSpPr>
          <p:cNvPr id="11" name="TextBox 11"/>
          <p:cNvSpPr txBox="1"/>
          <p:nvPr/>
        </p:nvSpPr>
        <p:spPr>
          <a:xfrm>
            <a:off x="848675" y="2811977"/>
            <a:ext cx="3423062" cy="268663"/>
          </a:xfrm>
          <a:prstGeom prst="rect">
            <a:avLst/>
          </a:prstGeom>
        </p:spPr>
        <p:txBody>
          <a:bodyPr lIns="0" tIns="0" rIns="0" bIns="0" rtlCol="0" anchor="t">
            <a:spAutoFit/>
          </a:bodyPr>
          <a:lstStyle/>
          <a:p>
            <a:pPr algn="ctr">
              <a:lnSpc>
                <a:spcPts val="2340"/>
              </a:lnSpc>
              <a:spcBef>
                <a:spcPct val="0"/>
              </a:spcBef>
            </a:pPr>
            <a:endParaRPr lang="en-US"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pic>
        <p:nvPicPr>
          <p:cNvPr id="19" name="Picture 18" descr="A close-up of a logo&#10;&#10;Description automatically generated with low confidence">
            <a:extLst>
              <a:ext uri="{FF2B5EF4-FFF2-40B4-BE49-F238E27FC236}">
                <a16:creationId xmlns:a16="http://schemas.microsoft.com/office/drawing/2014/main" id="{BF05F8DD-3D1A-4496-9C31-EFBCFABA89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1" y="9487364"/>
            <a:ext cx="1660184" cy="307134"/>
          </a:xfrm>
          <a:prstGeom prst="rect">
            <a:avLst/>
          </a:prstGeom>
        </p:spPr>
      </p:pic>
      <p:sp>
        <p:nvSpPr>
          <p:cNvPr id="21" name="TextBox 14">
            <a:extLst>
              <a:ext uri="{FF2B5EF4-FFF2-40B4-BE49-F238E27FC236}">
                <a16:creationId xmlns:a16="http://schemas.microsoft.com/office/drawing/2014/main" id="{375B1362-6239-44C4-B4F5-AF3942AAE4CE}"/>
              </a:ext>
            </a:extLst>
          </p:cNvPr>
          <p:cNvSpPr txBox="1"/>
          <p:nvPr/>
        </p:nvSpPr>
        <p:spPr>
          <a:xfrm>
            <a:off x="4679504" y="1111054"/>
            <a:ext cx="12982680" cy="1048107"/>
          </a:xfrm>
          <a:prstGeom prst="rect">
            <a:avLst/>
          </a:prstGeom>
        </p:spPr>
        <p:txBody>
          <a:bodyPr wrap="square" lIns="0" tIns="0" rIns="0" bIns="0" rtlCol="0" anchor="t">
            <a:spAutoFit/>
          </a:bodyPr>
          <a:lstStyle/>
          <a:p>
            <a:pPr marL="358793" algn="just">
              <a:lnSpc>
                <a:spcPct val="120000"/>
              </a:lnSpc>
            </a:pPr>
            <a:endParaRPr lang="sl-SI" sz="1901" kern="0" dirty="0">
              <a:latin typeface="Tahoma" panose="020B0604030504040204" pitchFamily="34" charset="0"/>
              <a:ea typeface="Tahoma" panose="020B0604030504040204" pitchFamily="34" charset="0"/>
              <a:cs typeface="Tahoma" panose="020B0604030504040204" pitchFamily="34" charset="0"/>
            </a:endParaRPr>
          </a:p>
          <a:p>
            <a:pPr marL="358793" algn="just">
              <a:lnSpc>
                <a:spcPct val="120000"/>
              </a:lnSpc>
            </a:pPr>
            <a:endParaRPr lang="sl-SI" sz="1901" kern="0" dirty="0">
              <a:latin typeface="Tahoma" panose="020B0604030504040204" pitchFamily="34" charset="0"/>
              <a:ea typeface="Tahoma" panose="020B0604030504040204" pitchFamily="34" charset="0"/>
              <a:cs typeface="Tahoma" panose="020B0604030504040204" pitchFamily="34" charset="0"/>
            </a:endParaRPr>
          </a:p>
          <a:p>
            <a:pPr marL="358793" algn="just">
              <a:lnSpc>
                <a:spcPct val="120000"/>
              </a:lnSpc>
            </a:pPr>
            <a:endParaRPr lang="sl-SI" sz="2100" kern="0"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87A474FA-9402-4107-92F9-FBBBB0263938}"/>
              </a:ext>
            </a:extLst>
          </p:cNvPr>
          <p:cNvSpPr txBox="1"/>
          <p:nvPr/>
        </p:nvSpPr>
        <p:spPr>
          <a:xfrm>
            <a:off x="4593278" y="86626"/>
            <a:ext cx="12208823" cy="1323439"/>
          </a:xfrm>
          <a:prstGeom prst="rect">
            <a:avLst/>
          </a:prstGeom>
          <a:noFill/>
        </p:spPr>
        <p:txBody>
          <a:bodyPr wrap="square">
            <a:spAutoFit/>
          </a:bodyPr>
          <a:lstStyle/>
          <a:p>
            <a:pPr algn="ctr">
              <a:spcBef>
                <a:spcPct val="0"/>
              </a:spcBef>
            </a:pPr>
            <a:r>
              <a:rPr lang="sl-SI" sz="4000" b="1" spc="-161" dirty="0">
                <a:solidFill>
                  <a:schemeClr val="accent5"/>
                </a:solidFill>
                <a:latin typeface="Tahoma" panose="020B0604030504040204" pitchFamily="34" charset="0"/>
                <a:ea typeface="Tahoma" panose="020B0604030504040204" pitchFamily="34" charset="0"/>
                <a:cs typeface="Tahoma" panose="020B0604030504040204" pitchFamily="34" charset="0"/>
              </a:rPr>
              <a:t>Holdinški sklad – Predvidena dinamika črpanja EU sredstev in nacionalni prispevek</a:t>
            </a:r>
            <a:endParaRPr lang="sl-SI" sz="4000" b="1" spc="-107"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A picture containing grass, outdoor, sky, field&#10;&#10;Description automatically generated">
            <a:extLst>
              <a:ext uri="{FF2B5EF4-FFF2-40B4-BE49-F238E27FC236}">
                <a16:creationId xmlns:a16="http://schemas.microsoft.com/office/drawing/2014/main" id="{20FB3BD8-EA31-43D7-8A61-D4FE8C2B3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7004"/>
            <a:ext cx="4320000" cy="6479999"/>
          </a:xfrm>
          <a:prstGeom prst="rect">
            <a:avLst/>
          </a:prstGeom>
        </p:spPr>
      </p:pic>
      <p:graphicFrame>
        <p:nvGraphicFramePr>
          <p:cNvPr id="4" name="Table 3">
            <a:extLst>
              <a:ext uri="{FF2B5EF4-FFF2-40B4-BE49-F238E27FC236}">
                <a16:creationId xmlns:a16="http://schemas.microsoft.com/office/drawing/2014/main" id="{1FEE2232-2440-9D86-E549-CC3DE1F902CD}"/>
              </a:ext>
            </a:extLst>
          </p:cNvPr>
          <p:cNvGraphicFramePr>
            <a:graphicFrameLocks noGrp="1"/>
          </p:cNvGraphicFramePr>
          <p:nvPr/>
        </p:nvGraphicFramePr>
        <p:xfrm>
          <a:off x="5026723" y="2634548"/>
          <a:ext cx="10517508" cy="6500821"/>
        </p:xfrm>
        <a:graphic>
          <a:graphicData uri="http://schemas.openxmlformats.org/drawingml/2006/table">
            <a:tbl>
              <a:tblPr firstRow="1" firstCol="1" bandRow="1">
                <a:tableStyleId>{5C22544A-7EE6-4342-B048-85BDC9FD1C3A}</a:tableStyleId>
              </a:tblPr>
              <a:tblGrid>
                <a:gridCol w="815277">
                  <a:extLst>
                    <a:ext uri="{9D8B030D-6E8A-4147-A177-3AD203B41FA5}">
                      <a16:colId xmlns:a16="http://schemas.microsoft.com/office/drawing/2014/main" val="2009240503"/>
                    </a:ext>
                  </a:extLst>
                </a:gridCol>
                <a:gridCol w="815277">
                  <a:extLst>
                    <a:ext uri="{9D8B030D-6E8A-4147-A177-3AD203B41FA5}">
                      <a16:colId xmlns:a16="http://schemas.microsoft.com/office/drawing/2014/main" val="2102462460"/>
                    </a:ext>
                  </a:extLst>
                </a:gridCol>
                <a:gridCol w="960704">
                  <a:extLst>
                    <a:ext uri="{9D8B030D-6E8A-4147-A177-3AD203B41FA5}">
                      <a16:colId xmlns:a16="http://schemas.microsoft.com/office/drawing/2014/main" val="893040862"/>
                    </a:ext>
                  </a:extLst>
                </a:gridCol>
                <a:gridCol w="960704">
                  <a:extLst>
                    <a:ext uri="{9D8B030D-6E8A-4147-A177-3AD203B41FA5}">
                      <a16:colId xmlns:a16="http://schemas.microsoft.com/office/drawing/2014/main" val="416856854"/>
                    </a:ext>
                  </a:extLst>
                </a:gridCol>
                <a:gridCol w="960704">
                  <a:extLst>
                    <a:ext uri="{9D8B030D-6E8A-4147-A177-3AD203B41FA5}">
                      <a16:colId xmlns:a16="http://schemas.microsoft.com/office/drawing/2014/main" val="3148463858"/>
                    </a:ext>
                  </a:extLst>
                </a:gridCol>
                <a:gridCol w="960704">
                  <a:extLst>
                    <a:ext uri="{9D8B030D-6E8A-4147-A177-3AD203B41FA5}">
                      <a16:colId xmlns:a16="http://schemas.microsoft.com/office/drawing/2014/main" val="1583290884"/>
                    </a:ext>
                  </a:extLst>
                </a:gridCol>
                <a:gridCol w="960704">
                  <a:extLst>
                    <a:ext uri="{9D8B030D-6E8A-4147-A177-3AD203B41FA5}">
                      <a16:colId xmlns:a16="http://schemas.microsoft.com/office/drawing/2014/main" val="1398239729"/>
                    </a:ext>
                  </a:extLst>
                </a:gridCol>
                <a:gridCol w="1033859">
                  <a:extLst>
                    <a:ext uri="{9D8B030D-6E8A-4147-A177-3AD203B41FA5}">
                      <a16:colId xmlns:a16="http://schemas.microsoft.com/office/drawing/2014/main" val="3915482863"/>
                    </a:ext>
                  </a:extLst>
                </a:gridCol>
                <a:gridCol w="1033859">
                  <a:extLst>
                    <a:ext uri="{9D8B030D-6E8A-4147-A177-3AD203B41FA5}">
                      <a16:colId xmlns:a16="http://schemas.microsoft.com/office/drawing/2014/main" val="2288700622"/>
                    </a:ext>
                  </a:extLst>
                </a:gridCol>
                <a:gridCol w="1033859">
                  <a:extLst>
                    <a:ext uri="{9D8B030D-6E8A-4147-A177-3AD203B41FA5}">
                      <a16:colId xmlns:a16="http://schemas.microsoft.com/office/drawing/2014/main" val="3058263915"/>
                    </a:ext>
                  </a:extLst>
                </a:gridCol>
                <a:gridCol w="981857">
                  <a:extLst>
                    <a:ext uri="{9D8B030D-6E8A-4147-A177-3AD203B41FA5}">
                      <a16:colId xmlns:a16="http://schemas.microsoft.com/office/drawing/2014/main" val="3289461855"/>
                    </a:ext>
                  </a:extLst>
                </a:gridCol>
              </a:tblGrid>
              <a:tr h="442913">
                <a:tc>
                  <a:txBody>
                    <a:bodyPr/>
                    <a:lstStyle/>
                    <a:p>
                      <a:pPr algn="ctr">
                        <a:lnSpc>
                          <a:spcPct val="120000"/>
                        </a:lnSpc>
                        <a:spcAft>
                          <a:spcPts val="1000"/>
                        </a:spcAft>
                        <a:buNone/>
                      </a:pPr>
                      <a:r>
                        <a:rPr lang="sl-SI" sz="900" kern="0" dirty="0">
                          <a:effectLst/>
                        </a:rPr>
                        <a:t>Področje</a:t>
                      </a:r>
                      <a:endParaRPr lang="sl-SI" sz="1700" kern="100" dirty="0">
                        <a:effectLst/>
                        <a:latin typeface="Liberation Sans"/>
                        <a:ea typeface="Times New Roman" panose="02020603050405020304" pitchFamily="18" charset="0"/>
                        <a:cs typeface="CG Times"/>
                      </a:endParaRPr>
                    </a:p>
                  </a:txBody>
                  <a:tcPr marL="66675" marR="66675" marT="0" marB="0" anchor="ctr"/>
                </a:tc>
                <a:tc>
                  <a:txBody>
                    <a:bodyPr/>
                    <a:lstStyle/>
                    <a:p>
                      <a:pPr algn="ctr">
                        <a:lnSpc>
                          <a:spcPct val="120000"/>
                        </a:lnSpc>
                        <a:spcAft>
                          <a:spcPts val="1000"/>
                        </a:spcAft>
                        <a:buNone/>
                      </a:pPr>
                      <a:r>
                        <a:rPr lang="sl-SI" sz="900" kern="0">
                          <a:effectLst/>
                        </a:rPr>
                        <a:t>Finančni instrument</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ctr">
                        <a:lnSpc>
                          <a:spcPct val="120000"/>
                        </a:lnSpc>
                        <a:spcAft>
                          <a:spcPts val="1000"/>
                        </a:spcAft>
                        <a:buNone/>
                      </a:pPr>
                      <a:r>
                        <a:rPr lang="sl-SI" sz="900" kern="0">
                          <a:effectLst/>
                        </a:rPr>
                        <a:t>Regija</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ctr">
                        <a:lnSpc>
                          <a:spcPct val="120000"/>
                        </a:lnSpc>
                        <a:spcAft>
                          <a:spcPts val="1000"/>
                        </a:spcAft>
                        <a:buNone/>
                      </a:pPr>
                      <a:r>
                        <a:rPr lang="sl-SI" sz="900" kern="0" dirty="0">
                          <a:effectLst/>
                        </a:rPr>
                        <a:t>2025</a:t>
                      </a:r>
                      <a:endParaRPr lang="sl-SI" sz="1700" kern="100" dirty="0">
                        <a:effectLst/>
                        <a:latin typeface="Liberation Sans"/>
                        <a:ea typeface="Times New Roman" panose="02020603050405020304" pitchFamily="18" charset="0"/>
                        <a:cs typeface="CG Times"/>
                      </a:endParaRPr>
                    </a:p>
                  </a:txBody>
                  <a:tcPr marL="66675" marR="66675" marT="0" marB="0" anchor="ctr"/>
                </a:tc>
                <a:tc>
                  <a:txBody>
                    <a:bodyPr/>
                    <a:lstStyle/>
                    <a:p>
                      <a:pPr algn="ctr">
                        <a:lnSpc>
                          <a:spcPct val="120000"/>
                        </a:lnSpc>
                        <a:spcAft>
                          <a:spcPts val="1000"/>
                        </a:spcAft>
                        <a:buNone/>
                      </a:pPr>
                      <a:r>
                        <a:rPr lang="sl-SI" sz="900" kern="0">
                          <a:effectLst/>
                        </a:rPr>
                        <a:t>2026</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ctr">
                        <a:lnSpc>
                          <a:spcPct val="120000"/>
                        </a:lnSpc>
                        <a:spcAft>
                          <a:spcPts val="1000"/>
                        </a:spcAft>
                        <a:buNone/>
                      </a:pPr>
                      <a:r>
                        <a:rPr lang="sl-SI" sz="900" kern="0">
                          <a:effectLst/>
                        </a:rPr>
                        <a:t>2027</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ctr">
                        <a:lnSpc>
                          <a:spcPct val="120000"/>
                        </a:lnSpc>
                        <a:spcAft>
                          <a:spcPts val="1000"/>
                        </a:spcAft>
                        <a:buNone/>
                      </a:pPr>
                      <a:r>
                        <a:rPr lang="sl-SI" sz="900" kern="0">
                          <a:effectLst/>
                        </a:rPr>
                        <a:t>2028</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ctr">
                        <a:lnSpc>
                          <a:spcPct val="120000"/>
                        </a:lnSpc>
                        <a:spcAft>
                          <a:spcPts val="1000"/>
                        </a:spcAft>
                        <a:buNone/>
                      </a:pPr>
                      <a:r>
                        <a:rPr lang="sl-SI" sz="900" kern="0">
                          <a:effectLst/>
                        </a:rPr>
                        <a:t>2029</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ctr">
                        <a:lnSpc>
                          <a:spcPct val="120000"/>
                        </a:lnSpc>
                        <a:spcAft>
                          <a:spcPts val="1000"/>
                        </a:spcAft>
                        <a:buNone/>
                      </a:pPr>
                      <a:r>
                        <a:rPr lang="sl-SI" sz="900" kern="0">
                          <a:effectLst/>
                        </a:rPr>
                        <a:t>Skupaj podpora EU</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ctr">
                        <a:lnSpc>
                          <a:spcPct val="120000"/>
                        </a:lnSpc>
                        <a:spcAft>
                          <a:spcPts val="1000"/>
                        </a:spcAft>
                        <a:buNone/>
                      </a:pPr>
                      <a:r>
                        <a:rPr lang="sl-SI" sz="900" kern="0">
                          <a:effectLst/>
                        </a:rPr>
                        <a:t>Nacionalni prispevek</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ctr">
                        <a:lnSpc>
                          <a:spcPct val="120000"/>
                        </a:lnSpc>
                        <a:spcAft>
                          <a:spcPts val="1000"/>
                        </a:spcAft>
                        <a:buNone/>
                      </a:pPr>
                      <a:r>
                        <a:rPr lang="sl-SI" sz="900" kern="0" dirty="0">
                          <a:effectLst/>
                        </a:rPr>
                        <a:t>Skupaj</a:t>
                      </a:r>
                      <a:endParaRPr lang="sl-SI" sz="1700" kern="100" dirty="0">
                        <a:effectLst/>
                        <a:latin typeface="Liberation Sans"/>
                        <a:ea typeface="Times New Roman" panose="02020603050405020304" pitchFamily="18" charset="0"/>
                        <a:cs typeface="CG Times"/>
                      </a:endParaRPr>
                    </a:p>
                  </a:txBody>
                  <a:tcPr marL="66675" marR="66675" marT="0" marB="0" anchor="ctr"/>
                </a:tc>
                <a:extLst>
                  <a:ext uri="{0D108BD9-81ED-4DB2-BD59-A6C34878D82A}">
                    <a16:rowId xmlns:a16="http://schemas.microsoft.com/office/drawing/2014/main" val="1320929056"/>
                  </a:ext>
                </a:extLst>
              </a:tr>
              <a:tr h="300038">
                <a:tc rowSpan="2">
                  <a:txBody>
                    <a:bodyPr/>
                    <a:lstStyle/>
                    <a:p>
                      <a:pPr algn="l">
                        <a:lnSpc>
                          <a:spcPct val="120000"/>
                        </a:lnSpc>
                        <a:spcAft>
                          <a:spcPts val="1000"/>
                        </a:spcAft>
                        <a:buNone/>
                      </a:pPr>
                      <a:r>
                        <a:rPr lang="sl-SI" sz="900" kern="0">
                          <a:effectLst/>
                        </a:rPr>
                        <a:t>SC 1.1 RRI</a:t>
                      </a:r>
                      <a:endParaRPr lang="sl-SI" sz="1700" kern="100">
                        <a:effectLst/>
                        <a:latin typeface="Liberation Sans"/>
                        <a:ea typeface="Times New Roman" panose="02020603050405020304" pitchFamily="18" charset="0"/>
                        <a:cs typeface="CG Times"/>
                      </a:endParaRPr>
                    </a:p>
                  </a:txBody>
                  <a:tcPr marL="66675" marR="66675" marT="0" marB="0" anchor="ctr"/>
                </a:tc>
                <a:tc rowSpan="2">
                  <a:txBody>
                    <a:bodyPr/>
                    <a:lstStyle/>
                    <a:p>
                      <a:pPr algn="l">
                        <a:lnSpc>
                          <a:spcPct val="120000"/>
                        </a:lnSpc>
                        <a:spcAft>
                          <a:spcPts val="1000"/>
                        </a:spcAft>
                        <a:buNone/>
                      </a:pPr>
                      <a:r>
                        <a:rPr lang="sl-SI" sz="900" kern="0">
                          <a:effectLst/>
                        </a:rPr>
                        <a:t>Posojila za RRI</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ctr">
                        <a:lnSpc>
                          <a:spcPct val="120000"/>
                        </a:lnSpc>
                        <a:spcAft>
                          <a:spcPts val="1000"/>
                        </a:spcAft>
                        <a:buNone/>
                      </a:pPr>
                      <a:r>
                        <a:rPr lang="sl-SI" sz="900" kern="0">
                          <a:effectLst/>
                        </a:rPr>
                        <a:t>vzhod</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10.861.119,94</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5.423.235,41</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9.959.688,89</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8.963.720,00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995.968,89</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36.203.733,13</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6.388.894,08</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42.592.627,21</a:t>
                      </a:r>
                      <a:endParaRPr lang="sl-SI" sz="1700" kern="100">
                        <a:effectLst/>
                        <a:latin typeface="Liberation Sans"/>
                        <a:ea typeface="Times New Roman" panose="02020603050405020304" pitchFamily="18" charset="0"/>
                        <a:cs typeface="CG Times"/>
                      </a:endParaRPr>
                    </a:p>
                  </a:txBody>
                  <a:tcPr marL="66675" marR="66675" marT="0" marB="0" anchor="ctr"/>
                </a:tc>
                <a:extLst>
                  <a:ext uri="{0D108BD9-81ED-4DB2-BD59-A6C34878D82A}">
                    <a16:rowId xmlns:a16="http://schemas.microsoft.com/office/drawing/2014/main" val="495414623"/>
                  </a:ext>
                </a:extLst>
              </a:tr>
              <a:tr h="300038">
                <a:tc vMerge="1">
                  <a:txBody>
                    <a:bodyPr/>
                    <a:lstStyle/>
                    <a:p>
                      <a:endParaRPr lang="sl-SI"/>
                    </a:p>
                  </a:txBody>
                  <a:tcPr/>
                </a:tc>
                <a:tc vMerge="1">
                  <a:txBody>
                    <a:bodyPr/>
                    <a:lstStyle/>
                    <a:p>
                      <a:endParaRPr lang="sl-SI"/>
                    </a:p>
                  </a:txBody>
                  <a:tcPr/>
                </a:tc>
                <a:tc>
                  <a:txBody>
                    <a:bodyPr/>
                    <a:lstStyle/>
                    <a:p>
                      <a:pPr algn="ctr">
                        <a:lnSpc>
                          <a:spcPct val="120000"/>
                        </a:lnSpc>
                        <a:spcAft>
                          <a:spcPts val="1000"/>
                        </a:spcAft>
                        <a:buNone/>
                      </a:pPr>
                      <a:r>
                        <a:rPr lang="sl-SI" sz="900" kern="0">
                          <a:effectLst/>
                        </a:rPr>
                        <a:t>zahod</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4.138.880,06</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4.391.628,78</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2.632.879,02</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2.369.591,11</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263.287,90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13.796.266,87</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20.694.400,31</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34.490.667,18</a:t>
                      </a:r>
                      <a:endParaRPr lang="sl-SI" sz="1700" kern="100">
                        <a:effectLst/>
                        <a:latin typeface="Liberation Sans"/>
                        <a:ea typeface="Times New Roman" panose="02020603050405020304" pitchFamily="18" charset="0"/>
                        <a:cs typeface="CG Times"/>
                      </a:endParaRPr>
                    </a:p>
                  </a:txBody>
                  <a:tcPr marL="66675" marR="66675" marT="0" marB="0" anchor="ctr"/>
                </a:tc>
                <a:extLst>
                  <a:ext uri="{0D108BD9-81ED-4DB2-BD59-A6C34878D82A}">
                    <a16:rowId xmlns:a16="http://schemas.microsoft.com/office/drawing/2014/main" val="2874256898"/>
                  </a:ext>
                </a:extLst>
              </a:tr>
              <a:tr h="300038">
                <a:tc rowSpan="4">
                  <a:txBody>
                    <a:bodyPr/>
                    <a:lstStyle/>
                    <a:p>
                      <a:pPr algn="l">
                        <a:lnSpc>
                          <a:spcPct val="120000"/>
                        </a:lnSpc>
                        <a:spcAft>
                          <a:spcPts val="1000"/>
                        </a:spcAft>
                        <a:buNone/>
                      </a:pPr>
                      <a:r>
                        <a:rPr lang="sl-SI" sz="900" kern="0">
                          <a:effectLst/>
                        </a:rPr>
                        <a:t>SC 1.3 MSP</a:t>
                      </a:r>
                      <a:endParaRPr lang="sl-SI" sz="1700" kern="100">
                        <a:effectLst/>
                        <a:latin typeface="Liberation Sans"/>
                        <a:ea typeface="Times New Roman" panose="02020603050405020304" pitchFamily="18" charset="0"/>
                        <a:cs typeface="CG Times"/>
                      </a:endParaRPr>
                    </a:p>
                  </a:txBody>
                  <a:tcPr marL="66675" marR="66675" marT="0" marB="0" anchor="ctr"/>
                </a:tc>
                <a:tc rowSpan="2">
                  <a:txBody>
                    <a:bodyPr/>
                    <a:lstStyle/>
                    <a:p>
                      <a:pPr algn="l">
                        <a:lnSpc>
                          <a:spcPct val="120000"/>
                        </a:lnSpc>
                        <a:spcAft>
                          <a:spcPts val="1000"/>
                        </a:spcAft>
                        <a:buNone/>
                      </a:pPr>
                      <a:r>
                        <a:rPr lang="sl-SI" sz="900" kern="0">
                          <a:effectLst/>
                        </a:rPr>
                        <a:t>Garancije za MSP,</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ctr">
                        <a:lnSpc>
                          <a:spcPct val="120000"/>
                        </a:lnSpc>
                        <a:spcAft>
                          <a:spcPts val="1000"/>
                        </a:spcAft>
                        <a:buNone/>
                      </a:pPr>
                      <a:r>
                        <a:rPr lang="sl-SI" sz="900" kern="0">
                          <a:effectLst/>
                        </a:rPr>
                        <a:t>vzhod</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12.723.111,12</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6.973.844,37</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11.356.707,46</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10.221.036,71</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1.135.670,74</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42.410.370,40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7.484.183,02</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49.894.553,42</a:t>
                      </a:r>
                      <a:endParaRPr lang="sl-SI" sz="1700" kern="100">
                        <a:effectLst/>
                        <a:latin typeface="Liberation Sans"/>
                        <a:ea typeface="Times New Roman" panose="02020603050405020304" pitchFamily="18" charset="0"/>
                        <a:cs typeface="CG Times"/>
                      </a:endParaRPr>
                    </a:p>
                  </a:txBody>
                  <a:tcPr marL="66675" marR="66675" marT="0" marB="0" anchor="ctr"/>
                </a:tc>
                <a:extLst>
                  <a:ext uri="{0D108BD9-81ED-4DB2-BD59-A6C34878D82A}">
                    <a16:rowId xmlns:a16="http://schemas.microsoft.com/office/drawing/2014/main" val="1062636671"/>
                  </a:ext>
                </a:extLst>
              </a:tr>
              <a:tr h="300038">
                <a:tc vMerge="1">
                  <a:txBody>
                    <a:bodyPr/>
                    <a:lstStyle/>
                    <a:p>
                      <a:endParaRPr lang="sl-SI"/>
                    </a:p>
                  </a:txBody>
                  <a:tcPr/>
                </a:tc>
                <a:tc vMerge="1">
                  <a:txBody>
                    <a:bodyPr/>
                    <a:lstStyle/>
                    <a:p>
                      <a:endParaRPr lang="sl-SI"/>
                    </a:p>
                  </a:txBody>
                  <a:tcPr/>
                </a:tc>
                <a:tc>
                  <a:txBody>
                    <a:bodyPr/>
                    <a:lstStyle/>
                    <a:p>
                      <a:pPr algn="ctr">
                        <a:lnSpc>
                          <a:spcPct val="120000"/>
                        </a:lnSpc>
                        <a:spcAft>
                          <a:spcPts val="1000"/>
                        </a:spcAft>
                        <a:buNone/>
                      </a:pPr>
                      <a:r>
                        <a:rPr lang="sl-SI" sz="900" kern="0">
                          <a:effectLst/>
                        </a:rPr>
                        <a:t>zahod</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7.676.888,88</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8.941.762,29</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4.485.489,22</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4.036.940,29</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448.548,92</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25.589.629,60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38.384.444,40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63.974.074,00</a:t>
                      </a:r>
                      <a:endParaRPr lang="sl-SI" sz="1700" kern="100">
                        <a:effectLst/>
                        <a:latin typeface="Liberation Sans"/>
                        <a:ea typeface="Times New Roman" panose="02020603050405020304" pitchFamily="18" charset="0"/>
                        <a:cs typeface="CG Times"/>
                      </a:endParaRPr>
                    </a:p>
                  </a:txBody>
                  <a:tcPr marL="66675" marR="66675" marT="0" marB="0" anchor="ctr"/>
                </a:tc>
                <a:extLst>
                  <a:ext uri="{0D108BD9-81ED-4DB2-BD59-A6C34878D82A}">
                    <a16:rowId xmlns:a16="http://schemas.microsoft.com/office/drawing/2014/main" val="3123940714"/>
                  </a:ext>
                </a:extLst>
              </a:tr>
              <a:tr h="557213">
                <a:tc vMerge="1">
                  <a:txBody>
                    <a:bodyPr/>
                    <a:lstStyle/>
                    <a:p>
                      <a:endParaRPr lang="sl-SI"/>
                    </a:p>
                  </a:txBody>
                  <a:tcPr/>
                </a:tc>
                <a:tc rowSpan="2">
                  <a:txBody>
                    <a:bodyPr/>
                    <a:lstStyle/>
                    <a:p>
                      <a:pPr algn="l">
                        <a:lnSpc>
                          <a:spcPct val="120000"/>
                        </a:lnSpc>
                        <a:spcAft>
                          <a:spcPts val="1000"/>
                        </a:spcAft>
                        <a:buNone/>
                      </a:pPr>
                      <a:r>
                        <a:rPr lang="sl-SI" sz="900" kern="0" dirty="0">
                          <a:effectLst/>
                        </a:rPr>
                        <a:t>s subvencijo obrestne mere</a:t>
                      </a:r>
                      <a:endParaRPr lang="sl-SI" sz="1700" kern="100" dirty="0">
                        <a:effectLst/>
                        <a:latin typeface="Liberation Sans"/>
                        <a:ea typeface="Times New Roman" panose="02020603050405020304" pitchFamily="18" charset="0"/>
                        <a:cs typeface="CG Times"/>
                      </a:endParaRPr>
                    </a:p>
                  </a:txBody>
                  <a:tcPr marL="66675" marR="66675" marT="0" marB="0" anchor="ctr"/>
                </a:tc>
                <a:tc>
                  <a:txBody>
                    <a:bodyPr/>
                    <a:lstStyle/>
                    <a:p>
                      <a:pPr algn="ctr">
                        <a:lnSpc>
                          <a:spcPct val="120000"/>
                        </a:lnSpc>
                        <a:spcAft>
                          <a:spcPts val="1000"/>
                        </a:spcAft>
                        <a:buNone/>
                      </a:pPr>
                      <a:r>
                        <a:rPr lang="sl-SI" sz="900" kern="0">
                          <a:effectLst/>
                        </a:rPr>
                        <a:t>vzhod</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3.180.777,78</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1.160.447,70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3.130.683,55</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dirty="0">
                          <a:effectLst/>
                        </a:rPr>
                        <a:t>2.817.615,20</a:t>
                      </a:r>
                      <a:endParaRPr lang="sl-SI" sz="1700" kern="100" dirty="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dirty="0">
                          <a:effectLst/>
                        </a:rPr>
                        <a:t>313.068,37</a:t>
                      </a:r>
                      <a:endParaRPr lang="sl-SI" sz="1700" kern="100" dirty="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10.602.592,60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1.871.045,75</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12.473.638,35</a:t>
                      </a:r>
                      <a:endParaRPr lang="sl-SI" sz="1700" kern="100">
                        <a:effectLst/>
                        <a:latin typeface="Liberation Sans"/>
                        <a:ea typeface="Times New Roman" panose="02020603050405020304" pitchFamily="18" charset="0"/>
                        <a:cs typeface="CG Times"/>
                      </a:endParaRPr>
                    </a:p>
                  </a:txBody>
                  <a:tcPr marL="66675" marR="66675" marT="0" marB="0" anchor="ctr"/>
                </a:tc>
                <a:extLst>
                  <a:ext uri="{0D108BD9-81ED-4DB2-BD59-A6C34878D82A}">
                    <a16:rowId xmlns:a16="http://schemas.microsoft.com/office/drawing/2014/main" val="162493635"/>
                  </a:ext>
                </a:extLst>
              </a:tr>
              <a:tr h="300038">
                <a:tc vMerge="1">
                  <a:txBody>
                    <a:bodyPr/>
                    <a:lstStyle/>
                    <a:p>
                      <a:endParaRPr lang="sl-SI"/>
                    </a:p>
                  </a:txBody>
                  <a:tcPr/>
                </a:tc>
                <a:tc vMerge="1">
                  <a:txBody>
                    <a:bodyPr/>
                    <a:lstStyle/>
                    <a:p>
                      <a:endParaRPr lang="sl-SI"/>
                    </a:p>
                  </a:txBody>
                  <a:tcPr/>
                </a:tc>
                <a:tc>
                  <a:txBody>
                    <a:bodyPr/>
                    <a:lstStyle/>
                    <a:p>
                      <a:pPr algn="ctr">
                        <a:lnSpc>
                          <a:spcPct val="120000"/>
                        </a:lnSpc>
                        <a:spcAft>
                          <a:spcPts val="1000"/>
                        </a:spcAft>
                        <a:buNone/>
                      </a:pPr>
                      <a:r>
                        <a:rPr lang="sl-SI" sz="900" kern="0">
                          <a:effectLst/>
                        </a:rPr>
                        <a:t>zahod</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1.919.222,22</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586.579,61</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1.945.802,79</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1.751.222,51</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194.580,27</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6.397.407,40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9.596.111,10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15.993.518,50</a:t>
                      </a:r>
                      <a:endParaRPr lang="sl-SI" sz="1700" kern="100">
                        <a:effectLst/>
                        <a:latin typeface="Liberation Sans"/>
                        <a:ea typeface="Times New Roman" panose="02020603050405020304" pitchFamily="18" charset="0"/>
                        <a:cs typeface="CG Times"/>
                      </a:endParaRPr>
                    </a:p>
                  </a:txBody>
                  <a:tcPr marL="66675" marR="66675" marT="0" marB="0" anchor="ctr"/>
                </a:tc>
                <a:extLst>
                  <a:ext uri="{0D108BD9-81ED-4DB2-BD59-A6C34878D82A}">
                    <a16:rowId xmlns:a16="http://schemas.microsoft.com/office/drawing/2014/main" val="410480800"/>
                  </a:ext>
                </a:extLst>
              </a:tr>
              <a:tr h="300038">
                <a:tc rowSpan="4">
                  <a:txBody>
                    <a:bodyPr/>
                    <a:lstStyle/>
                    <a:p>
                      <a:pPr algn="l">
                        <a:lnSpc>
                          <a:spcPct val="120000"/>
                        </a:lnSpc>
                        <a:spcAft>
                          <a:spcPts val="1000"/>
                        </a:spcAft>
                        <a:buNone/>
                      </a:pPr>
                      <a:r>
                        <a:rPr lang="sl-SI" sz="900" kern="0">
                          <a:effectLst/>
                          <a:highlight>
                            <a:srgbClr val="FFFF00"/>
                          </a:highlight>
                        </a:rPr>
                        <a:t>SC 2.1 EE</a:t>
                      </a:r>
                      <a:endParaRPr lang="sl-SI" sz="1700" kern="100">
                        <a:effectLst/>
                        <a:latin typeface="Liberation Sans"/>
                        <a:ea typeface="Times New Roman" panose="02020603050405020304" pitchFamily="18" charset="0"/>
                        <a:cs typeface="CG Times"/>
                      </a:endParaRPr>
                    </a:p>
                  </a:txBody>
                  <a:tcPr marL="66675" marR="66675" marT="0" marB="0" anchor="ctr"/>
                </a:tc>
                <a:tc rowSpan="2">
                  <a:txBody>
                    <a:bodyPr/>
                    <a:lstStyle/>
                    <a:p>
                      <a:pPr algn="l">
                        <a:lnSpc>
                          <a:spcPct val="120000"/>
                        </a:lnSpc>
                        <a:spcAft>
                          <a:spcPts val="1000"/>
                        </a:spcAft>
                        <a:buNone/>
                      </a:pPr>
                      <a:r>
                        <a:rPr lang="sl-SI" sz="900" kern="0">
                          <a:effectLst/>
                          <a:highlight>
                            <a:srgbClr val="FFFF00"/>
                          </a:highlight>
                        </a:rPr>
                        <a:t>Posojila za EE,</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ctr">
                        <a:lnSpc>
                          <a:spcPct val="120000"/>
                        </a:lnSpc>
                        <a:spcAft>
                          <a:spcPts val="1000"/>
                        </a:spcAft>
                        <a:buNone/>
                      </a:pPr>
                      <a:r>
                        <a:rPr lang="sl-SI" sz="900" kern="0">
                          <a:effectLst/>
                          <a:highlight>
                            <a:srgbClr val="FFFF00"/>
                          </a:highlight>
                        </a:rPr>
                        <a:t>vzhod</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2.880.000,00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1.137.306,92</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2.791.346,54</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2.512.211,89</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279.134,65</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9.600.000,00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1.694.117,65</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11.294.117,65</a:t>
                      </a:r>
                      <a:endParaRPr lang="sl-SI" sz="1700" kern="100">
                        <a:effectLst/>
                        <a:latin typeface="Liberation Sans"/>
                        <a:ea typeface="Times New Roman" panose="02020603050405020304" pitchFamily="18" charset="0"/>
                        <a:cs typeface="CG Times"/>
                      </a:endParaRPr>
                    </a:p>
                  </a:txBody>
                  <a:tcPr marL="66675" marR="66675" marT="0" marB="0" anchor="ctr"/>
                </a:tc>
                <a:extLst>
                  <a:ext uri="{0D108BD9-81ED-4DB2-BD59-A6C34878D82A}">
                    <a16:rowId xmlns:a16="http://schemas.microsoft.com/office/drawing/2014/main" val="2258006469"/>
                  </a:ext>
                </a:extLst>
              </a:tr>
              <a:tr h="300038">
                <a:tc vMerge="1">
                  <a:txBody>
                    <a:bodyPr/>
                    <a:lstStyle/>
                    <a:p>
                      <a:endParaRPr lang="sl-SI"/>
                    </a:p>
                  </a:txBody>
                  <a:tcPr/>
                </a:tc>
                <a:tc vMerge="1">
                  <a:txBody>
                    <a:bodyPr/>
                    <a:lstStyle/>
                    <a:p>
                      <a:endParaRPr lang="sl-SI"/>
                    </a:p>
                  </a:txBody>
                  <a:tcPr/>
                </a:tc>
                <a:tc>
                  <a:txBody>
                    <a:bodyPr/>
                    <a:lstStyle/>
                    <a:p>
                      <a:pPr algn="ctr">
                        <a:lnSpc>
                          <a:spcPct val="120000"/>
                        </a:lnSpc>
                        <a:spcAft>
                          <a:spcPts val="1000"/>
                        </a:spcAft>
                        <a:buNone/>
                      </a:pPr>
                      <a:r>
                        <a:rPr lang="sl-SI" sz="900" kern="0">
                          <a:effectLst/>
                          <a:highlight>
                            <a:srgbClr val="FFFF00"/>
                          </a:highlight>
                        </a:rPr>
                        <a:t>zahod</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720.000,00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604.194,30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537.902,85</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484.112,56</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53.790,29</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2.400.000,00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3.600.000,00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6.000.000,00</a:t>
                      </a:r>
                      <a:endParaRPr lang="sl-SI" sz="1700" kern="100">
                        <a:effectLst/>
                        <a:latin typeface="Liberation Sans"/>
                        <a:ea typeface="Times New Roman" panose="02020603050405020304" pitchFamily="18" charset="0"/>
                        <a:cs typeface="CG Times"/>
                      </a:endParaRPr>
                    </a:p>
                  </a:txBody>
                  <a:tcPr marL="66675" marR="66675" marT="0" marB="0" anchor="ctr"/>
                </a:tc>
                <a:extLst>
                  <a:ext uri="{0D108BD9-81ED-4DB2-BD59-A6C34878D82A}">
                    <a16:rowId xmlns:a16="http://schemas.microsoft.com/office/drawing/2014/main" val="2876782711"/>
                  </a:ext>
                </a:extLst>
              </a:tr>
              <a:tr h="557213">
                <a:tc vMerge="1">
                  <a:txBody>
                    <a:bodyPr/>
                    <a:lstStyle/>
                    <a:p>
                      <a:endParaRPr lang="sl-SI"/>
                    </a:p>
                  </a:txBody>
                  <a:tcPr/>
                </a:tc>
                <a:tc rowSpan="2">
                  <a:txBody>
                    <a:bodyPr/>
                    <a:lstStyle/>
                    <a:p>
                      <a:pPr algn="l">
                        <a:lnSpc>
                          <a:spcPct val="120000"/>
                        </a:lnSpc>
                        <a:spcAft>
                          <a:spcPts val="1000"/>
                        </a:spcAft>
                        <a:buNone/>
                      </a:pPr>
                      <a:r>
                        <a:rPr lang="sl-SI" sz="900" kern="0">
                          <a:effectLst/>
                          <a:highlight>
                            <a:srgbClr val="FFFF00"/>
                          </a:highlight>
                        </a:rPr>
                        <a:t>s kombinacijo nepovratnih sredstev</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ctr">
                        <a:lnSpc>
                          <a:spcPct val="120000"/>
                        </a:lnSpc>
                        <a:spcAft>
                          <a:spcPts val="1000"/>
                        </a:spcAft>
                        <a:buNone/>
                      </a:pPr>
                      <a:r>
                        <a:rPr lang="sl-SI" sz="900" kern="0">
                          <a:effectLst/>
                          <a:highlight>
                            <a:srgbClr val="FFFF00"/>
                          </a:highlight>
                        </a:rPr>
                        <a:t>vzhod</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1.200.000,00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473.877,88</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1.163.061,06</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1.046.754,95</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116.306,11</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4.000.000,00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705.882,35</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4.705.882,35</a:t>
                      </a:r>
                      <a:endParaRPr lang="sl-SI" sz="1700" kern="100">
                        <a:effectLst/>
                        <a:latin typeface="Liberation Sans"/>
                        <a:ea typeface="Times New Roman" panose="02020603050405020304" pitchFamily="18" charset="0"/>
                        <a:cs typeface="CG Times"/>
                      </a:endParaRPr>
                    </a:p>
                  </a:txBody>
                  <a:tcPr marL="66675" marR="66675" marT="0" marB="0" anchor="ctr"/>
                </a:tc>
                <a:extLst>
                  <a:ext uri="{0D108BD9-81ED-4DB2-BD59-A6C34878D82A}">
                    <a16:rowId xmlns:a16="http://schemas.microsoft.com/office/drawing/2014/main" val="1598824353"/>
                  </a:ext>
                </a:extLst>
              </a:tr>
              <a:tr h="300038">
                <a:tc vMerge="1">
                  <a:txBody>
                    <a:bodyPr/>
                    <a:lstStyle/>
                    <a:p>
                      <a:endParaRPr lang="sl-SI"/>
                    </a:p>
                  </a:txBody>
                  <a:tcPr/>
                </a:tc>
                <a:tc vMerge="1">
                  <a:txBody>
                    <a:bodyPr/>
                    <a:lstStyle/>
                    <a:p>
                      <a:endParaRPr lang="sl-SI"/>
                    </a:p>
                  </a:txBody>
                  <a:tcPr/>
                </a:tc>
                <a:tc>
                  <a:txBody>
                    <a:bodyPr/>
                    <a:lstStyle/>
                    <a:p>
                      <a:pPr algn="ctr">
                        <a:lnSpc>
                          <a:spcPct val="120000"/>
                        </a:lnSpc>
                        <a:spcAft>
                          <a:spcPts val="1000"/>
                        </a:spcAft>
                        <a:buNone/>
                      </a:pPr>
                      <a:r>
                        <a:rPr lang="sl-SI" sz="900" kern="0">
                          <a:effectLst/>
                          <a:highlight>
                            <a:srgbClr val="FFFF00"/>
                          </a:highlight>
                        </a:rPr>
                        <a:t>zahod</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300.000,00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251.747,63</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224.126,19</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201.713,57</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22.412,61</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1.000.000,00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1.499.999,99</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highlight>
                            <a:srgbClr val="FFFF00"/>
                          </a:highlight>
                        </a:rPr>
                        <a:t>2.499.999,99</a:t>
                      </a:r>
                      <a:endParaRPr lang="sl-SI" sz="1700" kern="100">
                        <a:effectLst/>
                        <a:latin typeface="Liberation Sans"/>
                        <a:ea typeface="Times New Roman" panose="02020603050405020304" pitchFamily="18" charset="0"/>
                        <a:cs typeface="CG Times"/>
                      </a:endParaRPr>
                    </a:p>
                  </a:txBody>
                  <a:tcPr marL="66675" marR="66675" marT="0" marB="0" anchor="ctr"/>
                </a:tc>
                <a:extLst>
                  <a:ext uri="{0D108BD9-81ED-4DB2-BD59-A6C34878D82A}">
                    <a16:rowId xmlns:a16="http://schemas.microsoft.com/office/drawing/2014/main" val="2432613795"/>
                  </a:ext>
                </a:extLst>
              </a:tr>
              <a:tr h="342900">
                <a:tc rowSpan="4">
                  <a:txBody>
                    <a:bodyPr/>
                    <a:lstStyle/>
                    <a:p>
                      <a:pPr algn="l">
                        <a:lnSpc>
                          <a:spcPct val="120000"/>
                        </a:lnSpc>
                        <a:spcAft>
                          <a:spcPts val="1000"/>
                        </a:spcAft>
                        <a:buNone/>
                      </a:pPr>
                      <a:r>
                        <a:rPr lang="sl-SI" sz="900" kern="0">
                          <a:effectLst/>
                        </a:rPr>
                        <a:t>SC 2.6 KG</a:t>
                      </a:r>
                      <a:endParaRPr lang="sl-SI" sz="1700" kern="100">
                        <a:effectLst/>
                        <a:latin typeface="Liberation Sans"/>
                        <a:ea typeface="Times New Roman" panose="02020603050405020304" pitchFamily="18" charset="0"/>
                        <a:cs typeface="CG Times"/>
                      </a:endParaRPr>
                    </a:p>
                  </a:txBody>
                  <a:tcPr marL="66675" marR="66675" marT="0" marB="0" anchor="ctr"/>
                </a:tc>
                <a:tc rowSpan="2">
                  <a:txBody>
                    <a:bodyPr/>
                    <a:lstStyle/>
                    <a:p>
                      <a:pPr algn="l">
                        <a:lnSpc>
                          <a:spcPct val="120000"/>
                        </a:lnSpc>
                        <a:spcAft>
                          <a:spcPts val="1000"/>
                        </a:spcAft>
                        <a:buNone/>
                      </a:pPr>
                      <a:r>
                        <a:rPr lang="sl-SI" sz="900" kern="0">
                          <a:effectLst/>
                        </a:rPr>
                        <a:t>Posojila za prehod v KG,</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ctr">
                        <a:lnSpc>
                          <a:spcPct val="120000"/>
                        </a:lnSpc>
                        <a:spcAft>
                          <a:spcPts val="1000"/>
                        </a:spcAft>
                        <a:buNone/>
                      </a:pPr>
                      <a:r>
                        <a:rPr lang="sl-SI" sz="900" kern="0">
                          <a:effectLst/>
                        </a:rPr>
                        <a:t>vzhod</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2.898.000,00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1.206.356,92</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2.777.821,54</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2.500.039,39</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277.782,15</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9.660.000,00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1.704.705,88</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11.364.705,88</a:t>
                      </a:r>
                      <a:endParaRPr lang="sl-SI" sz="1700" kern="100">
                        <a:effectLst/>
                        <a:latin typeface="Liberation Sans"/>
                        <a:ea typeface="Times New Roman" panose="02020603050405020304" pitchFamily="18" charset="0"/>
                        <a:cs typeface="CG Times"/>
                      </a:endParaRPr>
                    </a:p>
                  </a:txBody>
                  <a:tcPr marL="66675" marR="66675" marT="0" marB="0" anchor="ctr"/>
                </a:tc>
                <a:extLst>
                  <a:ext uri="{0D108BD9-81ED-4DB2-BD59-A6C34878D82A}">
                    <a16:rowId xmlns:a16="http://schemas.microsoft.com/office/drawing/2014/main" val="2377969664"/>
                  </a:ext>
                </a:extLst>
              </a:tr>
              <a:tr h="300038">
                <a:tc vMerge="1">
                  <a:txBody>
                    <a:bodyPr/>
                    <a:lstStyle/>
                    <a:p>
                      <a:endParaRPr lang="sl-SI"/>
                    </a:p>
                  </a:txBody>
                  <a:tcPr/>
                </a:tc>
                <a:tc vMerge="1">
                  <a:txBody>
                    <a:bodyPr/>
                    <a:lstStyle/>
                    <a:p>
                      <a:endParaRPr lang="sl-SI"/>
                    </a:p>
                  </a:txBody>
                  <a:tcPr/>
                </a:tc>
                <a:tc>
                  <a:txBody>
                    <a:bodyPr/>
                    <a:lstStyle/>
                    <a:p>
                      <a:pPr algn="ctr">
                        <a:lnSpc>
                          <a:spcPct val="120000"/>
                        </a:lnSpc>
                        <a:spcAft>
                          <a:spcPts val="1000"/>
                        </a:spcAft>
                        <a:buNone/>
                      </a:pPr>
                      <a:r>
                        <a:rPr lang="sl-SI" sz="900" kern="0">
                          <a:effectLst/>
                        </a:rPr>
                        <a:t>zahod</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1.602.000,00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1.417.094,73</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1.160.452,63</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1.044.407,37</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116.045,27</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5.340.000,00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8.010.000,00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13.350.000,00</a:t>
                      </a:r>
                      <a:endParaRPr lang="sl-SI" sz="1700" kern="100">
                        <a:effectLst/>
                        <a:latin typeface="Liberation Sans"/>
                        <a:ea typeface="Times New Roman" panose="02020603050405020304" pitchFamily="18" charset="0"/>
                        <a:cs typeface="CG Times"/>
                      </a:endParaRPr>
                    </a:p>
                  </a:txBody>
                  <a:tcPr marL="66675" marR="66675" marT="0" marB="0" anchor="ctr"/>
                </a:tc>
                <a:extLst>
                  <a:ext uri="{0D108BD9-81ED-4DB2-BD59-A6C34878D82A}">
                    <a16:rowId xmlns:a16="http://schemas.microsoft.com/office/drawing/2014/main" val="3255234895"/>
                  </a:ext>
                </a:extLst>
              </a:tr>
              <a:tr h="557213">
                <a:tc vMerge="1">
                  <a:txBody>
                    <a:bodyPr/>
                    <a:lstStyle/>
                    <a:p>
                      <a:endParaRPr lang="sl-SI"/>
                    </a:p>
                  </a:txBody>
                  <a:tcPr/>
                </a:tc>
                <a:tc rowSpan="2">
                  <a:txBody>
                    <a:bodyPr/>
                    <a:lstStyle/>
                    <a:p>
                      <a:pPr algn="l">
                        <a:lnSpc>
                          <a:spcPct val="120000"/>
                        </a:lnSpc>
                        <a:spcAft>
                          <a:spcPts val="1000"/>
                        </a:spcAft>
                        <a:buNone/>
                      </a:pPr>
                      <a:r>
                        <a:rPr lang="sl-SI" sz="900" kern="0">
                          <a:effectLst/>
                        </a:rPr>
                        <a:t>s kombinacijo nepovratnih sredstev </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ctr">
                        <a:lnSpc>
                          <a:spcPct val="120000"/>
                        </a:lnSpc>
                        <a:spcAft>
                          <a:spcPts val="1000"/>
                        </a:spcAft>
                        <a:buNone/>
                      </a:pPr>
                      <a:r>
                        <a:rPr lang="sl-SI" sz="900" kern="0">
                          <a:effectLst/>
                        </a:rPr>
                        <a:t>vzhod</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2.898.000,00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1.134.473,12</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2.813.763,44</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dirty="0">
                          <a:effectLst/>
                        </a:rPr>
                        <a:t>2.532.387,09</a:t>
                      </a:r>
                      <a:endParaRPr lang="sl-SI" sz="1700" kern="100" dirty="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281.376,35</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9.660.000,00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1.704.705,88</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11.364.705,88</a:t>
                      </a:r>
                      <a:endParaRPr lang="sl-SI" sz="1700" kern="100">
                        <a:effectLst/>
                        <a:latin typeface="Liberation Sans"/>
                        <a:ea typeface="Times New Roman" panose="02020603050405020304" pitchFamily="18" charset="0"/>
                        <a:cs typeface="CG Times"/>
                      </a:endParaRPr>
                    </a:p>
                  </a:txBody>
                  <a:tcPr marL="66675" marR="66675" marT="0" marB="0" anchor="ctr"/>
                </a:tc>
                <a:extLst>
                  <a:ext uri="{0D108BD9-81ED-4DB2-BD59-A6C34878D82A}">
                    <a16:rowId xmlns:a16="http://schemas.microsoft.com/office/drawing/2014/main" val="986613903"/>
                  </a:ext>
                </a:extLst>
              </a:tr>
              <a:tr h="300038">
                <a:tc vMerge="1">
                  <a:txBody>
                    <a:bodyPr/>
                    <a:lstStyle/>
                    <a:p>
                      <a:endParaRPr lang="sl-SI"/>
                    </a:p>
                  </a:txBody>
                  <a:tcPr/>
                </a:tc>
                <a:tc vMerge="1">
                  <a:txBody>
                    <a:bodyPr/>
                    <a:lstStyle/>
                    <a:p>
                      <a:endParaRPr lang="sl-SI"/>
                    </a:p>
                  </a:txBody>
                  <a:tcPr/>
                </a:tc>
                <a:tc>
                  <a:txBody>
                    <a:bodyPr/>
                    <a:lstStyle/>
                    <a:p>
                      <a:pPr algn="ctr">
                        <a:lnSpc>
                          <a:spcPct val="120000"/>
                        </a:lnSpc>
                        <a:spcAft>
                          <a:spcPts val="1000"/>
                        </a:spcAft>
                        <a:buNone/>
                      </a:pPr>
                      <a:r>
                        <a:rPr lang="sl-SI" sz="900" kern="0">
                          <a:effectLst/>
                        </a:rPr>
                        <a:t>zahod</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1.602.000,00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1.332.653,60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1.202.673,20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1.082.405,88</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120.267,32</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5.340.000,00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8.010.000,00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13.350.000,00</a:t>
                      </a:r>
                      <a:endParaRPr lang="sl-SI" sz="1700" kern="100">
                        <a:effectLst/>
                        <a:latin typeface="Liberation Sans"/>
                        <a:ea typeface="Times New Roman" panose="02020603050405020304" pitchFamily="18" charset="0"/>
                        <a:cs typeface="CG Times"/>
                      </a:endParaRPr>
                    </a:p>
                  </a:txBody>
                  <a:tcPr marL="66675" marR="66675" marT="0" marB="0" anchor="ctr"/>
                </a:tc>
                <a:extLst>
                  <a:ext uri="{0D108BD9-81ED-4DB2-BD59-A6C34878D82A}">
                    <a16:rowId xmlns:a16="http://schemas.microsoft.com/office/drawing/2014/main" val="3882253399"/>
                  </a:ext>
                </a:extLst>
              </a:tr>
              <a:tr h="300038">
                <a:tc rowSpan="2">
                  <a:txBody>
                    <a:bodyPr/>
                    <a:lstStyle/>
                    <a:p>
                      <a:pPr algn="l">
                        <a:lnSpc>
                          <a:spcPct val="120000"/>
                        </a:lnSpc>
                        <a:spcAft>
                          <a:spcPts val="1000"/>
                        </a:spcAft>
                        <a:buNone/>
                      </a:pPr>
                      <a:r>
                        <a:rPr lang="sl-SI" sz="900" kern="0">
                          <a:effectLst/>
                        </a:rPr>
                        <a:t>SC 5.1 UR</a:t>
                      </a:r>
                      <a:endParaRPr lang="sl-SI" sz="1700" kern="100">
                        <a:effectLst/>
                        <a:latin typeface="Liberation Sans"/>
                        <a:ea typeface="Times New Roman" panose="02020603050405020304" pitchFamily="18" charset="0"/>
                        <a:cs typeface="CG Times"/>
                      </a:endParaRPr>
                    </a:p>
                  </a:txBody>
                  <a:tcPr marL="66675" marR="66675" marT="0" marB="0" anchor="ctr"/>
                </a:tc>
                <a:tc rowSpan="2">
                  <a:txBody>
                    <a:bodyPr/>
                    <a:lstStyle/>
                    <a:p>
                      <a:pPr algn="l">
                        <a:lnSpc>
                          <a:spcPct val="120000"/>
                        </a:lnSpc>
                        <a:spcAft>
                          <a:spcPts val="1000"/>
                        </a:spcAft>
                        <a:buNone/>
                      </a:pPr>
                      <a:r>
                        <a:rPr lang="sl-SI" sz="900" kern="0">
                          <a:effectLst/>
                        </a:rPr>
                        <a:t>Posojila za UR</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ctr">
                        <a:lnSpc>
                          <a:spcPct val="120000"/>
                        </a:lnSpc>
                        <a:spcAft>
                          <a:spcPts val="1000"/>
                        </a:spcAft>
                        <a:buNone/>
                      </a:pPr>
                      <a:r>
                        <a:rPr lang="sl-SI" sz="900" kern="0">
                          <a:effectLst/>
                        </a:rPr>
                        <a:t>vzhod</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1.800.000,00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819.028,81</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1.690.485,60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1.521.437,04</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169.048,55</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6.000.000,00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1.058.823,53</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dirty="0">
                          <a:effectLst/>
                        </a:rPr>
                        <a:t>7.058.823,53</a:t>
                      </a:r>
                      <a:endParaRPr lang="sl-SI" sz="1700" kern="100" dirty="0">
                        <a:effectLst/>
                        <a:latin typeface="Liberation Sans"/>
                        <a:ea typeface="Times New Roman" panose="02020603050405020304" pitchFamily="18" charset="0"/>
                        <a:cs typeface="CG Times"/>
                      </a:endParaRPr>
                    </a:p>
                  </a:txBody>
                  <a:tcPr marL="66675" marR="66675" marT="0" marB="0" anchor="ctr"/>
                </a:tc>
                <a:extLst>
                  <a:ext uri="{0D108BD9-81ED-4DB2-BD59-A6C34878D82A}">
                    <a16:rowId xmlns:a16="http://schemas.microsoft.com/office/drawing/2014/main" val="1359745525"/>
                  </a:ext>
                </a:extLst>
              </a:tr>
              <a:tr h="300038">
                <a:tc vMerge="1">
                  <a:txBody>
                    <a:bodyPr/>
                    <a:lstStyle/>
                    <a:p>
                      <a:endParaRPr lang="sl-SI"/>
                    </a:p>
                  </a:txBody>
                  <a:tcPr/>
                </a:tc>
                <a:tc vMerge="1">
                  <a:txBody>
                    <a:bodyPr/>
                    <a:lstStyle/>
                    <a:p>
                      <a:endParaRPr lang="sl-SI"/>
                    </a:p>
                  </a:txBody>
                  <a:tcPr/>
                </a:tc>
                <a:tc>
                  <a:txBody>
                    <a:bodyPr/>
                    <a:lstStyle/>
                    <a:p>
                      <a:pPr algn="ctr">
                        <a:lnSpc>
                          <a:spcPct val="120000"/>
                        </a:lnSpc>
                        <a:spcAft>
                          <a:spcPts val="1000"/>
                        </a:spcAft>
                        <a:buNone/>
                      </a:pPr>
                      <a:r>
                        <a:rPr lang="sl-SI" sz="900" kern="0">
                          <a:effectLst/>
                        </a:rPr>
                        <a:t>zahod</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600.000,00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580.145,41</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409.927,30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368.934,57</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40.992,72</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2.000.000,00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3.000.000,00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5.000.000,00</a:t>
                      </a:r>
                      <a:endParaRPr lang="sl-SI" sz="1700" kern="100">
                        <a:effectLst/>
                        <a:latin typeface="Liberation Sans"/>
                        <a:ea typeface="Times New Roman" panose="02020603050405020304" pitchFamily="18" charset="0"/>
                        <a:cs typeface="CG Times"/>
                      </a:endParaRPr>
                    </a:p>
                  </a:txBody>
                  <a:tcPr marL="66675" marR="66675" marT="0" marB="0" anchor="ctr"/>
                </a:tc>
                <a:extLst>
                  <a:ext uri="{0D108BD9-81ED-4DB2-BD59-A6C34878D82A}">
                    <a16:rowId xmlns:a16="http://schemas.microsoft.com/office/drawing/2014/main" val="352347412"/>
                  </a:ext>
                </a:extLst>
              </a:tr>
              <a:tr h="442913">
                <a:tc>
                  <a:txBody>
                    <a:bodyPr/>
                    <a:lstStyle/>
                    <a:p>
                      <a:pPr algn="just">
                        <a:lnSpc>
                          <a:spcPct val="120000"/>
                        </a:lnSpc>
                        <a:spcAft>
                          <a:spcPts val="1000"/>
                        </a:spcAft>
                        <a:buNone/>
                      </a:pPr>
                      <a:r>
                        <a:rPr lang="sl-SI" sz="900" kern="0">
                          <a:effectLst/>
                        </a:rPr>
                        <a:t>Skupna vsota</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just">
                        <a:lnSpc>
                          <a:spcPct val="120000"/>
                        </a:lnSpc>
                        <a:spcAft>
                          <a:spcPts val="1000"/>
                        </a:spcAft>
                        <a:buNone/>
                      </a:pPr>
                      <a:r>
                        <a:rPr lang="sl-SI" sz="900" kern="0">
                          <a:effectLst/>
                        </a:rPr>
                        <a:t> </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just">
                        <a:lnSpc>
                          <a:spcPct val="120000"/>
                        </a:lnSpc>
                        <a:spcAft>
                          <a:spcPts val="1000"/>
                        </a:spcAft>
                        <a:buNone/>
                      </a:pPr>
                      <a:r>
                        <a:rPr lang="sl-SI" sz="900" kern="0">
                          <a:effectLst/>
                        </a:rPr>
                        <a:t> </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57.000.000,00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36.434.377,48</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48.282.811,28</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43.454.530,13</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4.828.281,11</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a:effectLst/>
                        </a:rPr>
                        <a:t>190.000.000,00</a:t>
                      </a:r>
                      <a:endParaRPr lang="sl-SI" sz="1700" kern="10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dirty="0">
                          <a:effectLst/>
                        </a:rPr>
                        <a:t>115.407.313,94</a:t>
                      </a:r>
                      <a:endParaRPr lang="sl-SI" sz="1700" kern="100" dirty="0">
                        <a:effectLst/>
                        <a:latin typeface="Liberation Sans"/>
                        <a:ea typeface="Times New Roman" panose="02020603050405020304" pitchFamily="18" charset="0"/>
                        <a:cs typeface="CG Times"/>
                      </a:endParaRPr>
                    </a:p>
                  </a:txBody>
                  <a:tcPr marL="66675" marR="66675" marT="0" marB="0" anchor="ctr"/>
                </a:tc>
                <a:tc>
                  <a:txBody>
                    <a:bodyPr/>
                    <a:lstStyle/>
                    <a:p>
                      <a:pPr algn="r">
                        <a:lnSpc>
                          <a:spcPct val="120000"/>
                        </a:lnSpc>
                        <a:spcAft>
                          <a:spcPts val="1000"/>
                        </a:spcAft>
                        <a:buNone/>
                      </a:pPr>
                      <a:r>
                        <a:rPr lang="sl-SI" sz="900" kern="0" dirty="0">
                          <a:effectLst/>
                        </a:rPr>
                        <a:t>305.407.313,94</a:t>
                      </a:r>
                      <a:endParaRPr lang="sl-SI" sz="1700" kern="100" dirty="0">
                        <a:effectLst/>
                        <a:latin typeface="Liberation Sans"/>
                        <a:ea typeface="Times New Roman" panose="02020603050405020304" pitchFamily="18" charset="0"/>
                        <a:cs typeface="CG Times"/>
                      </a:endParaRPr>
                    </a:p>
                  </a:txBody>
                  <a:tcPr marL="66675" marR="66675" marT="0" marB="0" anchor="ctr"/>
                </a:tc>
                <a:extLst>
                  <a:ext uri="{0D108BD9-81ED-4DB2-BD59-A6C34878D82A}">
                    <a16:rowId xmlns:a16="http://schemas.microsoft.com/office/drawing/2014/main" val="389663765"/>
                  </a:ext>
                </a:extLst>
              </a:tr>
            </a:tbl>
          </a:graphicData>
        </a:graphic>
      </p:graphicFrame>
      <p:sp>
        <p:nvSpPr>
          <p:cNvPr id="5" name="TextBox 4">
            <a:extLst>
              <a:ext uri="{FF2B5EF4-FFF2-40B4-BE49-F238E27FC236}">
                <a16:creationId xmlns:a16="http://schemas.microsoft.com/office/drawing/2014/main" id="{5533793B-8A51-9A46-74EE-8E7F5AEAF33C}"/>
              </a:ext>
            </a:extLst>
          </p:cNvPr>
          <p:cNvSpPr txBox="1"/>
          <p:nvPr/>
        </p:nvSpPr>
        <p:spPr>
          <a:xfrm>
            <a:off x="4845946" y="9175947"/>
            <a:ext cx="11038394" cy="646331"/>
          </a:xfrm>
          <a:prstGeom prst="rect">
            <a:avLst/>
          </a:prstGeom>
          <a:noFill/>
        </p:spPr>
        <p:txBody>
          <a:bodyPr wrap="square" rtlCol="0">
            <a:spAutoFit/>
          </a:bodyPr>
          <a:lstStyle/>
          <a:p>
            <a:r>
              <a:rPr lang="sl-SI" dirty="0"/>
              <a:t>Vir: </a:t>
            </a:r>
            <a:r>
              <a:rPr lang="sl-SI" kern="100" dirty="0">
                <a:solidFill>
                  <a:srgbClr val="000000"/>
                </a:solidFill>
                <a:latin typeface="Arial" panose="020B0604020202020204" pitchFamily="34" charset="0"/>
                <a:ea typeface="Times New Roman" panose="02020603050405020304" pitchFamily="18" charset="0"/>
                <a:cs typeface="CG Times"/>
              </a:rPr>
              <a:t>Sporazum o financiranju za operacijo »finančni instrumenti 2021–2027«, 28.3. 2025</a:t>
            </a:r>
          </a:p>
          <a:p>
            <a:endParaRPr lang="sl-SI" dirty="0"/>
          </a:p>
        </p:txBody>
      </p:sp>
    </p:spTree>
    <p:extLst>
      <p:ext uri="{BB962C8B-B14F-4D97-AF65-F5344CB8AC3E}">
        <p14:creationId xmlns:p14="http://schemas.microsoft.com/office/powerpoint/2010/main" val="2064124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546F1-468E-95ED-A76D-2A13AA75C396}"/>
            </a:ext>
          </a:extLst>
        </p:cNvPr>
        <p:cNvGrpSpPr/>
        <p:nvPr/>
      </p:nvGrpSpPr>
      <p:grpSpPr>
        <a:xfrm>
          <a:off x="0" y="0"/>
          <a:ext cx="0" cy="0"/>
          <a:chOff x="0" y="0"/>
          <a:chExt cx="0" cy="0"/>
        </a:xfrm>
      </p:grpSpPr>
      <p:sp>
        <p:nvSpPr>
          <p:cNvPr id="27" name="Freeform 3">
            <a:extLst>
              <a:ext uri="{FF2B5EF4-FFF2-40B4-BE49-F238E27FC236}">
                <a16:creationId xmlns:a16="http://schemas.microsoft.com/office/drawing/2014/main" id="{13F64D9C-17D6-B3EF-5E45-452CA56E15F5}"/>
              </a:ext>
            </a:extLst>
          </p:cNvPr>
          <p:cNvSpPr/>
          <p:nvPr/>
        </p:nvSpPr>
        <p:spPr>
          <a:xfrm>
            <a:off x="0" y="0"/>
            <a:ext cx="4320000" cy="10287000"/>
          </a:xfrm>
          <a:custGeom>
            <a:avLst/>
            <a:gdLst/>
            <a:ahLst/>
            <a:cxnLst/>
            <a:rect l="l" t="t" r="r" b="b"/>
            <a:pathLst>
              <a:path w="1732090" h="3529371">
                <a:moveTo>
                  <a:pt x="0" y="0"/>
                </a:moveTo>
                <a:lnTo>
                  <a:pt x="1732090" y="0"/>
                </a:lnTo>
                <a:lnTo>
                  <a:pt x="1732090" y="3529371"/>
                </a:lnTo>
                <a:lnTo>
                  <a:pt x="0" y="3529371"/>
                </a:lnTo>
                <a:close/>
              </a:path>
            </a:pathLst>
          </a:custGeom>
          <a:solidFill>
            <a:srgbClr val="00467D"/>
          </a:solidFill>
        </p:spPr>
        <p:txBody>
          <a:bodyPr/>
          <a:lstStyle/>
          <a:p>
            <a:pPr defTabSz="914445">
              <a:defRPr/>
            </a:pPr>
            <a:endParaRPr lang="sl-SI" dirty="0">
              <a:solidFill>
                <a:prstClr val="black"/>
              </a:solidFill>
              <a:latin typeface="Calibri"/>
            </a:endParaRPr>
          </a:p>
        </p:txBody>
      </p:sp>
      <p:sp>
        <p:nvSpPr>
          <p:cNvPr id="11" name="TextBox 11">
            <a:extLst>
              <a:ext uri="{FF2B5EF4-FFF2-40B4-BE49-F238E27FC236}">
                <a16:creationId xmlns:a16="http://schemas.microsoft.com/office/drawing/2014/main" id="{9AD96811-934C-0B2C-D92B-527E884449DB}"/>
              </a:ext>
            </a:extLst>
          </p:cNvPr>
          <p:cNvSpPr txBox="1"/>
          <p:nvPr/>
        </p:nvSpPr>
        <p:spPr>
          <a:xfrm>
            <a:off x="848675" y="2811977"/>
            <a:ext cx="3423062" cy="268663"/>
          </a:xfrm>
          <a:prstGeom prst="rect">
            <a:avLst/>
          </a:prstGeom>
        </p:spPr>
        <p:txBody>
          <a:bodyPr lIns="0" tIns="0" rIns="0" bIns="0" rtlCol="0" anchor="t">
            <a:spAutoFit/>
          </a:bodyPr>
          <a:lstStyle/>
          <a:p>
            <a:pPr algn="ctr" defTabSz="914445">
              <a:lnSpc>
                <a:spcPts val="2340"/>
              </a:lnSpc>
              <a:spcBef>
                <a:spcPct val="0"/>
              </a:spcBef>
              <a:defRPr/>
            </a:pPr>
            <a:endParaRPr lang="en-US"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pic>
        <p:nvPicPr>
          <p:cNvPr id="19" name="Picture 18" descr="A close-up of a logo&#10;&#10;Description automatically generated with low confidence">
            <a:extLst>
              <a:ext uri="{FF2B5EF4-FFF2-40B4-BE49-F238E27FC236}">
                <a16:creationId xmlns:a16="http://schemas.microsoft.com/office/drawing/2014/main" id="{3D9FD29A-AC34-AC09-FFA1-D93112D7E3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1" y="9487364"/>
            <a:ext cx="1660184" cy="307134"/>
          </a:xfrm>
          <a:prstGeom prst="rect">
            <a:avLst/>
          </a:prstGeom>
        </p:spPr>
      </p:pic>
      <p:sp>
        <p:nvSpPr>
          <p:cNvPr id="21" name="TextBox 14">
            <a:extLst>
              <a:ext uri="{FF2B5EF4-FFF2-40B4-BE49-F238E27FC236}">
                <a16:creationId xmlns:a16="http://schemas.microsoft.com/office/drawing/2014/main" id="{679B16EA-39EE-4852-CA1E-F710B1EC4BEF}"/>
              </a:ext>
            </a:extLst>
          </p:cNvPr>
          <p:cNvSpPr txBox="1"/>
          <p:nvPr/>
        </p:nvSpPr>
        <p:spPr>
          <a:xfrm>
            <a:off x="4593278" y="2263181"/>
            <a:ext cx="12982680" cy="9524017"/>
          </a:xfrm>
          <a:prstGeom prst="rect">
            <a:avLst/>
          </a:prstGeom>
        </p:spPr>
        <p:txBody>
          <a:bodyPr wrap="square" lIns="0" tIns="0" rIns="0" bIns="0" rtlCol="0" anchor="t">
            <a:spAutoFit/>
          </a:bodyPr>
          <a:lstStyle/>
          <a:p>
            <a:pPr marL="342917" indent="-342917" algn="just">
              <a:lnSpc>
                <a:spcPct val="120000"/>
              </a:lnSpc>
              <a:spcBef>
                <a:spcPts val="1136"/>
              </a:spcBef>
              <a:spcAft>
                <a:spcPts val="990"/>
              </a:spcAft>
              <a:buFont typeface="Symbol" panose="05050102010706020507" pitchFamily="18" charset="2"/>
              <a:buChar char=""/>
              <a:tabLst>
                <a:tab pos="448332" algn="l"/>
              </a:tabLst>
            </a:pPr>
            <a:endParaRPr lang="sl-SI" kern="100" dirty="0">
              <a:solidFill>
                <a:srgbClr val="000000"/>
              </a:solidFill>
              <a:latin typeface="Arial" panose="020B0604020202020204" pitchFamily="34" charset="0"/>
              <a:ea typeface="Times New Roman" panose="02020603050405020304" pitchFamily="18" charset="0"/>
              <a:cs typeface="CG Times"/>
            </a:endParaRPr>
          </a:p>
          <a:p>
            <a:pPr marL="342917" indent="-342917" algn="just">
              <a:lnSpc>
                <a:spcPct val="120000"/>
              </a:lnSpc>
              <a:spcBef>
                <a:spcPts val="1136"/>
              </a:spcBef>
              <a:spcAft>
                <a:spcPts val="990"/>
              </a:spcAft>
              <a:buFont typeface="Symbol" panose="05050102010706020507" pitchFamily="18" charset="2"/>
              <a:buChar char=""/>
              <a:tabLst>
                <a:tab pos="448332" algn="l"/>
              </a:tabLst>
            </a:pPr>
            <a:endParaRPr lang="sl-SI" kern="100" dirty="0">
              <a:latin typeface="Liberation Sans"/>
              <a:ea typeface="Times New Roman" panose="02020603050405020304" pitchFamily="18" charset="0"/>
              <a:cs typeface="CG Times"/>
            </a:endParaRPr>
          </a:p>
          <a:p>
            <a:pPr marL="342917" indent="-342917" algn="just">
              <a:lnSpc>
                <a:spcPct val="120000"/>
              </a:lnSpc>
              <a:spcBef>
                <a:spcPts val="1136"/>
              </a:spcBef>
              <a:spcAft>
                <a:spcPts val="990"/>
              </a:spcAft>
              <a:buFont typeface="Symbol" panose="05050102010706020507" pitchFamily="18" charset="2"/>
              <a:buChar char=""/>
              <a:tabLst>
                <a:tab pos="448332" algn="l"/>
              </a:tabLst>
            </a:pPr>
            <a:endParaRPr lang="sl-SI" kern="100" dirty="0">
              <a:latin typeface="Liberation Sans"/>
              <a:ea typeface="Times New Roman" panose="02020603050405020304" pitchFamily="18" charset="0"/>
              <a:cs typeface="Symbol" panose="05050102010706020507" pitchFamily="18" charset="2"/>
            </a:endParaRPr>
          </a:p>
          <a:p>
            <a:pPr>
              <a:lnSpc>
                <a:spcPct val="120000"/>
              </a:lnSpc>
              <a:spcAft>
                <a:spcPts val="1001"/>
              </a:spcAft>
            </a:pPr>
            <a:r>
              <a:rPr lang="sl-SI" kern="100" dirty="0">
                <a:latin typeface="Liberation Sans"/>
                <a:ea typeface="Times New Roman" panose="02020603050405020304" pitchFamily="18" charset="0"/>
                <a:cs typeface="CG Times"/>
              </a:rPr>
              <a:t> </a:t>
            </a:r>
            <a:endParaRPr lang="sl-SI" kern="100" dirty="0">
              <a:latin typeface="Liberation Sans"/>
              <a:ea typeface="Times New Roman" panose="02020603050405020304" pitchFamily="18" charset="0"/>
              <a:cs typeface="Symbol" panose="05050102010706020507" pitchFamily="18" charset="2"/>
            </a:endParaRPr>
          </a:p>
          <a:p>
            <a:pPr>
              <a:lnSpc>
                <a:spcPct val="120000"/>
              </a:lnSpc>
              <a:spcAft>
                <a:spcPts val="1001"/>
              </a:spcAft>
            </a:pPr>
            <a:endParaRPr lang="sl-SI" kern="100" dirty="0">
              <a:latin typeface="Liberation Sans"/>
              <a:ea typeface="Times New Roman" panose="02020603050405020304" pitchFamily="18" charset="0"/>
              <a:cs typeface="Symbol" panose="05050102010706020507" pitchFamily="18" charset="2"/>
            </a:endParaRPr>
          </a:p>
          <a:p>
            <a:pPr marL="701711" indent="-342917" algn="just" defTabSz="914445">
              <a:lnSpc>
                <a:spcPct val="120000"/>
              </a:lnSpc>
              <a:buFont typeface="Arial" panose="020B0604020202020204" pitchFamily="34" charset="0"/>
              <a:buChar char="•"/>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701711" indent="-342917" algn="just" defTabSz="914445">
              <a:lnSpc>
                <a:spcPct val="120000"/>
              </a:lnSpc>
              <a:buFont typeface="Arial" panose="020B0604020202020204" pitchFamily="34" charset="0"/>
              <a:buChar char="•"/>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701711" indent="-342917" algn="just" defTabSz="914445">
              <a:lnSpc>
                <a:spcPct val="120000"/>
              </a:lnSpc>
              <a:buFont typeface="Arial" panose="020B0604020202020204" pitchFamily="34" charset="0"/>
              <a:buChar char="•"/>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14061E79-B2E3-6818-4A13-88170E8B4DA0}"/>
              </a:ext>
            </a:extLst>
          </p:cNvPr>
          <p:cNvSpPr txBox="1"/>
          <p:nvPr/>
        </p:nvSpPr>
        <p:spPr>
          <a:xfrm>
            <a:off x="4593278" y="102940"/>
            <a:ext cx="11384396" cy="1477328"/>
          </a:xfrm>
          <a:prstGeom prst="rect">
            <a:avLst/>
          </a:prstGeom>
          <a:noFill/>
        </p:spPr>
        <p:txBody>
          <a:bodyPr wrap="square">
            <a:spAutoFit/>
          </a:bodyPr>
          <a:lstStyle/>
          <a:p>
            <a:pPr algn="ctr" defTabSz="914445">
              <a:spcBef>
                <a:spcPct val="0"/>
              </a:spcBef>
              <a:defRPr/>
            </a:pPr>
            <a:r>
              <a:rPr lang="sl-SI" sz="4500" b="1" spc="-107" dirty="0">
                <a:solidFill>
                  <a:srgbClr val="00467D"/>
                </a:solidFill>
                <a:latin typeface="Tahoma" panose="020B0604030504040204" pitchFamily="34" charset="0"/>
                <a:ea typeface="Tahoma" panose="020B0604030504040204" pitchFamily="34" charset="0"/>
                <a:cs typeface="Tahoma" panose="020B0604030504040204" pitchFamily="34" charset="0"/>
              </a:rPr>
              <a:t>Holdinški sklad - </a:t>
            </a:r>
          </a:p>
          <a:p>
            <a:pPr algn="ctr" defTabSz="914445">
              <a:spcBef>
                <a:spcPct val="0"/>
              </a:spcBef>
              <a:defRPr/>
            </a:pPr>
            <a:r>
              <a:rPr lang="sl-SI" sz="4500" b="1" spc="-107" dirty="0">
                <a:solidFill>
                  <a:srgbClr val="00467D"/>
                </a:solidFill>
                <a:latin typeface="Tahoma" panose="020B0604030504040204" pitchFamily="34" charset="0"/>
                <a:ea typeface="Tahoma" panose="020B0604030504040204" pitchFamily="34" charset="0"/>
                <a:cs typeface="Tahoma" panose="020B0604030504040204" pitchFamily="34" charset="0"/>
              </a:rPr>
              <a:t>kazalniki in njihove ciljne vrednosti</a:t>
            </a:r>
            <a:endParaRPr lang="en-US" sz="4500" b="1" spc="-107" dirty="0">
              <a:solidFill>
                <a:srgbClr val="00467D"/>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A picture containing grass, outdoor, sky, field&#10;&#10;Description automatically generated">
            <a:extLst>
              <a:ext uri="{FF2B5EF4-FFF2-40B4-BE49-F238E27FC236}">
                <a16:creationId xmlns:a16="http://schemas.microsoft.com/office/drawing/2014/main" id="{F20258F3-6694-07B5-1D84-E8928F3B6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7004"/>
            <a:ext cx="4320000" cy="6479999"/>
          </a:xfrm>
          <a:prstGeom prst="rect">
            <a:avLst/>
          </a:prstGeom>
        </p:spPr>
      </p:pic>
      <p:graphicFrame>
        <p:nvGraphicFramePr>
          <p:cNvPr id="5" name="Table 4">
            <a:extLst>
              <a:ext uri="{FF2B5EF4-FFF2-40B4-BE49-F238E27FC236}">
                <a16:creationId xmlns:a16="http://schemas.microsoft.com/office/drawing/2014/main" id="{9394E67C-7A2D-8EA7-1CD4-1E2FE69B8A94}"/>
              </a:ext>
            </a:extLst>
          </p:cNvPr>
          <p:cNvGraphicFramePr>
            <a:graphicFrameLocks noGrp="1"/>
          </p:cNvGraphicFramePr>
          <p:nvPr>
            <p:extLst>
              <p:ext uri="{D42A27DB-BD31-4B8C-83A1-F6EECF244321}">
                <p14:modId xmlns:p14="http://schemas.microsoft.com/office/powerpoint/2010/main" val="1520352217"/>
              </p:ext>
            </p:extLst>
          </p:nvPr>
        </p:nvGraphicFramePr>
        <p:xfrm>
          <a:off x="5574843" y="2119164"/>
          <a:ext cx="9421266" cy="6300371"/>
        </p:xfrm>
        <a:graphic>
          <a:graphicData uri="http://schemas.openxmlformats.org/drawingml/2006/table">
            <a:tbl>
              <a:tblPr firstRow="1" firstCol="1" bandRow="1">
                <a:tableStyleId>{5C22544A-7EE6-4342-B048-85BDC9FD1C3A}</a:tableStyleId>
              </a:tblPr>
              <a:tblGrid>
                <a:gridCol w="741164">
                  <a:extLst>
                    <a:ext uri="{9D8B030D-6E8A-4147-A177-3AD203B41FA5}">
                      <a16:colId xmlns:a16="http://schemas.microsoft.com/office/drawing/2014/main" val="41607069"/>
                    </a:ext>
                  </a:extLst>
                </a:gridCol>
                <a:gridCol w="604906">
                  <a:extLst>
                    <a:ext uri="{9D8B030D-6E8A-4147-A177-3AD203B41FA5}">
                      <a16:colId xmlns:a16="http://schemas.microsoft.com/office/drawing/2014/main" val="1593556600"/>
                    </a:ext>
                  </a:extLst>
                </a:gridCol>
                <a:gridCol w="3171176">
                  <a:extLst>
                    <a:ext uri="{9D8B030D-6E8A-4147-A177-3AD203B41FA5}">
                      <a16:colId xmlns:a16="http://schemas.microsoft.com/office/drawing/2014/main" val="3335388783"/>
                    </a:ext>
                  </a:extLst>
                </a:gridCol>
                <a:gridCol w="3171176">
                  <a:extLst>
                    <a:ext uri="{9D8B030D-6E8A-4147-A177-3AD203B41FA5}">
                      <a16:colId xmlns:a16="http://schemas.microsoft.com/office/drawing/2014/main" val="1779192479"/>
                    </a:ext>
                  </a:extLst>
                </a:gridCol>
                <a:gridCol w="866422">
                  <a:extLst>
                    <a:ext uri="{9D8B030D-6E8A-4147-A177-3AD203B41FA5}">
                      <a16:colId xmlns:a16="http://schemas.microsoft.com/office/drawing/2014/main" val="2266088202"/>
                    </a:ext>
                  </a:extLst>
                </a:gridCol>
                <a:gridCol w="866422">
                  <a:extLst>
                    <a:ext uri="{9D8B030D-6E8A-4147-A177-3AD203B41FA5}">
                      <a16:colId xmlns:a16="http://schemas.microsoft.com/office/drawing/2014/main" val="3445372045"/>
                    </a:ext>
                  </a:extLst>
                </a:gridCol>
              </a:tblGrid>
              <a:tr h="787664">
                <a:tc>
                  <a:txBody>
                    <a:bodyPr/>
                    <a:lstStyle/>
                    <a:p>
                      <a:pPr algn="ctr">
                        <a:lnSpc>
                          <a:spcPct val="120000"/>
                        </a:lnSpc>
                        <a:spcBef>
                          <a:spcPts val="95"/>
                        </a:spcBef>
                        <a:spcAft>
                          <a:spcPts val="95"/>
                        </a:spcAft>
                        <a:buNone/>
                      </a:pPr>
                      <a:r>
                        <a:rPr lang="sl-SI" sz="800" kern="100">
                          <a:effectLst/>
                        </a:rPr>
                        <a:t>SC</a:t>
                      </a:r>
                      <a:endParaRPr lang="sl-SI" sz="1000" kern="100">
                        <a:effectLst/>
                        <a:latin typeface="Liberation Sans"/>
                        <a:ea typeface="Times New Roman" panose="02020603050405020304" pitchFamily="18" charset="0"/>
                        <a:cs typeface="CG Times"/>
                      </a:endParaRPr>
                    </a:p>
                  </a:txBody>
                  <a:tcPr marL="39000" marR="39000" marT="0" marB="0" anchor="ctr"/>
                </a:tc>
                <a:tc>
                  <a:txBody>
                    <a:bodyPr/>
                    <a:lstStyle/>
                    <a:p>
                      <a:pPr algn="ctr">
                        <a:lnSpc>
                          <a:spcPct val="120000"/>
                        </a:lnSpc>
                        <a:spcBef>
                          <a:spcPts val="95"/>
                        </a:spcBef>
                        <a:spcAft>
                          <a:spcPts val="95"/>
                        </a:spcAft>
                        <a:buNone/>
                      </a:pPr>
                      <a:r>
                        <a:rPr lang="sl-SI" sz="800" kern="100">
                          <a:effectLst/>
                        </a:rPr>
                        <a:t>Finančni instrument</a:t>
                      </a:r>
                      <a:endParaRPr lang="sl-SI" sz="1000" kern="100">
                        <a:effectLst/>
                        <a:latin typeface="Liberation Sans"/>
                        <a:ea typeface="Times New Roman" panose="02020603050405020304" pitchFamily="18" charset="0"/>
                        <a:cs typeface="CG Times"/>
                      </a:endParaRPr>
                    </a:p>
                  </a:txBody>
                  <a:tcPr marL="39000" marR="39000" marT="0" marB="0" anchor="ctr"/>
                </a:tc>
                <a:tc>
                  <a:txBody>
                    <a:bodyPr/>
                    <a:lstStyle/>
                    <a:p>
                      <a:pPr algn="ctr">
                        <a:lnSpc>
                          <a:spcPct val="120000"/>
                        </a:lnSpc>
                        <a:spcBef>
                          <a:spcPts val="95"/>
                        </a:spcBef>
                        <a:spcAft>
                          <a:spcPts val="95"/>
                        </a:spcAft>
                        <a:buNone/>
                      </a:pPr>
                      <a:r>
                        <a:rPr lang="sl-SI" sz="800" kern="100">
                          <a:effectLst/>
                        </a:rPr>
                        <a:t>ID-kazalnika</a:t>
                      </a:r>
                      <a:endParaRPr lang="sl-SI" sz="1000" kern="100">
                        <a:effectLst/>
                        <a:latin typeface="Liberation Sans"/>
                        <a:ea typeface="Times New Roman" panose="02020603050405020304" pitchFamily="18" charset="0"/>
                        <a:cs typeface="CG Times"/>
                      </a:endParaRPr>
                    </a:p>
                  </a:txBody>
                  <a:tcPr marL="39000" marR="39000" marT="0" marB="0" anchor="ctr"/>
                </a:tc>
                <a:tc>
                  <a:txBody>
                    <a:bodyPr/>
                    <a:lstStyle/>
                    <a:p>
                      <a:pPr algn="ctr">
                        <a:lnSpc>
                          <a:spcPct val="120000"/>
                        </a:lnSpc>
                        <a:spcBef>
                          <a:spcPts val="95"/>
                        </a:spcBef>
                        <a:spcAft>
                          <a:spcPts val="95"/>
                        </a:spcAft>
                        <a:buNone/>
                      </a:pPr>
                      <a:r>
                        <a:rPr lang="sl-SI" sz="800" kern="100">
                          <a:effectLst/>
                        </a:rPr>
                        <a:t>Naziv kazalnika</a:t>
                      </a:r>
                      <a:endParaRPr lang="sl-SI" sz="1000" kern="100">
                        <a:effectLst/>
                        <a:latin typeface="Liberation Sans"/>
                        <a:ea typeface="Times New Roman" panose="02020603050405020304" pitchFamily="18" charset="0"/>
                        <a:cs typeface="CG Times"/>
                      </a:endParaRPr>
                    </a:p>
                  </a:txBody>
                  <a:tcPr marL="39000" marR="39000" marT="0" marB="0" anchor="ctr"/>
                </a:tc>
                <a:tc>
                  <a:txBody>
                    <a:bodyPr/>
                    <a:lstStyle/>
                    <a:p>
                      <a:pPr algn="ctr">
                        <a:lnSpc>
                          <a:spcPct val="120000"/>
                        </a:lnSpc>
                        <a:spcBef>
                          <a:spcPts val="95"/>
                        </a:spcBef>
                        <a:spcAft>
                          <a:spcPts val="95"/>
                        </a:spcAft>
                        <a:buNone/>
                      </a:pPr>
                      <a:r>
                        <a:rPr lang="sl-SI" sz="800" kern="100">
                          <a:effectLst/>
                        </a:rPr>
                        <a:t>Regija</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a:effectLst/>
                        </a:rPr>
                        <a:t>Cilj</a:t>
                      </a:r>
                      <a:endParaRPr lang="sl-SI" sz="1000" kern="100">
                        <a:effectLst/>
                        <a:latin typeface="Liberation Sans"/>
                        <a:ea typeface="Times New Roman" panose="02020603050405020304" pitchFamily="18" charset="0"/>
                        <a:cs typeface="CG Times"/>
                      </a:endParaRPr>
                    </a:p>
                  </a:txBody>
                  <a:tcPr marL="39000" marR="39000" marT="0" marB="0" anchor="ctr"/>
                </a:tc>
                <a:extLst>
                  <a:ext uri="{0D108BD9-81ED-4DB2-BD59-A6C34878D82A}">
                    <a16:rowId xmlns:a16="http://schemas.microsoft.com/office/drawing/2014/main" val="1162768485"/>
                  </a:ext>
                </a:extLst>
              </a:tr>
              <a:tr h="229088">
                <a:tc rowSpan="4">
                  <a:txBody>
                    <a:bodyPr/>
                    <a:lstStyle/>
                    <a:p>
                      <a:pPr algn="ctr">
                        <a:lnSpc>
                          <a:spcPct val="120000"/>
                        </a:lnSpc>
                        <a:spcBef>
                          <a:spcPts val="95"/>
                        </a:spcBef>
                        <a:spcAft>
                          <a:spcPts val="95"/>
                        </a:spcAft>
                        <a:buNone/>
                      </a:pPr>
                      <a:r>
                        <a:rPr lang="sl-SI" sz="800" kern="100">
                          <a:effectLst/>
                        </a:rPr>
                        <a:t>1.1</a:t>
                      </a:r>
                      <a:endParaRPr lang="sl-SI" sz="1000" kern="100">
                        <a:effectLst/>
                        <a:latin typeface="Liberation Sans"/>
                        <a:ea typeface="Times New Roman" panose="02020603050405020304" pitchFamily="18" charset="0"/>
                        <a:cs typeface="CG Times"/>
                      </a:endParaRPr>
                    </a:p>
                  </a:txBody>
                  <a:tcPr marL="39000" marR="39000" marT="0" marB="0" anchor="ctr"/>
                </a:tc>
                <a:tc rowSpan="4">
                  <a:txBody>
                    <a:bodyPr/>
                    <a:lstStyle/>
                    <a:p>
                      <a:pPr algn="ctr">
                        <a:lnSpc>
                          <a:spcPct val="120000"/>
                        </a:lnSpc>
                        <a:spcBef>
                          <a:spcPts val="95"/>
                        </a:spcBef>
                        <a:spcAft>
                          <a:spcPts val="95"/>
                        </a:spcAft>
                        <a:buNone/>
                      </a:pPr>
                      <a:r>
                        <a:rPr lang="sl-SI" sz="800" kern="100" dirty="0">
                          <a:effectLst/>
                        </a:rPr>
                        <a:t>Posojila</a:t>
                      </a:r>
                      <a:endParaRPr lang="sl-SI" sz="1000" kern="100" dirty="0">
                        <a:effectLst/>
                        <a:latin typeface="Liberation Sans"/>
                        <a:ea typeface="Times New Roman" panose="02020603050405020304" pitchFamily="18" charset="0"/>
                        <a:cs typeface="CG Times"/>
                      </a:endParaRPr>
                    </a:p>
                  </a:txBody>
                  <a:tcPr marL="39000" marR="39000" marT="0" marB="0" anchor="ctr"/>
                </a:tc>
                <a:tc rowSpan="2">
                  <a:txBody>
                    <a:bodyPr/>
                    <a:lstStyle/>
                    <a:p>
                      <a:pPr algn="ctr">
                        <a:lnSpc>
                          <a:spcPct val="120000"/>
                        </a:lnSpc>
                        <a:spcBef>
                          <a:spcPts val="95"/>
                        </a:spcBef>
                        <a:spcAft>
                          <a:spcPts val="95"/>
                        </a:spcAft>
                        <a:buNone/>
                      </a:pPr>
                      <a:r>
                        <a:rPr lang="sl-SI" sz="800" kern="100">
                          <a:effectLst/>
                        </a:rPr>
                        <a:t>RCO01</a:t>
                      </a:r>
                      <a:endParaRPr lang="sl-SI" sz="1000" kern="100">
                        <a:effectLst/>
                        <a:latin typeface="Liberation Sans"/>
                        <a:ea typeface="Times New Roman" panose="02020603050405020304" pitchFamily="18" charset="0"/>
                        <a:cs typeface="CG Times"/>
                      </a:endParaRPr>
                    </a:p>
                  </a:txBody>
                  <a:tcPr marL="39000" marR="39000" marT="0" marB="0" anchor="ctr"/>
                </a:tc>
                <a:tc rowSpan="2">
                  <a:txBody>
                    <a:bodyPr/>
                    <a:lstStyle/>
                    <a:p>
                      <a:pPr algn="just">
                        <a:lnSpc>
                          <a:spcPct val="120000"/>
                        </a:lnSpc>
                        <a:spcBef>
                          <a:spcPts val="95"/>
                        </a:spcBef>
                        <a:spcAft>
                          <a:spcPts val="95"/>
                        </a:spcAft>
                        <a:buNone/>
                      </a:pPr>
                      <a:r>
                        <a:rPr lang="sl-SI" sz="800" kern="100">
                          <a:effectLst/>
                        </a:rPr>
                        <a:t>Podjetja, ki so prejela podporo (od tega: mikro, mala, srednja)</a:t>
                      </a:r>
                      <a:endParaRPr lang="sl-SI" sz="1000" kern="100">
                        <a:effectLst/>
                        <a:latin typeface="Liberation Sans"/>
                        <a:ea typeface="Times New Roman" panose="02020603050405020304" pitchFamily="18" charset="0"/>
                        <a:cs typeface="CG Times"/>
                      </a:endParaRPr>
                    </a:p>
                  </a:txBody>
                  <a:tcPr marL="39000" marR="39000" marT="0" marB="0" anchor="b"/>
                </a:tc>
                <a:tc>
                  <a:txBody>
                    <a:bodyPr/>
                    <a:lstStyle/>
                    <a:p>
                      <a:pPr algn="ctr">
                        <a:lnSpc>
                          <a:spcPct val="120000"/>
                        </a:lnSpc>
                        <a:spcBef>
                          <a:spcPts val="95"/>
                        </a:spcBef>
                        <a:spcAft>
                          <a:spcPts val="95"/>
                        </a:spcAft>
                        <a:buNone/>
                      </a:pPr>
                      <a:r>
                        <a:rPr lang="sl-SI" sz="800" kern="100">
                          <a:effectLst/>
                        </a:rPr>
                        <a:t>Vzhod</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a:effectLst/>
                        </a:rPr>
                        <a:t>66</a:t>
                      </a:r>
                      <a:endParaRPr lang="sl-SI" sz="1000" kern="100">
                        <a:effectLst/>
                        <a:latin typeface="Liberation Sans"/>
                        <a:ea typeface="Times New Roman" panose="02020603050405020304" pitchFamily="18" charset="0"/>
                        <a:cs typeface="CG Times"/>
                      </a:endParaRPr>
                    </a:p>
                  </a:txBody>
                  <a:tcPr marL="39000" marR="39000" marT="0" marB="0" anchor="ctr"/>
                </a:tc>
                <a:extLst>
                  <a:ext uri="{0D108BD9-81ED-4DB2-BD59-A6C34878D82A}">
                    <a16:rowId xmlns:a16="http://schemas.microsoft.com/office/drawing/2014/main" val="2539093210"/>
                  </a:ext>
                </a:extLst>
              </a:tr>
              <a:tr h="229088">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a:txBody>
                    <a:bodyPr/>
                    <a:lstStyle/>
                    <a:p>
                      <a:pPr algn="ctr">
                        <a:lnSpc>
                          <a:spcPct val="120000"/>
                        </a:lnSpc>
                        <a:spcBef>
                          <a:spcPts val="95"/>
                        </a:spcBef>
                        <a:spcAft>
                          <a:spcPts val="95"/>
                        </a:spcAft>
                        <a:buNone/>
                      </a:pPr>
                      <a:r>
                        <a:rPr lang="sl-SI" sz="800" kern="100">
                          <a:effectLst/>
                        </a:rPr>
                        <a:t>Zahod</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a:effectLst/>
                        </a:rPr>
                        <a:t>54</a:t>
                      </a:r>
                      <a:endParaRPr lang="sl-SI" sz="1000" kern="100">
                        <a:effectLst/>
                        <a:latin typeface="Liberation Sans"/>
                        <a:ea typeface="Times New Roman" panose="02020603050405020304" pitchFamily="18" charset="0"/>
                        <a:cs typeface="CG Times"/>
                      </a:endParaRPr>
                    </a:p>
                  </a:txBody>
                  <a:tcPr marL="39000" marR="39000" marT="0" marB="0" anchor="ctr"/>
                </a:tc>
                <a:extLst>
                  <a:ext uri="{0D108BD9-81ED-4DB2-BD59-A6C34878D82A}">
                    <a16:rowId xmlns:a16="http://schemas.microsoft.com/office/drawing/2014/main" val="1514635840"/>
                  </a:ext>
                </a:extLst>
              </a:tr>
              <a:tr h="229088">
                <a:tc vMerge="1">
                  <a:txBody>
                    <a:bodyPr/>
                    <a:lstStyle/>
                    <a:p>
                      <a:endParaRPr lang="sl-SI"/>
                    </a:p>
                  </a:txBody>
                  <a:tcPr/>
                </a:tc>
                <a:tc vMerge="1">
                  <a:txBody>
                    <a:bodyPr/>
                    <a:lstStyle/>
                    <a:p>
                      <a:endParaRPr lang="sl-SI"/>
                    </a:p>
                  </a:txBody>
                  <a:tcPr/>
                </a:tc>
                <a:tc rowSpan="2">
                  <a:txBody>
                    <a:bodyPr/>
                    <a:lstStyle/>
                    <a:p>
                      <a:pPr algn="ctr">
                        <a:lnSpc>
                          <a:spcPct val="120000"/>
                        </a:lnSpc>
                        <a:spcBef>
                          <a:spcPts val="95"/>
                        </a:spcBef>
                        <a:spcAft>
                          <a:spcPts val="95"/>
                        </a:spcAft>
                        <a:buNone/>
                      </a:pPr>
                      <a:r>
                        <a:rPr lang="sl-SI" sz="800" kern="100">
                          <a:effectLst/>
                        </a:rPr>
                        <a:t>RCO03</a:t>
                      </a:r>
                      <a:endParaRPr lang="sl-SI" sz="1000" kern="100">
                        <a:effectLst/>
                        <a:latin typeface="Liberation Sans"/>
                        <a:ea typeface="Times New Roman" panose="02020603050405020304" pitchFamily="18" charset="0"/>
                        <a:cs typeface="CG Times"/>
                      </a:endParaRPr>
                    </a:p>
                  </a:txBody>
                  <a:tcPr marL="39000" marR="39000" marT="0" marB="0" anchor="ctr"/>
                </a:tc>
                <a:tc rowSpan="2">
                  <a:txBody>
                    <a:bodyPr/>
                    <a:lstStyle/>
                    <a:p>
                      <a:pPr algn="just">
                        <a:lnSpc>
                          <a:spcPct val="120000"/>
                        </a:lnSpc>
                        <a:spcBef>
                          <a:spcPts val="95"/>
                        </a:spcBef>
                        <a:spcAft>
                          <a:spcPts val="95"/>
                        </a:spcAft>
                        <a:buNone/>
                      </a:pPr>
                      <a:r>
                        <a:rPr lang="sl-SI" sz="800" kern="100" dirty="0">
                          <a:effectLst/>
                        </a:rPr>
                        <a:t>Podjetja, ki so prejela podporo v obliki finančnih instrumentov</a:t>
                      </a:r>
                      <a:endParaRPr lang="sl-SI" sz="1000" kern="100" dirty="0">
                        <a:effectLst/>
                        <a:latin typeface="Liberation Sans"/>
                        <a:ea typeface="Times New Roman" panose="02020603050405020304" pitchFamily="18" charset="0"/>
                        <a:cs typeface="CG Times"/>
                      </a:endParaRPr>
                    </a:p>
                  </a:txBody>
                  <a:tcPr marL="39000" marR="39000" marT="0" marB="0" anchor="ctr"/>
                </a:tc>
                <a:tc>
                  <a:txBody>
                    <a:bodyPr/>
                    <a:lstStyle/>
                    <a:p>
                      <a:pPr algn="ctr">
                        <a:lnSpc>
                          <a:spcPct val="120000"/>
                        </a:lnSpc>
                        <a:spcBef>
                          <a:spcPts val="95"/>
                        </a:spcBef>
                        <a:spcAft>
                          <a:spcPts val="95"/>
                        </a:spcAft>
                        <a:buNone/>
                      </a:pPr>
                      <a:r>
                        <a:rPr lang="sl-SI" sz="800" kern="100">
                          <a:effectLst/>
                        </a:rPr>
                        <a:t>Vzhod</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a:effectLst/>
                        </a:rPr>
                        <a:t>66</a:t>
                      </a:r>
                      <a:endParaRPr lang="sl-SI" sz="1000" kern="100">
                        <a:effectLst/>
                        <a:latin typeface="Liberation Sans"/>
                        <a:ea typeface="Times New Roman" panose="02020603050405020304" pitchFamily="18" charset="0"/>
                        <a:cs typeface="CG Times"/>
                      </a:endParaRPr>
                    </a:p>
                  </a:txBody>
                  <a:tcPr marL="39000" marR="39000" marT="0" marB="0" anchor="ctr"/>
                </a:tc>
                <a:extLst>
                  <a:ext uri="{0D108BD9-81ED-4DB2-BD59-A6C34878D82A}">
                    <a16:rowId xmlns:a16="http://schemas.microsoft.com/office/drawing/2014/main" val="1623254374"/>
                  </a:ext>
                </a:extLst>
              </a:tr>
              <a:tr h="229088">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a:txBody>
                    <a:bodyPr/>
                    <a:lstStyle/>
                    <a:p>
                      <a:pPr algn="ctr">
                        <a:lnSpc>
                          <a:spcPct val="120000"/>
                        </a:lnSpc>
                        <a:spcBef>
                          <a:spcPts val="95"/>
                        </a:spcBef>
                        <a:spcAft>
                          <a:spcPts val="95"/>
                        </a:spcAft>
                        <a:buNone/>
                      </a:pPr>
                      <a:r>
                        <a:rPr lang="sl-SI" sz="800" kern="100">
                          <a:effectLst/>
                        </a:rPr>
                        <a:t>Zahod</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a:effectLst/>
                        </a:rPr>
                        <a:t>54</a:t>
                      </a:r>
                      <a:endParaRPr lang="sl-SI" sz="1000" kern="100">
                        <a:effectLst/>
                        <a:latin typeface="Liberation Sans"/>
                        <a:ea typeface="Times New Roman" panose="02020603050405020304" pitchFamily="18" charset="0"/>
                        <a:cs typeface="CG Times"/>
                      </a:endParaRPr>
                    </a:p>
                  </a:txBody>
                  <a:tcPr marL="39000" marR="39000" marT="0" marB="0" anchor="ctr"/>
                </a:tc>
                <a:extLst>
                  <a:ext uri="{0D108BD9-81ED-4DB2-BD59-A6C34878D82A}">
                    <a16:rowId xmlns:a16="http://schemas.microsoft.com/office/drawing/2014/main" val="1852035868"/>
                  </a:ext>
                </a:extLst>
              </a:tr>
              <a:tr h="186080">
                <a:tc rowSpan="6">
                  <a:txBody>
                    <a:bodyPr/>
                    <a:lstStyle/>
                    <a:p>
                      <a:pPr algn="ctr">
                        <a:lnSpc>
                          <a:spcPct val="120000"/>
                        </a:lnSpc>
                        <a:spcBef>
                          <a:spcPts val="95"/>
                        </a:spcBef>
                        <a:spcAft>
                          <a:spcPts val="95"/>
                        </a:spcAft>
                        <a:buNone/>
                      </a:pPr>
                      <a:r>
                        <a:rPr lang="sl-SI" sz="800" kern="100">
                          <a:effectLst/>
                        </a:rPr>
                        <a:t>1.3</a:t>
                      </a:r>
                      <a:endParaRPr lang="sl-SI" sz="1000" kern="100">
                        <a:effectLst/>
                        <a:latin typeface="Liberation Sans"/>
                        <a:ea typeface="Times New Roman" panose="02020603050405020304" pitchFamily="18" charset="0"/>
                        <a:cs typeface="CG Times"/>
                      </a:endParaRPr>
                    </a:p>
                  </a:txBody>
                  <a:tcPr marL="39000" marR="39000" marT="0" marB="0" anchor="ctr"/>
                </a:tc>
                <a:tc rowSpan="6">
                  <a:txBody>
                    <a:bodyPr/>
                    <a:lstStyle/>
                    <a:p>
                      <a:pPr algn="ctr">
                        <a:lnSpc>
                          <a:spcPct val="120000"/>
                        </a:lnSpc>
                        <a:spcBef>
                          <a:spcPts val="95"/>
                        </a:spcBef>
                        <a:spcAft>
                          <a:spcPts val="95"/>
                        </a:spcAft>
                        <a:buNone/>
                      </a:pPr>
                      <a:r>
                        <a:rPr lang="sl-SI" sz="800" kern="100">
                          <a:effectLst/>
                        </a:rPr>
                        <a:t>Garancije</a:t>
                      </a:r>
                      <a:endParaRPr lang="sl-SI" sz="1000" kern="100">
                        <a:effectLst/>
                        <a:latin typeface="Liberation Sans"/>
                        <a:ea typeface="Times New Roman" panose="02020603050405020304" pitchFamily="18" charset="0"/>
                        <a:cs typeface="CG Times"/>
                      </a:endParaRPr>
                    </a:p>
                  </a:txBody>
                  <a:tcPr marL="39000" marR="39000" marT="0" marB="0" anchor="ctr"/>
                </a:tc>
                <a:tc rowSpan="2">
                  <a:txBody>
                    <a:bodyPr/>
                    <a:lstStyle/>
                    <a:p>
                      <a:pPr algn="ctr">
                        <a:lnSpc>
                          <a:spcPct val="120000"/>
                        </a:lnSpc>
                        <a:spcBef>
                          <a:spcPts val="95"/>
                        </a:spcBef>
                        <a:spcAft>
                          <a:spcPts val="95"/>
                        </a:spcAft>
                        <a:buNone/>
                      </a:pPr>
                      <a:r>
                        <a:rPr lang="sl-SI" sz="800" kern="100">
                          <a:effectLst/>
                        </a:rPr>
                        <a:t>RCO01</a:t>
                      </a:r>
                      <a:endParaRPr lang="sl-SI" sz="1000" kern="100">
                        <a:effectLst/>
                        <a:latin typeface="Liberation Sans"/>
                        <a:ea typeface="Times New Roman" panose="02020603050405020304" pitchFamily="18" charset="0"/>
                        <a:cs typeface="CG Times"/>
                      </a:endParaRPr>
                    </a:p>
                  </a:txBody>
                  <a:tcPr marL="39000" marR="39000" marT="0" marB="0" anchor="ctr"/>
                </a:tc>
                <a:tc rowSpan="2">
                  <a:txBody>
                    <a:bodyPr/>
                    <a:lstStyle/>
                    <a:p>
                      <a:pPr algn="just">
                        <a:lnSpc>
                          <a:spcPct val="120000"/>
                        </a:lnSpc>
                        <a:spcBef>
                          <a:spcPts val="95"/>
                        </a:spcBef>
                        <a:spcAft>
                          <a:spcPts val="95"/>
                        </a:spcAft>
                        <a:buNone/>
                      </a:pPr>
                      <a:r>
                        <a:rPr lang="sl-SI" sz="800" kern="100">
                          <a:effectLst/>
                        </a:rPr>
                        <a:t>Podjetja, ki so prejela podporo (od tega: mikro, mala, srednja, velika),</a:t>
                      </a:r>
                      <a:endParaRPr lang="sl-SI" sz="1000" kern="100">
                        <a:effectLst/>
                        <a:latin typeface="Liberation Sans"/>
                        <a:ea typeface="Times New Roman" panose="02020603050405020304" pitchFamily="18" charset="0"/>
                        <a:cs typeface="CG Times"/>
                      </a:endParaRPr>
                    </a:p>
                  </a:txBody>
                  <a:tcPr marL="39000" marR="39000" marT="0" marB="0" anchor="ctr"/>
                </a:tc>
                <a:tc>
                  <a:txBody>
                    <a:bodyPr/>
                    <a:lstStyle/>
                    <a:p>
                      <a:pPr algn="ctr">
                        <a:lnSpc>
                          <a:spcPct val="120000"/>
                        </a:lnSpc>
                        <a:spcBef>
                          <a:spcPts val="95"/>
                        </a:spcBef>
                        <a:spcAft>
                          <a:spcPts val="95"/>
                        </a:spcAft>
                        <a:buNone/>
                      </a:pPr>
                      <a:r>
                        <a:rPr lang="sl-SI" sz="800" kern="100">
                          <a:effectLst/>
                        </a:rPr>
                        <a:t>Vzhod</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a:effectLst/>
                        </a:rPr>
                        <a:t>131</a:t>
                      </a:r>
                      <a:endParaRPr lang="sl-SI" sz="1000" kern="100">
                        <a:effectLst/>
                        <a:latin typeface="Liberation Sans"/>
                        <a:ea typeface="Times New Roman" panose="02020603050405020304" pitchFamily="18" charset="0"/>
                        <a:cs typeface="CG Times"/>
                      </a:endParaRPr>
                    </a:p>
                  </a:txBody>
                  <a:tcPr marL="39000" marR="39000" marT="0" marB="0" anchor="ctr"/>
                </a:tc>
                <a:extLst>
                  <a:ext uri="{0D108BD9-81ED-4DB2-BD59-A6C34878D82A}">
                    <a16:rowId xmlns:a16="http://schemas.microsoft.com/office/drawing/2014/main" val="1104362622"/>
                  </a:ext>
                </a:extLst>
              </a:tr>
              <a:tr h="200528">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a:txBody>
                    <a:bodyPr/>
                    <a:lstStyle/>
                    <a:p>
                      <a:pPr algn="ctr">
                        <a:lnSpc>
                          <a:spcPct val="120000"/>
                        </a:lnSpc>
                        <a:spcBef>
                          <a:spcPts val="95"/>
                        </a:spcBef>
                        <a:spcAft>
                          <a:spcPts val="95"/>
                        </a:spcAft>
                        <a:buNone/>
                      </a:pPr>
                      <a:r>
                        <a:rPr lang="sl-SI" sz="800" kern="100">
                          <a:effectLst/>
                        </a:rPr>
                        <a:t>Zahod</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a:effectLst/>
                        </a:rPr>
                        <a:t>169</a:t>
                      </a:r>
                      <a:endParaRPr lang="sl-SI" sz="1000" kern="100">
                        <a:effectLst/>
                        <a:latin typeface="Liberation Sans"/>
                        <a:ea typeface="Times New Roman" panose="02020603050405020304" pitchFamily="18" charset="0"/>
                        <a:cs typeface="CG Times"/>
                      </a:endParaRPr>
                    </a:p>
                  </a:txBody>
                  <a:tcPr marL="39000" marR="39000" marT="0" marB="0" anchor="ctr"/>
                </a:tc>
                <a:extLst>
                  <a:ext uri="{0D108BD9-81ED-4DB2-BD59-A6C34878D82A}">
                    <a16:rowId xmlns:a16="http://schemas.microsoft.com/office/drawing/2014/main" val="4047344295"/>
                  </a:ext>
                </a:extLst>
              </a:tr>
              <a:tr h="186080">
                <a:tc vMerge="1">
                  <a:txBody>
                    <a:bodyPr/>
                    <a:lstStyle/>
                    <a:p>
                      <a:endParaRPr lang="sl-SI"/>
                    </a:p>
                  </a:txBody>
                  <a:tcPr/>
                </a:tc>
                <a:tc vMerge="1">
                  <a:txBody>
                    <a:bodyPr/>
                    <a:lstStyle/>
                    <a:p>
                      <a:endParaRPr lang="sl-SI"/>
                    </a:p>
                  </a:txBody>
                  <a:tcPr/>
                </a:tc>
                <a:tc rowSpan="2">
                  <a:txBody>
                    <a:bodyPr/>
                    <a:lstStyle/>
                    <a:p>
                      <a:pPr algn="ctr">
                        <a:lnSpc>
                          <a:spcPct val="120000"/>
                        </a:lnSpc>
                        <a:spcBef>
                          <a:spcPts val="95"/>
                        </a:spcBef>
                        <a:spcAft>
                          <a:spcPts val="95"/>
                        </a:spcAft>
                        <a:buNone/>
                      </a:pPr>
                      <a:r>
                        <a:rPr lang="sl-SI" sz="800" kern="100">
                          <a:effectLst/>
                        </a:rPr>
                        <a:t>RCO03</a:t>
                      </a:r>
                      <a:endParaRPr lang="sl-SI" sz="1000" kern="100">
                        <a:effectLst/>
                        <a:latin typeface="Liberation Sans"/>
                        <a:ea typeface="Times New Roman" panose="02020603050405020304" pitchFamily="18" charset="0"/>
                        <a:cs typeface="CG Times"/>
                      </a:endParaRPr>
                    </a:p>
                  </a:txBody>
                  <a:tcPr marL="39000" marR="39000" marT="0" marB="0" anchor="ctr"/>
                </a:tc>
                <a:tc rowSpan="2">
                  <a:txBody>
                    <a:bodyPr/>
                    <a:lstStyle/>
                    <a:p>
                      <a:pPr algn="just">
                        <a:lnSpc>
                          <a:spcPct val="120000"/>
                        </a:lnSpc>
                        <a:spcBef>
                          <a:spcPts val="95"/>
                        </a:spcBef>
                        <a:spcAft>
                          <a:spcPts val="95"/>
                        </a:spcAft>
                        <a:buNone/>
                      </a:pPr>
                      <a:r>
                        <a:rPr lang="sl-SI" sz="800" kern="100">
                          <a:effectLst/>
                        </a:rPr>
                        <a:t>Podjetja, ki so prejela podporo v obliki finančnih instrumentov</a:t>
                      </a:r>
                      <a:endParaRPr lang="sl-SI" sz="1000" kern="100">
                        <a:effectLst/>
                        <a:latin typeface="Liberation Sans"/>
                        <a:ea typeface="Times New Roman" panose="02020603050405020304" pitchFamily="18" charset="0"/>
                        <a:cs typeface="CG Times"/>
                      </a:endParaRPr>
                    </a:p>
                  </a:txBody>
                  <a:tcPr marL="39000" marR="39000" marT="0" marB="0" anchor="ctr"/>
                </a:tc>
                <a:tc>
                  <a:txBody>
                    <a:bodyPr/>
                    <a:lstStyle/>
                    <a:p>
                      <a:pPr algn="ctr">
                        <a:lnSpc>
                          <a:spcPct val="120000"/>
                        </a:lnSpc>
                        <a:spcBef>
                          <a:spcPts val="95"/>
                        </a:spcBef>
                        <a:spcAft>
                          <a:spcPts val="95"/>
                        </a:spcAft>
                        <a:buNone/>
                      </a:pPr>
                      <a:r>
                        <a:rPr lang="sl-SI" sz="800" kern="100">
                          <a:effectLst/>
                        </a:rPr>
                        <a:t>Vzhod</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a:effectLst/>
                        </a:rPr>
                        <a:t>131</a:t>
                      </a:r>
                      <a:endParaRPr lang="sl-SI" sz="1000" kern="100">
                        <a:effectLst/>
                        <a:latin typeface="Liberation Sans"/>
                        <a:ea typeface="Times New Roman" panose="02020603050405020304" pitchFamily="18" charset="0"/>
                        <a:cs typeface="CG Times"/>
                      </a:endParaRPr>
                    </a:p>
                  </a:txBody>
                  <a:tcPr marL="39000" marR="39000" marT="0" marB="0" anchor="ctr"/>
                </a:tc>
                <a:extLst>
                  <a:ext uri="{0D108BD9-81ED-4DB2-BD59-A6C34878D82A}">
                    <a16:rowId xmlns:a16="http://schemas.microsoft.com/office/drawing/2014/main" val="3004673723"/>
                  </a:ext>
                </a:extLst>
              </a:tr>
              <a:tr h="200528">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a:txBody>
                    <a:bodyPr/>
                    <a:lstStyle/>
                    <a:p>
                      <a:pPr algn="ctr">
                        <a:lnSpc>
                          <a:spcPct val="120000"/>
                        </a:lnSpc>
                        <a:spcBef>
                          <a:spcPts val="95"/>
                        </a:spcBef>
                        <a:spcAft>
                          <a:spcPts val="95"/>
                        </a:spcAft>
                        <a:buNone/>
                      </a:pPr>
                      <a:r>
                        <a:rPr lang="sl-SI" sz="800" kern="100">
                          <a:effectLst/>
                        </a:rPr>
                        <a:t>Zahod</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a:effectLst/>
                        </a:rPr>
                        <a:t>169</a:t>
                      </a:r>
                      <a:endParaRPr lang="sl-SI" sz="1000" kern="100">
                        <a:effectLst/>
                        <a:latin typeface="Liberation Sans"/>
                        <a:ea typeface="Times New Roman" panose="02020603050405020304" pitchFamily="18" charset="0"/>
                        <a:cs typeface="CG Times"/>
                      </a:endParaRPr>
                    </a:p>
                  </a:txBody>
                  <a:tcPr marL="39000" marR="39000" marT="0" marB="0" anchor="ctr"/>
                </a:tc>
                <a:extLst>
                  <a:ext uri="{0D108BD9-81ED-4DB2-BD59-A6C34878D82A}">
                    <a16:rowId xmlns:a16="http://schemas.microsoft.com/office/drawing/2014/main" val="1553588716"/>
                  </a:ext>
                </a:extLst>
              </a:tr>
              <a:tr h="201596">
                <a:tc vMerge="1">
                  <a:txBody>
                    <a:bodyPr/>
                    <a:lstStyle/>
                    <a:p>
                      <a:endParaRPr lang="sl-SI"/>
                    </a:p>
                  </a:txBody>
                  <a:tcPr/>
                </a:tc>
                <a:tc vMerge="1">
                  <a:txBody>
                    <a:bodyPr/>
                    <a:lstStyle/>
                    <a:p>
                      <a:endParaRPr lang="sl-SI"/>
                    </a:p>
                  </a:txBody>
                  <a:tcPr/>
                </a:tc>
                <a:tc rowSpan="2">
                  <a:txBody>
                    <a:bodyPr/>
                    <a:lstStyle/>
                    <a:p>
                      <a:pPr algn="ctr">
                        <a:lnSpc>
                          <a:spcPct val="120000"/>
                        </a:lnSpc>
                        <a:spcBef>
                          <a:spcPts val="95"/>
                        </a:spcBef>
                        <a:spcAft>
                          <a:spcPts val="95"/>
                        </a:spcAft>
                        <a:buNone/>
                      </a:pPr>
                      <a:r>
                        <a:rPr lang="sl-SI" sz="800" kern="100">
                          <a:effectLst/>
                        </a:rPr>
                        <a:t>RCR02</a:t>
                      </a:r>
                      <a:endParaRPr lang="sl-SI" sz="1000" kern="100">
                        <a:effectLst/>
                        <a:latin typeface="Liberation Sans"/>
                        <a:ea typeface="Times New Roman" panose="02020603050405020304" pitchFamily="18" charset="0"/>
                        <a:cs typeface="CG Times"/>
                      </a:endParaRPr>
                    </a:p>
                  </a:txBody>
                  <a:tcPr marL="39000" marR="39000" marT="0" marB="0" anchor="ctr"/>
                </a:tc>
                <a:tc rowSpan="2">
                  <a:txBody>
                    <a:bodyPr/>
                    <a:lstStyle/>
                    <a:p>
                      <a:pPr algn="just">
                        <a:lnSpc>
                          <a:spcPct val="120000"/>
                        </a:lnSpc>
                        <a:spcBef>
                          <a:spcPts val="95"/>
                        </a:spcBef>
                        <a:spcAft>
                          <a:spcPts val="95"/>
                        </a:spcAft>
                        <a:buNone/>
                      </a:pPr>
                      <a:r>
                        <a:rPr lang="sl-SI" sz="800" kern="100">
                          <a:effectLst/>
                        </a:rPr>
                        <a:t>Zasebne naložbe, ki dopolnjujejo javno podporo (od tega: nepovratna sredstva, finančni instrumenti) v mio EUR</a:t>
                      </a:r>
                      <a:endParaRPr lang="sl-SI" sz="1000" kern="100">
                        <a:effectLst/>
                        <a:latin typeface="Liberation Sans"/>
                        <a:ea typeface="Times New Roman" panose="02020603050405020304" pitchFamily="18" charset="0"/>
                        <a:cs typeface="CG Times"/>
                      </a:endParaRPr>
                    </a:p>
                  </a:txBody>
                  <a:tcPr marL="39000" marR="39000" marT="0" marB="0" anchor="ctr"/>
                </a:tc>
                <a:tc>
                  <a:txBody>
                    <a:bodyPr/>
                    <a:lstStyle/>
                    <a:p>
                      <a:pPr algn="ctr">
                        <a:lnSpc>
                          <a:spcPct val="120000"/>
                        </a:lnSpc>
                        <a:spcBef>
                          <a:spcPts val="95"/>
                        </a:spcBef>
                        <a:spcAft>
                          <a:spcPts val="95"/>
                        </a:spcAft>
                        <a:buNone/>
                      </a:pPr>
                      <a:r>
                        <a:rPr lang="sl-SI" sz="800" kern="100">
                          <a:effectLst/>
                        </a:rPr>
                        <a:t>Vzhod</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a:effectLst/>
                        </a:rPr>
                        <a:t>83</a:t>
                      </a:r>
                      <a:endParaRPr lang="sl-SI" sz="1000" kern="100">
                        <a:effectLst/>
                        <a:latin typeface="Liberation Sans"/>
                        <a:ea typeface="Times New Roman" panose="02020603050405020304" pitchFamily="18" charset="0"/>
                        <a:cs typeface="CG Times"/>
                      </a:endParaRPr>
                    </a:p>
                  </a:txBody>
                  <a:tcPr marL="39000" marR="39000" marT="0" marB="0" anchor="ctr"/>
                </a:tc>
                <a:extLst>
                  <a:ext uri="{0D108BD9-81ED-4DB2-BD59-A6C34878D82A}">
                    <a16:rowId xmlns:a16="http://schemas.microsoft.com/office/drawing/2014/main" val="2820244080"/>
                  </a:ext>
                </a:extLst>
              </a:tr>
              <a:tr h="385539">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a:txBody>
                    <a:bodyPr/>
                    <a:lstStyle/>
                    <a:p>
                      <a:pPr algn="ctr">
                        <a:lnSpc>
                          <a:spcPct val="120000"/>
                        </a:lnSpc>
                        <a:spcBef>
                          <a:spcPts val="95"/>
                        </a:spcBef>
                        <a:spcAft>
                          <a:spcPts val="95"/>
                        </a:spcAft>
                        <a:buNone/>
                      </a:pPr>
                      <a:r>
                        <a:rPr lang="sl-SI" sz="800" kern="100">
                          <a:effectLst/>
                        </a:rPr>
                        <a:t>Zahod</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a:effectLst/>
                        </a:rPr>
                        <a:t>107</a:t>
                      </a:r>
                      <a:endParaRPr lang="sl-SI" sz="1000" kern="100">
                        <a:effectLst/>
                        <a:latin typeface="Liberation Sans"/>
                        <a:ea typeface="Times New Roman" panose="02020603050405020304" pitchFamily="18" charset="0"/>
                        <a:cs typeface="CG Times"/>
                      </a:endParaRPr>
                    </a:p>
                  </a:txBody>
                  <a:tcPr marL="39000" marR="39000" marT="0" marB="0" anchor="ctr"/>
                </a:tc>
                <a:extLst>
                  <a:ext uri="{0D108BD9-81ED-4DB2-BD59-A6C34878D82A}">
                    <a16:rowId xmlns:a16="http://schemas.microsoft.com/office/drawing/2014/main" val="952263566"/>
                  </a:ext>
                </a:extLst>
              </a:tr>
              <a:tr h="229088">
                <a:tc rowSpan="6">
                  <a:txBody>
                    <a:bodyPr/>
                    <a:lstStyle/>
                    <a:p>
                      <a:pPr algn="ctr">
                        <a:lnSpc>
                          <a:spcPct val="120000"/>
                        </a:lnSpc>
                        <a:spcBef>
                          <a:spcPts val="95"/>
                        </a:spcBef>
                        <a:spcAft>
                          <a:spcPts val="95"/>
                        </a:spcAft>
                        <a:buNone/>
                      </a:pPr>
                      <a:r>
                        <a:rPr lang="sl-SI" sz="800" kern="100" dirty="0">
                          <a:effectLst/>
                          <a:highlight>
                            <a:srgbClr val="FFFF00"/>
                          </a:highlight>
                        </a:rPr>
                        <a:t>2.1</a:t>
                      </a:r>
                      <a:endParaRPr lang="sl-SI" sz="1000" kern="100" dirty="0">
                        <a:effectLst/>
                        <a:latin typeface="Liberation Sans"/>
                        <a:ea typeface="Times New Roman" panose="02020603050405020304" pitchFamily="18" charset="0"/>
                        <a:cs typeface="CG Times"/>
                      </a:endParaRPr>
                    </a:p>
                  </a:txBody>
                  <a:tcPr marL="39000" marR="39000" marT="0" marB="0" anchor="ctr"/>
                </a:tc>
                <a:tc rowSpan="6">
                  <a:txBody>
                    <a:bodyPr/>
                    <a:lstStyle/>
                    <a:p>
                      <a:pPr algn="ctr">
                        <a:lnSpc>
                          <a:spcPct val="120000"/>
                        </a:lnSpc>
                        <a:spcBef>
                          <a:spcPts val="95"/>
                        </a:spcBef>
                        <a:spcAft>
                          <a:spcPts val="95"/>
                        </a:spcAft>
                        <a:buNone/>
                      </a:pPr>
                      <a:r>
                        <a:rPr lang="sl-SI" sz="800" kern="100">
                          <a:effectLst/>
                          <a:highlight>
                            <a:srgbClr val="FFFF00"/>
                          </a:highlight>
                        </a:rPr>
                        <a:t>Posojila</a:t>
                      </a:r>
                      <a:endParaRPr lang="sl-SI" sz="1000" kern="100">
                        <a:effectLst/>
                      </a:endParaRPr>
                    </a:p>
                    <a:p>
                      <a:pPr algn="ctr">
                        <a:lnSpc>
                          <a:spcPct val="120000"/>
                        </a:lnSpc>
                        <a:spcBef>
                          <a:spcPts val="95"/>
                        </a:spcBef>
                        <a:spcAft>
                          <a:spcPts val="95"/>
                        </a:spcAft>
                        <a:buNone/>
                      </a:pPr>
                      <a:r>
                        <a:rPr lang="sl-SI" sz="800" kern="100">
                          <a:effectLst/>
                          <a:highlight>
                            <a:srgbClr val="FFFF00"/>
                          </a:highlight>
                        </a:rPr>
                        <a:t> </a:t>
                      </a:r>
                      <a:endParaRPr lang="sl-SI" sz="1000" kern="100">
                        <a:effectLst/>
                        <a:latin typeface="Liberation Sans"/>
                        <a:ea typeface="Times New Roman" panose="02020603050405020304" pitchFamily="18" charset="0"/>
                        <a:cs typeface="CG Times"/>
                      </a:endParaRPr>
                    </a:p>
                  </a:txBody>
                  <a:tcPr marL="39000" marR="39000" marT="0" marB="0" anchor="ctr"/>
                </a:tc>
                <a:tc rowSpan="2">
                  <a:txBody>
                    <a:bodyPr/>
                    <a:lstStyle/>
                    <a:p>
                      <a:pPr algn="ctr">
                        <a:lnSpc>
                          <a:spcPct val="120000"/>
                        </a:lnSpc>
                        <a:spcBef>
                          <a:spcPts val="95"/>
                        </a:spcBef>
                        <a:spcAft>
                          <a:spcPts val="95"/>
                        </a:spcAft>
                        <a:buNone/>
                      </a:pPr>
                      <a:r>
                        <a:rPr lang="sl-SI" sz="800" kern="100">
                          <a:effectLst/>
                          <a:highlight>
                            <a:srgbClr val="FFFF00"/>
                          </a:highlight>
                        </a:rPr>
                        <a:t>2</a:t>
                      </a:r>
                      <a:endParaRPr lang="sl-SI" sz="1000" kern="100">
                        <a:effectLst/>
                        <a:latin typeface="Liberation Sans"/>
                        <a:ea typeface="Times New Roman" panose="02020603050405020304" pitchFamily="18" charset="0"/>
                        <a:cs typeface="CG Times"/>
                      </a:endParaRPr>
                    </a:p>
                  </a:txBody>
                  <a:tcPr marL="39000" marR="39000" marT="0" marB="0" anchor="ctr"/>
                </a:tc>
                <a:tc rowSpan="2">
                  <a:txBody>
                    <a:bodyPr/>
                    <a:lstStyle/>
                    <a:p>
                      <a:pPr algn="just">
                        <a:lnSpc>
                          <a:spcPct val="120000"/>
                        </a:lnSpc>
                        <a:spcBef>
                          <a:spcPts val="95"/>
                        </a:spcBef>
                        <a:spcAft>
                          <a:spcPts val="95"/>
                        </a:spcAft>
                        <a:buNone/>
                      </a:pPr>
                      <a:r>
                        <a:rPr lang="sl-SI" sz="800" kern="100">
                          <a:effectLst/>
                          <a:highlight>
                            <a:srgbClr val="FFFF00"/>
                          </a:highlight>
                        </a:rPr>
                        <a:t>Skupna prenovljena neto tlorisna povr</a:t>
                      </a:r>
                      <a:r>
                        <a:rPr lang="zh-CN" sz="800" kern="100">
                          <a:effectLst/>
                          <a:highlight>
                            <a:srgbClr val="FFFF00"/>
                          </a:highlight>
                        </a:rPr>
                        <a:t>š</a:t>
                      </a:r>
                      <a:r>
                        <a:rPr lang="sl-SI" sz="800" kern="100">
                          <a:effectLst/>
                          <a:highlight>
                            <a:srgbClr val="FFFF00"/>
                          </a:highlight>
                        </a:rPr>
                        <a:t>ina stavb zasebnega storitvenega sektorja (Vzhod) - m2</a:t>
                      </a:r>
                      <a:endParaRPr lang="sl-SI" sz="1000" kern="100">
                        <a:effectLst/>
                        <a:latin typeface="Liberation Sans"/>
                        <a:ea typeface="Times New Roman" panose="02020603050405020304" pitchFamily="18" charset="0"/>
                        <a:cs typeface="CG Times"/>
                      </a:endParaRPr>
                    </a:p>
                  </a:txBody>
                  <a:tcPr marL="39000" marR="39000" marT="0" marB="0" anchor="ctr"/>
                </a:tc>
                <a:tc>
                  <a:txBody>
                    <a:bodyPr/>
                    <a:lstStyle/>
                    <a:p>
                      <a:pPr algn="ctr">
                        <a:lnSpc>
                          <a:spcPct val="120000"/>
                        </a:lnSpc>
                        <a:spcBef>
                          <a:spcPts val="95"/>
                        </a:spcBef>
                        <a:spcAft>
                          <a:spcPts val="95"/>
                        </a:spcAft>
                        <a:buNone/>
                      </a:pPr>
                      <a:r>
                        <a:rPr lang="sl-SI" sz="800" kern="100">
                          <a:effectLst/>
                          <a:highlight>
                            <a:srgbClr val="FFFF00"/>
                          </a:highlight>
                        </a:rPr>
                        <a:t>Vzhod</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a:effectLst/>
                          <a:highlight>
                            <a:srgbClr val="FFFF00"/>
                          </a:highlight>
                        </a:rPr>
                        <a:t>30.303</a:t>
                      </a:r>
                      <a:endParaRPr lang="sl-SI" sz="1000" kern="100">
                        <a:effectLst/>
                        <a:latin typeface="Liberation Sans"/>
                        <a:ea typeface="Times New Roman" panose="02020603050405020304" pitchFamily="18" charset="0"/>
                        <a:cs typeface="CG Times"/>
                      </a:endParaRPr>
                    </a:p>
                  </a:txBody>
                  <a:tcPr marL="39000" marR="39000" marT="0" marB="0" anchor="ctr"/>
                </a:tc>
                <a:extLst>
                  <a:ext uri="{0D108BD9-81ED-4DB2-BD59-A6C34878D82A}">
                    <a16:rowId xmlns:a16="http://schemas.microsoft.com/office/drawing/2014/main" val="2718008819"/>
                  </a:ext>
                </a:extLst>
              </a:tr>
              <a:tr h="358049">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a:txBody>
                    <a:bodyPr/>
                    <a:lstStyle/>
                    <a:p>
                      <a:pPr algn="ctr">
                        <a:lnSpc>
                          <a:spcPct val="120000"/>
                        </a:lnSpc>
                        <a:spcBef>
                          <a:spcPts val="95"/>
                        </a:spcBef>
                        <a:spcAft>
                          <a:spcPts val="95"/>
                        </a:spcAft>
                        <a:buNone/>
                      </a:pPr>
                      <a:r>
                        <a:rPr lang="sl-SI" sz="800" kern="100">
                          <a:effectLst/>
                          <a:highlight>
                            <a:srgbClr val="FFFF00"/>
                          </a:highlight>
                        </a:rPr>
                        <a:t>Zahod</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a:effectLst/>
                          <a:highlight>
                            <a:srgbClr val="FFFF00"/>
                          </a:highlight>
                        </a:rPr>
                        <a:t>16.098</a:t>
                      </a:r>
                      <a:endParaRPr lang="sl-SI" sz="1000" kern="100">
                        <a:effectLst/>
                        <a:latin typeface="Liberation Sans"/>
                        <a:ea typeface="Times New Roman" panose="02020603050405020304" pitchFamily="18" charset="0"/>
                        <a:cs typeface="CG Times"/>
                      </a:endParaRPr>
                    </a:p>
                  </a:txBody>
                  <a:tcPr marL="39000" marR="39000" marT="0" marB="0" anchor="ctr"/>
                </a:tc>
                <a:extLst>
                  <a:ext uri="{0D108BD9-81ED-4DB2-BD59-A6C34878D82A}">
                    <a16:rowId xmlns:a16="http://schemas.microsoft.com/office/drawing/2014/main" val="4029503282"/>
                  </a:ext>
                </a:extLst>
              </a:tr>
              <a:tr h="229088">
                <a:tc vMerge="1">
                  <a:txBody>
                    <a:bodyPr/>
                    <a:lstStyle/>
                    <a:p>
                      <a:endParaRPr lang="sl-SI"/>
                    </a:p>
                  </a:txBody>
                  <a:tcPr/>
                </a:tc>
                <a:tc vMerge="1">
                  <a:txBody>
                    <a:bodyPr/>
                    <a:lstStyle/>
                    <a:p>
                      <a:endParaRPr lang="sl-SI"/>
                    </a:p>
                  </a:txBody>
                  <a:tcPr/>
                </a:tc>
                <a:tc rowSpan="2">
                  <a:txBody>
                    <a:bodyPr/>
                    <a:lstStyle/>
                    <a:p>
                      <a:pPr algn="ctr">
                        <a:lnSpc>
                          <a:spcPct val="120000"/>
                        </a:lnSpc>
                        <a:spcBef>
                          <a:spcPts val="95"/>
                        </a:spcBef>
                        <a:spcAft>
                          <a:spcPts val="95"/>
                        </a:spcAft>
                        <a:buNone/>
                      </a:pPr>
                      <a:r>
                        <a:rPr lang="sl-SI" sz="800" kern="100">
                          <a:effectLst/>
                          <a:highlight>
                            <a:srgbClr val="FFFF00"/>
                          </a:highlight>
                        </a:rPr>
                        <a:t>RCR26</a:t>
                      </a:r>
                      <a:endParaRPr lang="sl-SI" sz="1000" kern="100">
                        <a:effectLst/>
                        <a:latin typeface="Liberation Sans"/>
                        <a:ea typeface="Times New Roman" panose="02020603050405020304" pitchFamily="18" charset="0"/>
                        <a:cs typeface="CG Times"/>
                      </a:endParaRPr>
                    </a:p>
                  </a:txBody>
                  <a:tcPr marL="39000" marR="39000" marT="0" marB="0" anchor="ctr"/>
                </a:tc>
                <a:tc rowSpan="2">
                  <a:txBody>
                    <a:bodyPr/>
                    <a:lstStyle/>
                    <a:p>
                      <a:pPr algn="just">
                        <a:lnSpc>
                          <a:spcPct val="120000"/>
                        </a:lnSpc>
                        <a:spcBef>
                          <a:spcPts val="95"/>
                        </a:spcBef>
                        <a:spcAft>
                          <a:spcPts val="95"/>
                        </a:spcAft>
                        <a:buNone/>
                      </a:pPr>
                      <a:r>
                        <a:rPr lang="sl-SI" sz="800" kern="100">
                          <a:effectLst/>
                          <a:highlight>
                            <a:srgbClr val="FFFF00"/>
                          </a:highlight>
                        </a:rPr>
                        <a:t>Zmanj</a:t>
                      </a:r>
                      <a:r>
                        <a:rPr lang="zh-CN" sz="800" kern="100">
                          <a:effectLst/>
                          <a:highlight>
                            <a:srgbClr val="FFFF00"/>
                          </a:highlight>
                        </a:rPr>
                        <a:t>š</a:t>
                      </a:r>
                      <a:r>
                        <a:rPr lang="sl-SI" sz="800" kern="100">
                          <a:effectLst/>
                          <a:highlight>
                            <a:srgbClr val="FFFF00"/>
                          </a:highlight>
                        </a:rPr>
                        <a:t>anje letne porabe primarne energije v stavbah zasebnega storitvenega sektorja - MWh/leto</a:t>
                      </a:r>
                      <a:endParaRPr lang="sl-SI" sz="1000" kern="100">
                        <a:effectLst/>
                        <a:latin typeface="Liberation Sans"/>
                        <a:ea typeface="Times New Roman" panose="02020603050405020304" pitchFamily="18" charset="0"/>
                        <a:cs typeface="CG Times"/>
                      </a:endParaRPr>
                    </a:p>
                  </a:txBody>
                  <a:tcPr marL="39000" marR="39000" marT="0" marB="0" anchor="ctr"/>
                </a:tc>
                <a:tc>
                  <a:txBody>
                    <a:bodyPr/>
                    <a:lstStyle/>
                    <a:p>
                      <a:pPr algn="ctr">
                        <a:lnSpc>
                          <a:spcPct val="120000"/>
                        </a:lnSpc>
                        <a:spcBef>
                          <a:spcPts val="95"/>
                        </a:spcBef>
                        <a:spcAft>
                          <a:spcPts val="95"/>
                        </a:spcAft>
                        <a:buNone/>
                      </a:pPr>
                      <a:r>
                        <a:rPr lang="sl-SI" sz="800" kern="100">
                          <a:effectLst/>
                          <a:highlight>
                            <a:srgbClr val="FFFF00"/>
                          </a:highlight>
                        </a:rPr>
                        <a:t>Vzhod</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a:effectLst/>
                          <a:highlight>
                            <a:srgbClr val="FFFF00"/>
                          </a:highlight>
                        </a:rPr>
                        <a:t>2.732</a:t>
                      </a:r>
                      <a:endParaRPr lang="sl-SI" sz="1000" kern="100">
                        <a:effectLst/>
                        <a:latin typeface="Liberation Sans"/>
                        <a:ea typeface="Times New Roman" panose="02020603050405020304" pitchFamily="18" charset="0"/>
                        <a:cs typeface="CG Times"/>
                      </a:endParaRPr>
                    </a:p>
                  </a:txBody>
                  <a:tcPr marL="39000" marR="39000" marT="0" marB="0" anchor="b"/>
                </a:tc>
                <a:extLst>
                  <a:ext uri="{0D108BD9-81ED-4DB2-BD59-A6C34878D82A}">
                    <a16:rowId xmlns:a16="http://schemas.microsoft.com/office/drawing/2014/main" val="360271746"/>
                  </a:ext>
                </a:extLst>
              </a:tr>
              <a:tr h="358049">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a:txBody>
                    <a:bodyPr/>
                    <a:lstStyle/>
                    <a:p>
                      <a:pPr algn="ctr">
                        <a:lnSpc>
                          <a:spcPct val="120000"/>
                        </a:lnSpc>
                        <a:spcBef>
                          <a:spcPts val="95"/>
                        </a:spcBef>
                        <a:spcAft>
                          <a:spcPts val="95"/>
                        </a:spcAft>
                        <a:buNone/>
                      </a:pPr>
                      <a:r>
                        <a:rPr lang="sl-SI" sz="800" kern="100">
                          <a:effectLst/>
                          <a:highlight>
                            <a:srgbClr val="FFFF00"/>
                          </a:highlight>
                        </a:rPr>
                        <a:t>Zahod</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a:effectLst/>
                          <a:highlight>
                            <a:srgbClr val="FFFF00"/>
                          </a:highlight>
                        </a:rPr>
                        <a:t>1.451</a:t>
                      </a:r>
                      <a:endParaRPr lang="sl-SI" sz="1000" kern="100">
                        <a:effectLst/>
                        <a:latin typeface="Liberation Sans"/>
                        <a:ea typeface="Times New Roman" panose="02020603050405020304" pitchFamily="18" charset="0"/>
                        <a:cs typeface="CG Times"/>
                      </a:endParaRPr>
                    </a:p>
                  </a:txBody>
                  <a:tcPr marL="39000" marR="39000" marT="0" marB="0" anchor="b"/>
                </a:tc>
                <a:extLst>
                  <a:ext uri="{0D108BD9-81ED-4DB2-BD59-A6C34878D82A}">
                    <a16:rowId xmlns:a16="http://schemas.microsoft.com/office/drawing/2014/main" val="3880615780"/>
                  </a:ext>
                </a:extLst>
              </a:tr>
              <a:tr h="229088">
                <a:tc vMerge="1">
                  <a:txBody>
                    <a:bodyPr/>
                    <a:lstStyle/>
                    <a:p>
                      <a:endParaRPr lang="sl-SI"/>
                    </a:p>
                  </a:txBody>
                  <a:tcPr/>
                </a:tc>
                <a:tc vMerge="1">
                  <a:txBody>
                    <a:bodyPr/>
                    <a:lstStyle/>
                    <a:p>
                      <a:endParaRPr lang="sl-SI"/>
                    </a:p>
                  </a:txBody>
                  <a:tcPr/>
                </a:tc>
                <a:tc rowSpan="2">
                  <a:txBody>
                    <a:bodyPr/>
                    <a:lstStyle/>
                    <a:p>
                      <a:pPr algn="ctr">
                        <a:lnSpc>
                          <a:spcPct val="120000"/>
                        </a:lnSpc>
                        <a:spcBef>
                          <a:spcPts val="95"/>
                        </a:spcBef>
                        <a:spcAft>
                          <a:spcPts val="95"/>
                        </a:spcAft>
                        <a:buNone/>
                      </a:pPr>
                      <a:r>
                        <a:rPr lang="sl-SI" sz="800" kern="100">
                          <a:effectLst/>
                          <a:highlight>
                            <a:srgbClr val="FFFF00"/>
                          </a:highlight>
                        </a:rPr>
                        <a:t>RCR29</a:t>
                      </a:r>
                      <a:endParaRPr lang="sl-SI" sz="1000" kern="100">
                        <a:effectLst/>
                        <a:latin typeface="Liberation Sans"/>
                        <a:ea typeface="Times New Roman" panose="02020603050405020304" pitchFamily="18" charset="0"/>
                        <a:cs typeface="CG Times"/>
                      </a:endParaRPr>
                    </a:p>
                  </a:txBody>
                  <a:tcPr marL="39000" marR="39000" marT="0" marB="0" anchor="ctr"/>
                </a:tc>
                <a:tc rowSpan="2">
                  <a:txBody>
                    <a:bodyPr/>
                    <a:lstStyle/>
                    <a:p>
                      <a:pPr algn="just">
                        <a:lnSpc>
                          <a:spcPct val="120000"/>
                        </a:lnSpc>
                        <a:spcBef>
                          <a:spcPts val="95"/>
                        </a:spcBef>
                        <a:spcAft>
                          <a:spcPts val="95"/>
                        </a:spcAft>
                        <a:buNone/>
                      </a:pPr>
                      <a:r>
                        <a:rPr lang="sl-SI" sz="800" kern="100">
                          <a:effectLst/>
                          <a:highlight>
                            <a:srgbClr val="FFFF00"/>
                          </a:highlight>
                        </a:rPr>
                        <a:t>Zmanj</a:t>
                      </a:r>
                      <a:r>
                        <a:rPr lang="zh-CN" sz="800" kern="100">
                          <a:effectLst/>
                          <a:highlight>
                            <a:srgbClr val="FFFF00"/>
                          </a:highlight>
                        </a:rPr>
                        <a:t>š</a:t>
                      </a:r>
                      <a:r>
                        <a:rPr lang="sl-SI" sz="800" kern="100">
                          <a:effectLst/>
                          <a:highlight>
                            <a:srgbClr val="FFFF00"/>
                          </a:highlight>
                        </a:rPr>
                        <a:t>anje emisij toplogrednih plinov (Vzhod) - tone ekvivalenta CO2/leto</a:t>
                      </a:r>
                      <a:endParaRPr lang="sl-SI" sz="1000" kern="100">
                        <a:effectLst/>
                        <a:latin typeface="Liberation Sans"/>
                        <a:ea typeface="Times New Roman" panose="02020603050405020304" pitchFamily="18" charset="0"/>
                        <a:cs typeface="CG Times"/>
                      </a:endParaRPr>
                    </a:p>
                  </a:txBody>
                  <a:tcPr marL="39000" marR="39000" marT="0" marB="0" anchor="ctr"/>
                </a:tc>
                <a:tc>
                  <a:txBody>
                    <a:bodyPr/>
                    <a:lstStyle/>
                    <a:p>
                      <a:pPr algn="ctr">
                        <a:lnSpc>
                          <a:spcPct val="120000"/>
                        </a:lnSpc>
                        <a:spcBef>
                          <a:spcPts val="95"/>
                        </a:spcBef>
                        <a:spcAft>
                          <a:spcPts val="95"/>
                        </a:spcAft>
                        <a:buNone/>
                      </a:pPr>
                      <a:r>
                        <a:rPr lang="sl-SI" sz="800" kern="100">
                          <a:effectLst/>
                          <a:highlight>
                            <a:srgbClr val="FFFF00"/>
                          </a:highlight>
                        </a:rPr>
                        <a:t>Vzhod</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a:effectLst/>
                          <a:highlight>
                            <a:srgbClr val="FFFF00"/>
                          </a:highlight>
                        </a:rPr>
                        <a:t>540</a:t>
                      </a:r>
                      <a:endParaRPr lang="sl-SI" sz="1000" kern="100">
                        <a:effectLst/>
                        <a:latin typeface="Liberation Sans"/>
                        <a:ea typeface="Times New Roman" panose="02020603050405020304" pitchFamily="18" charset="0"/>
                        <a:cs typeface="CG Times"/>
                      </a:endParaRPr>
                    </a:p>
                  </a:txBody>
                  <a:tcPr marL="39000" marR="39000" marT="0" marB="0" anchor="ctr"/>
                </a:tc>
                <a:extLst>
                  <a:ext uri="{0D108BD9-81ED-4DB2-BD59-A6C34878D82A}">
                    <a16:rowId xmlns:a16="http://schemas.microsoft.com/office/drawing/2014/main" val="3350714581"/>
                  </a:ext>
                </a:extLst>
              </a:tr>
              <a:tr h="229088">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a:txBody>
                    <a:bodyPr/>
                    <a:lstStyle/>
                    <a:p>
                      <a:pPr algn="ctr">
                        <a:lnSpc>
                          <a:spcPct val="120000"/>
                        </a:lnSpc>
                        <a:spcBef>
                          <a:spcPts val="95"/>
                        </a:spcBef>
                        <a:spcAft>
                          <a:spcPts val="95"/>
                        </a:spcAft>
                        <a:buNone/>
                      </a:pPr>
                      <a:r>
                        <a:rPr lang="sl-SI" sz="800" kern="100">
                          <a:effectLst/>
                          <a:highlight>
                            <a:srgbClr val="FFFF00"/>
                          </a:highlight>
                        </a:rPr>
                        <a:t>Zahod</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a:effectLst/>
                          <a:highlight>
                            <a:srgbClr val="FFFF00"/>
                          </a:highlight>
                        </a:rPr>
                        <a:t>287</a:t>
                      </a:r>
                      <a:endParaRPr lang="sl-SI" sz="1000" kern="100">
                        <a:effectLst/>
                        <a:latin typeface="Liberation Sans"/>
                        <a:ea typeface="Times New Roman" panose="02020603050405020304" pitchFamily="18" charset="0"/>
                        <a:cs typeface="CG Times"/>
                      </a:endParaRPr>
                    </a:p>
                  </a:txBody>
                  <a:tcPr marL="39000" marR="39000" marT="0" marB="0" anchor="ctr"/>
                </a:tc>
                <a:extLst>
                  <a:ext uri="{0D108BD9-81ED-4DB2-BD59-A6C34878D82A}">
                    <a16:rowId xmlns:a16="http://schemas.microsoft.com/office/drawing/2014/main" val="617185610"/>
                  </a:ext>
                </a:extLst>
              </a:tr>
              <a:tr h="229088">
                <a:tc rowSpan="6">
                  <a:txBody>
                    <a:bodyPr/>
                    <a:lstStyle/>
                    <a:p>
                      <a:pPr algn="ctr">
                        <a:lnSpc>
                          <a:spcPct val="120000"/>
                        </a:lnSpc>
                        <a:spcBef>
                          <a:spcPts val="95"/>
                        </a:spcBef>
                        <a:spcAft>
                          <a:spcPts val="95"/>
                        </a:spcAft>
                        <a:buNone/>
                      </a:pPr>
                      <a:r>
                        <a:rPr lang="sl-SI" sz="800" kern="100">
                          <a:effectLst/>
                        </a:rPr>
                        <a:t>2.6</a:t>
                      </a:r>
                      <a:endParaRPr lang="sl-SI" sz="1000" kern="100">
                        <a:effectLst/>
                        <a:latin typeface="Liberation Sans"/>
                        <a:ea typeface="Times New Roman" panose="02020603050405020304" pitchFamily="18" charset="0"/>
                        <a:cs typeface="CG Times"/>
                      </a:endParaRPr>
                    </a:p>
                  </a:txBody>
                  <a:tcPr marL="39000" marR="39000" marT="0" marB="0" anchor="ctr"/>
                </a:tc>
                <a:tc rowSpan="6">
                  <a:txBody>
                    <a:bodyPr/>
                    <a:lstStyle/>
                    <a:p>
                      <a:pPr algn="ctr">
                        <a:lnSpc>
                          <a:spcPct val="120000"/>
                        </a:lnSpc>
                        <a:spcBef>
                          <a:spcPts val="95"/>
                        </a:spcBef>
                        <a:spcAft>
                          <a:spcPts val="95"/>
                        </a:spcAft>
                        <a:buNone/>
                      </a:pPr>
                      <a:r>
                        <a:rPr lang="sl-SI" sz="800" kern="100">
                          <a:effectLst/>
                        </a:rPr>
                        <a:t>Posojila</a:t>
                      </a:r>
                      <a:endParaRPr lang="sl-SI" sz="1000" kern="100">
                        <a:effectLst/>
                        <a:latin typeface="Liberation Sans"/>
                        <a:ea typeface="Times New Roman" panose="02020603050405020304" pitchFamily="18" charset="0"/>
                        <a:cs typeface="CG Times"/>
                      </a:endParaRPr>
                    </a:p>
                  </a:txBody>
                  <a:tcPr marL="39000" marR="39000" marT="0" marB="0" anchor="ctr"/>
                </a:tc>
                <a:tc rowSpan="2">
                  <a:txBody>
                    <a:bodyPr/>
                    <a:lstStyle/>
                    <a:p>
                      <a:pPr algn="ctr">
                        <a:lnSpc>
                          <a:spcPct val="120000"/>
                        </a:lnSpc>
                        <a:spcBef>
                          <a:spcPts val="95"/>
                        </a:spcBef>
                        <a:spcAft>
                          <a:spcPts val="95"/>
                        </a:spcAft>
                        <a:buNone/>
                      </a:pPr>
                      <a:r>
                        <a:rPr lang="sl-SI" sz="800" kern="100">
                          <a:effectLst/>
                        </a:rPr>
                        <a:t>RCO01</a:t>
                      </a:r>
                      <a:endParaRPr lang="sl-SI" sz="1000" kern="100">
                        <a:effectLst/>
                        <a:latin typeface="Liberation Sans"/>
                        <a:ea typeface="Times New Roman" panose="02020603050405020304" pitchFamily="18" charset="0"/>
                        <a:cs typeface="CG Times"/>
                      </a:endParaRPr>
                    </a:p>
                  </a:txBody>
                  <a:tcPr marL="39000" marR="39000" marT="0" marB="0" anchor="ctr"/>
                </a:tc>
                <a:tc rowSpan="2">
                  <a:txBody>
                    <a:bodyPr/>
                    <a:lstStyle/>
                    <a:p>
                      <a:pPr algn="just">
                        <a:lnSpc>
                          <a:spcPct val="120000"/>
                        </a:lnSpc>
                        <a:spcBef>
                          <a:spcPts val="95"/>
                        </a:spcBef>
                        <a:spcAft>
                          <a:spcPts val="95"/>
                        </a:spcAft>
                        <a:buNone/>
                      </a:pPr>
                      <a:r>
                        <a:rPr lang="sl-SI" sz="800" kern="100">
                          <a:effectLst/>
                        </a:rPr>
                        <a:t>Podjetja, ki so prejela podporo (od tega: mikro, mala, srednja, velika),</a:t>
                      </a:r>
                      <a:endParaRPr lang="sl-SI" sz="1000" kern="100">
                        <a:effectLst/>
                        <a:latin typeface="Liberation Sans"/>
                        <a:ea typeface="Times New Roman" panose="02020603050405020304" pitchFamily="18" charset="0"/>
                        <a:cs typeface="CG Times"/>
                      </a:endParaRPr>
                    </a:p>
                  </a:txBody>
                  <a:tcPr marL="39000" marR="39000" marT="0" marB="0" anchor="ctr"/>
                </a:tc>
                <a:tc>
                  <a:txBody>
                    <a:bodyPr/>
                    <a:lstStyle/>
                    <a:p>
                      <a:pPr algn="ctr">
                        <a:lnSpc>
                          <a:spcPct val="120000"/>
                        </a:lnSpc>
                        <a:spcBef>
                          <a:spcPts val="95"/>
                        </a:spcBef>
                        <a:spcAft>
                          <a:spcPts val="95"/>
                        </a:spcAft>
                        <a:buNone/>
                      </a:pPr>
                      <a:r>
                        <a:rPr lang="sl-SI" sz="800" kern="100">
                          <a:effectLst/>
                        </a:rPr>
                        <a:t>Vzhod</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a:effectLst/>
                        </a:rPr>
                        <a:t>14</a:t>
                      </a:r>
                      <a:endParaRPr lang="sl-SI" sz="1000" kern="100">
                        <a:effectLst/>
                        <a:latin typeface="Liberation Sans"/>
                        <a:ea typeface="Times New Roman" panose="02020603050405020304" pitchFamily="18" charset="0"/>
                        <a:cs typeface="CG Times"/>
                      </a:endParaRPr>
                    </a:p>
                  </a:txBody>
                  <a:tcPr marL="39000" marR="39000" marT="0" marB="0" anchor="ctr"/>
                </a:tc>
                <a:extLst>
                  <a:ext uri="{0D108BD9-81ED-4DB2-BD59-A6C34878D82A}">
                    <a16:rowId xmlns:a16="http://schemas.microsoft.com/office/drawing/2014/main" val="1957669521"/>
                  </a:ext>
                </a:extLst>
              </a:tr>
              <a:tr h="229088">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a:txBody>
                    <a:bodyPr/>
                    <a:lstStyle/>
                    <a:p>
                      <a:pPr algn="ctr">
                        <a:lnSpc>
                          <a:spcPct val="120000"/>
                        </a:lnSpc>
                        <a:spcBef>
                          <a:spcPts val="95"/>
                        </a:spcBef>
                        <a:spcAft>
                          <a:spcPts val="95"/>
                        </a:spcAft>
                        <a:buNone/>
                      </a:pPr>
                      <a:r>
                        <a:rPr lang="sl-SI" sz="800" kern="100">
                          <a:effectLst/>
                        </a:rPr>
                        <a:t>Zahod</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a:effectLst/>
                        </a:rPr>
                        <a:t>16</a:t>
                      </a:r>
                      <a:endParaRPr lang="sl-SI" sz="1000" kern="100">
                        <a:effectLst/>
                        <a:latin typeface="Liberation Sans"/>
                        <a:ea typeface="Times New Roman" panose="02020603050405020304" pitchFamily="18" charset="0"/>
                        <a:cs typeface="CG Times"/>
                      </a:endParaRPr>
                    </a:p>
                  </a:txBody>
                  <a:tcPr marL="39000" marR="39000" marT="0" marB="0" anchor="ctr"/>
                </a:tc>
                <a:extLst>
                  <a:ext uri="{0D108BD9-81ED-4DB2-BD59-A6C34878D82A}">
                    <a16:rowId xmlns:a16="http://schemas.microsoft.com/office/drawing/2014/main" val="1214504547"/>
                  </a:ext>
                </a:extLst>
              </a:tr>
              <a:tr h="189380">
                <a:tc vMerge="1">
                  <a:txBody>
                    <a:bodyPr/>
                    <a:lstStyle/>
                    <a:p>
                      <a:endParaRPr lang="sl-SI"/>
                    </a:p>
                  </a:txBody>
                  <a:tcPr/>
                </a:tc>
                <a:tc vMerge="1">
                  <a:txBody>
                    <a:bodyPr/>
                    <a:lstStyle/>
                    <a:p>
                      <a:endParaRPr lang="sl-SI"/>
                    </a:p>
                  </a:txBody>
                  <a:tcPr/>
                </a:tc>
                <a:tc rowSpan="2">
                  <a:txBody>
                    <a:bodyPr/>
                    <a:lstStyle/>
                    <a:p>
                      <a:pPr algn="ctr">
                        <a:lnSpc>
                          <a:spcPct val="120000"/>
                        </a:lnSpc>
                        <a:spcBef>
                          <a:spcPts val="95"/>
                        </a:spcBef>
                        <a:spcAft>
                          <a:spcPts val="95"/>
                        </a:spcAft>
                        <a:buNone/>
                      </a:pPr>
                      <a:r>
                        <a:rPr lang="sl-SI" sz="800" kern="100">
                          <a:effectLst/>
                        </a:rPr>
                        <a:t>RCO03</a:t>
                      </a:r>
                      <a:endParaRPr lang="sl-SI" sz="1000" kern="100">
                        <a:effectLst/>
                        <a:latin typeface="Liberation Sans"/>
                        <a:ea typeface="Times New Roman" panose="02020603050405020304" pitchFamily="18" charset="0"/>
                        <a:cs typeface="CG Times"/>
                      </a:endParaRPr>
                    </a:p>
                  </a:txBody>
                  <a:tcPr marL="39000" marR="39000" marT="0" marB="0" anchor="ctr"/>
                </a:tc>
                <a:tc rowSpan="2">
                  <a:txBody>
                    <a:bodyPr/>
                    <a:lstStyle/>
                    <a:p>
                      <a:pPr algn="just">
                        <a:lnSpc>
                          <a:spcPct val="120000"/>
                        </a:lnSpc>
                        <a:spcBef>
                          <a:spcPts val="95"/>
                        </a:spcBef>
                        <a:spcAft>
                          <a:spcPts val="95"/>
                        </a:spcAft>
                        <a:buNone/>
                      </a:pPr>
                      <a:r>
                        <a:rPr lang="sl-SI" sz="800" kern="100">
                          <a:effectLst/>
                        </a:rPr>
                        <a:t>Podjetja, ki so prejela podporo v obliki finančnih instrumentov</a:t>
                      </a:r>
                      <a:endParaRPr lang="sl-SI" sz="1000" kern="100">
                        <a:effectLst/>
                        <a:latin typeface="Liberation Sans"/>
                        <a:ea typeface="Times New Roman" panose="02020603050405020304" pitchFamily="18" charset="0"/>
                        <a:cs typeface="CG Times"/>
                      </a:endParaRPr>
                    </a:p>
                  </a:txBody>
                  <a:tcPr marL="39000" marR="39000" marT="0" marB="0" anchor="ctr"/>
                </a:tc>
                <a:tc>
                  <a:txBody>
                    <a:bodyPr/>
                    <a:lstStyle/>
                    <a:p>
                      <a:pPr algn="ctr">
                        <a:lnSpc>
                          <a:spcPct val="120000"/>
                        </a:lnSpc>
                        <a:spcBef>
                          <a:spcPts val="95"/>
                        </a:spcBef>
                        <a:spcAft>
                          <a:spcPts val="95"/>
                        </a:spcAft>
                        <a:buNone/>
                      </a:pPr>
                      <a:r>
                        <a:rPr lang="sl-SI" sz="800" kern="100">
                          <a:effectLst/>
                        </a:rPr>
                        <a:t>Vzhod</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a:effectLst/>
                        </a:rPr>
                        <a:t>14</a:t>
                      </a:r>
                      <a:endParaRPr lang="sl-SI" sz="1000" kern="100">
                        <a:effectLst/>
                        <a:latin typeface="Liberation Sans"/>
                        <a:ea typeface="Times New Roman" panose="02020603050405020304" pitchFamily="18" charset="0"/>
                        <a:cs typeface="CG Times"/>
                      </a:endParaRPr>
                    </a:p>
                  </a:txBody>
                  <a:tcPr marL="39000" marR="39000" marT="0" marB="0" anchor="ctr"/>
                </a:tc>
                <a:extLst>
                  <a:ext uri="{0D108BD9-81ED-4DB2-BD59-A6C34878D82A}">
                    <a16:rowId xmlns:a16="http://schemas.microsoft.com/office/drawing/2014/main" val="3677646022"/>
                  </a:ext>
                </a:extLst>
              </a:tr>
              <a:tr h="197229">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a:txBody>
                    <a:bodyPr/>
                    <a:lstStyle/>
                    <a:p>
                      <a:pPr algn="ctr">
                        <a:lnSpc>
                          <a:spcPct val="120000"/>
                        </a:lnSpc>
                        <a:spcBef>
                          <a:spcPts val="95"/>
                        </a:spcBef>
                        <a:spcAft>
                          <a:spcPts val="95"/>
                        </a:spcAft>
                        <a:buNone/>
                      </a:pPr>
                      <a:r>
                        <a:rPr lang="sl-SI" sz="800" kern="100">
                          <a:effectLst/>
                        </a:rPr>
                        <a:t>Zahod</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a:effectLst/>
                        </a:rPr>
                        <a:t>16</a:t>
                      </a:r>
                      <a:endParaRPr lang="sl-SI" sz="1000" kern="100">
                        <a:effectLst/>
                        <a:latin typeface="Liberation Sans"/>
                        <a:ea typeface="Times New Roman" panose="02020603050405020304" pitchFamily="18" charset="0"/>
                        <a:cs typeface="CG Times"/>
                      </a:endParaRPr>
                    </a:p>
                  </a:txBody>
                  <a:tcPr marL="39000" marR="39000" marT="0" marB="0" anchor="ctr"/>
                </a:tc>
                <a:extLst>
                  <a:ext uri="{0D108BD9-81ED-4DB2-BD59-A6C34878D82A}">
                    <a16:rowId xmlns:a16="http://schemas.microsoft.com/office/drawing/2014/main" val="2934492000"/>
                  </a:ext>
                </a:extLst>
              </a:tr>
              <a:tr h="186080">
                <a:tc vMerge="1">
                  <a:txBody>
                    <a:bodyPr/>
                    <a:lstStyle/>
                    <a:p>
                      <a:endParaRPr lang="sl-SI"/>
                    </a:p>
                  </a:txBody>
                  <a:tcPr/>
                </a:tc>
                <a:tc vMerge="1">
                  <a:txBody>
                    <a:bodyPr/>
                    <a:lstStyle/>
                    <a:p>
                      <a:endParaRPr lang="sl-SI"/>
                    </a:p>
                  </a:txBody>
                  <a:tcPr/>
                </a:tc>
                <a:tc rowSpan="2">
                  <a:txBody>
                    <a:bodyPr/>
                    <a:lstStyle/>
                    <a:p>
                      <a:pPr algn="ctr">
                        <a:lnSpc>
                          <a:spcPct val="120000"/>
                        </a:lnSpc>
                        <a:spcBef>
                          <a:spcPts val="95"/>
                        </a:spcBef>
                        <a:spcAft>
                          <a:spcPts val="95"/>
                        </a:spcAft>
                        <a:buNone/>
                      </a:pPr>
                      <a:r>
                        <a:rPr lang="sl-SI" sz="800" kern="100">
                          <a:effectLst/>
                        </a:rPr>
                        <a:t>RCR19</a:t>
                      </a:r>
                      <a:endParaRPr lang="sl-SI" sz="1000" kern="100">
                        <a:effectLst/>
                        <a:latin typeface="Liberation Sans"/>
                        <a:ea typeface="Times New Roman" panose="02020603050405020304" pitchFamily="18" charset="0"/>
                        <a:cs typeface="CG Times"/>
                      </a:endParaRPr>
                    </a:p>
                  </a:txBody>
                  <a:tcPr marL="39000" marR="39000" marT="0" marB="0" anchor="ctr"/>
                </a:tc>
                <a:tc rowSpan="2">
                  <a:txBody>
                    <a:bodyPr/>
                    <a:lstStyle/>
                    <a:p>
                      <a:pPr algn="just">
                        <a:lnSpc>
                          <a:spcPct val="120000"/>
                        </a:lnSpc>
                        <a:spcBef>
                          <a:spcPts val="95"/>
                        </a:spcBef>
                        <a:spcAft>
                          <a:spcPts val="95"/>
                        </a:spcAft>
                        <a:buNone/>
                      </a:pPr>
                      <a:r>
                        <a:rPr lang="sl-SI" sz="800" kern="100">
                          <a:effectLst/>
                        </a:rPr>
                        <a:t>Podjetja z večjim prometom</a:t>
                      </a:r>
                      <a:endParaRPr lang="sl-SI" sz="1000" kern="100">
                        <a:effectLst/>
                        <a:latin typeface="Liberation Sans"/>
                        <a:ea typeface="Times New Roman" panose="02020603050405020304" pitchFamily="18" charset="0"/>
                        <a:cs typeface="CG Times"/>
                      </a:endParaRPr>
                    </a:p>
                  </a:txBody>
                  <a:tcPr marL="39000" marR="39000" marT="0" marB="0" anchor="ctr"/>
                </a:tc>
                <a:tc>
                  <a:txBody>
                    <a:bodyPr/>
                    <a:lstStyle/>
                    <a:p>
                      <a:pPr algn="ctr">
                        <a:lnSpc>
                          <a:spcPct val="120000"/>
                        </a:lnSpc>
                        <a:spcBef>
                          <a:spcPts val="95"/>
                        </a:spcBef>
                        <a:spcAft>
                          <a:spcPts val="95"/>
                        </a:spcAft>
                        <a:buNone/>
                      </a:pPr>
                      <a:r>
                        <a:rPr lang="sl-SI" sz="800" kern="100">
                          <a:effectLst/>
                        </a:rPr>
                        <a:t>Vzhod</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a:effectLst/>
                        </a:rPr>
                        <a:t>14</a:t>
                      </a:r>
                      <a:endParaRPr lang="sl-SI" sz="1000" kern="100">
                        <a:effectLst/>
                        <a:latin typeface="Liberation Sans"/>
                        <a:ea typeface="Times New Roman" panose="02020603050405020304" pitchFamily="18" charset="0"/>
                        <a:cs typeface="CG Times"/>
                      </a:endParaRPr>
                    </a:p>
                  </a:txBody>
                  <a:tcPr marL="39000" marR="39000" marT="0" marB="0" anchor="ctr"/>
                </a:tc>
                <a:extLst>
                  <a:ext uri="{0D108BD9-81ED-4DB2-BD59-A6C34878D82A}">
                    <a16:rowId xmlns:a16="http://schemas.microsoft.com/office/drawing/2014/main" val="3231591275"/>
                  </a:ext>
                </a:extLst>
              </a:tr>
              <a:tr h="186080">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a:txBody>
                    <a:bodyPr/>
                    <a:lstStyle/>
                    <a:p>
                      <a:pPr algn="ctr">
                        <a:lnSpc>
                          <a:spcPct val="120000"/>
                        </a:lnSpc>
                        <a:spcBef>
                          <a:spcPts val="95"/>
                        </a:spcBef>
                        <a:spcAft>
                          <a:spcPts val="95"/>
                        </a:spcAft>
                        <a:buNone/>
                      </a:pPr>
                      <a:r>
                        <a:rPr lang="sl-SI" sz="800" kern="100">
                          <a:effectLst/>
                        </a:rPr>
                        <a:t>Zahod</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a:effectLst/>
                        </a:rPr>
                        <a:t>16</a:t>
                      </a:r>
                      <a:endParaRPr lang="sl-SI" sz="1000" kern="100">
                        <a:effectLst/>
                        <a:latin typeface="Liberation Sans"/>
                        <a:ea typeface="Times New Roman" panose="02020603050405020304" pitchFamily="18" charset="0"/>
                        <a:cs typeface="CG Times"/>
                      </a:endParaRPr>
                    </a:p>
                  </a:txBody>
                  <a:tcPr marL="39000" marR="39000" marT="0" marB="0" anchor="ctr"/>
                </a:tc>
                <a:extLst>
                  <a:ext uri="{0D108BD9-81ED-4DB2-BD59-A6C34878D82A}">
                    <a16:rowId xmlns:a16="http://schemas.microsoft.com/office/drawing/2014/main" val="207277176"/>
                  </a:ext>
                </a:extLst>
              </a:tr>
              <a:tr h="189380">
                <a:tc rowSpan="2">
                  <a:txBody>
                    <a:bodyPr/>
                    <a:lstStyle/>
                    <a:p>
                      <a:pPr algn="ctr">
                        <a:lnSpc>
                          <a:spcPct val="120000"/>
                        </a:lnSpc>
                        <a:spcBef>
                          <a:spcPts val="95"/>
                        </a:spcBef>
                        <a:spcAft>
                          <a:spcPts val="95"/>
                        </a:spcAft>
                        <a:buNone/>
                      </a:pPr>
                      <a:r>
                        <a:rPr lang="sl-SI" sz="800" kern="100">
                          <a:effectLst/>
                        </a:rPr>
                        <a:t>5.1</a:t>
                      </a:r>
                      <a:endParaRPr lang="sl-SI" sz="1000" kern="100">
                        <a:effectLst/>
                        <a:latin typeface="Liberation Sans"/>
                        <a:ea typeface="Times New Roman" panose="02020603050405020304" pitchFamily="18" charset="0"/>
                        <a:cs typeface="CG Times"/>
                      </a:endParaRPr>
                    </a:p>
                  </a:txBody>
                  <a:tcPr marL="39000" marR="39000" marT="0" marB="0" anchor="ctr"/>
                </a:tc>
                <a:tc rowSpan="2">
                  <a:txBody>
                    <a:bodyPr/>
                    <a:lstStyle/>
                    <a:p>
                      <a:pPr algn="ctr">
                        <a:lnSpc>
                          <a:spcPct val="120000"/>
                        </a:lnSpc>
                        <a:spcBef>
                          <a:spcPts val="95"/>
                        </a:spcBef>
                        <a:spcAft>
                          <a:spcPts val="95"/>
                        </a:spcAft>
                        <a:buNone/>
                      </a:pPr>
                      <a:r>
                        <a:rPr lang="sl-SI" sz="800" kern="100">
                          <a:effectLst/>
                        </a:rPr>
                        <a:t>Posojila</a:t>
                      </a:r>
                      <a:endParaRPr lang="sl-SI" sz="1000" kern="100">
                        <a:effectLst/>
                        <a:latin typeface="Liberation Sans"/>
                        <a:ea typeface="Times New Roman" panose="02020603050405020304" pitchFamily="18" charset="0"/>
                        <a:cs typeface="CG Times"/>
                      </a:endParaRPr>
                    </a:p>
                  </a:txBody>
                  <a:tcPr marL="39000" marR="39000" marT="0" marB="0" anchor="ctr"/>
                </a:tc>
                <a:tc rowSpan="2">
                  <a:txBody>
                    <a:bodyPr/>
                    <a:lstStyle/>
                    <a:p>
                      <a:pPr algn="ctr">
                        <a:lnSpc>
                          <a:spcPct val="120000"/>
                        </a:lnSpc>
                        <a:spcBef>
                          <a:spcPts val="95"/>
                        </a:spcBef>
                        <a:spcAft>
                          <a:spcPts val="95"/>
                        </a:spcAft>
                        <a:buNone/>
                      </a:pPr>
                      <a:r>
                        <a:rPr lang="sl-SI" sz="800" kern="100">
                          <a:effectLst/>
                        </a:rPr>
                        <a:t>22</a:t>
                      </a:r>
                      <a:endParaRPr lang="sl-SI" sz="1000" kern="100">
                        <a:effectLst/>
                        <a:latin typeface="Liberation Sans"/>
                        <a:ea typeface="Times New Roman" panose="02020603050405020304" pitchFamily="18" charset="0"/>
                        <a:cs typeface="CG Times"/>
                      </a:endParaRPr>
                    </a:p>
                  </a:txBody>
                  <a:tcPr marL="39000" marR="39000" marT="0" marB="0" anchor="ctr"/>
                </a:tc>
                <a:tc rowSpan="2">
                  <a:txBody>
                    <a:bodyPr/>
                    <a:lstStyle/>
                    <a:p>
                      <a:pPr algn="just">
                        <a:lnSpc>
                          <a:spcPct val="120000"/>
                        </a:lnSpc>
                        <a:spcBef>
                          <a:spcPts val="95"/>
                        </a:spcBef>
                        <a:spcAft>
                          <a:spcPts val="95"/>
                        </a:spcAft>
                        <a:buNone/>
                      </a:pPr>
                      <a:r>
                        <a:rPr lang="sl-SI" sz="800" kern="100">
                          <a:effectLst/>
                        </a:rPr>
                        <a:t> Površina prenovljenih prostih in slabo izkoriščenih površin (v m2)</a:t>
                      </a:r>
                      <a:endParaRPr lang="sl-SI" sz="1000" kern="100">
                        <a:effectLst/>
                        <a:latin typeface="Liberation Sans"/>
                        <a:ea typeface="Times New Roman" panose="02020603050405020304" pitchFamily="18" charset="0"/>
                        <a:cs typeface="CG Times"/>
                      </a:endParaRPr>
                    </a:p>
                  </a:txBody>
                  <a:tcPr marL="39000" marR="39000" marT="0" marB="0" anchor="b"/>
                </a:tc>
                <a:tc>
                  <a:txBody>
                    <a:bodyPr/>
                    <a:lstStyle/>
                    <a:p>
                      <a:pPr algn="ctr">
                        <a:lnSpc>
                          <a:spcPct val="120000"/>
                        </a:lnSpc>
                        <a:spcBef>
                          <a:spcPts val="95"/>
                        </a:spcBef>
                        <a:spcAft>
                          <a:spcPts val="95"/>
                        </a:spcAft>
                        <a:buNone/>
                      </a:pPr>
                      <a:r>
                        <a:rPr lang="sl-SI" sz="800" kern="100">
                          <a:effectLst/>
                        </a:rPr>
                        <a:t>Vzhod</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a:effectLst/>
                        </a:rPr>
                        <a:t>3.512</a:t>
                      </a:r>
                      <a:endParaRPr lang="sl-SI" sz="1000" kern="100">
                        <a:effectLst/>
                        <a:latin typeface="Liberation Sans"/>
                        <a:ea typeface="Times New Roman" panose="02020603050405020304" pitchFamily="18" charset="0"/>
                        <a:cs typeface="CG Times"/>
                      </a:endParaRPr>
                    </a:p>
                  </a:txBody>
                  <a:tcPr marL="39000" marR="39000" marT="0" marB="0" anchor="ctr"/>
                </a:tc>
                <a:extLst>
                  <a:ext uri="{0D108BD9-81ED-4DB2-BD59-A6C34878D82A}">
                    <a16:rowId xmlns:a16="http://schemas.microsoft.com/office/drawing/2014/main" val="1683577380"/>
                  </a:ext>
                </a:extLst>
              </a:tr>
              <a:tr h="197229">
                <a:tc vMerge="1">
                  <a:txBody>
                    <a:bodyPr/>
                    <a:lstStyle/>
                    <a:p>
                      <a:endParaRPr lang="sl-SI"/>
                    </a:p>
                  </a:txBody>
                  <a:tcPr/>
                </a:tc>
                <a:tc vMerge="1">
                  <a:txBody>
                    <a:bodyPr/>
                    <a:lstStyle/>
                    <a:p>
                      <a:endParaRPr lang="sl-SI"/>
                    </a:p>
                  </a:txBody>
                  <a:tcPr/>
                </a:tc>
                <a:tc vMerge="1">
                  <a:txBody>
                    <a:bodyPr/>
                    <a:lstStyle/>
                    <a:p>
                      <a:endParaRPr lang="sl-SI"/>
                    </a:p>
                  </a:txBody>
                  <a:tcPr/>
                </a:tc>
                <a:tc vMerge="1">
                  <a:txBody>
                    <a:bodyPr/>
                    <a:lstStyle/>
                    <a:p>
                      <a:endParaRPr lang="sl-SI"/>
                    </a:p>
                  </a:txBody>
                  <a:tcPr/>
                </a:tc>
                <a:tc>
                  <a:txBody>
                    <a:bodyPr/>
                    <a:lstStyle/>
                    <a:p>
                      <a:pPr algn="ctr">
                        <a:lnSpc>
                          <a:spcPct val="120000"/>
                        </a:lnSpc>
                        <a:spcBef>
                          <a:spcPts val="95"/>
                        </a:spcBef>
                        <a:spcAft>
                          <a:spcPts val="95"/>
                        </a:spcAft>
                        <a:buNone/>
                      </a:pPr>
                      <a:r>
                        <a:rPr lang="sl-SI" sz="800" kern="100">
                          <a:effectLst/>
                        </a:rPr>
                        <a:t>Zahod</a:t>
                      </a:r>
                      <a:endParaRPr lang="sl-SI" sz="1000" kern="100">
                        <a:effectLst/>
                        <a:latin typeface="Liberation Sans"/>
                        <a:ea typeface="Times New Roman" panose="02020603050405020304" pitchFamily="18" charset="0"/>
                        <a:cs typeface="CG Times"/>
                      </a:endParaRPr>
                    </a:p>
                  </a:txBody>
                  <a:tcPr marL="39000" marR="39000" marT="0" marB="0"/>
                </a:tc>
                <a:tc>
                  <a:txBody>
                    <a:bodyPr/>
                    <a:lstStyle/>
                    <a:p>
                      <a:pPr algn="ctr">
                        <a:lnSpc>
                          <a:spcPct val="120000"/>
                        </a:lnSpc>
                        <a:spcBef>
                          <a:spcPts val="95"/>
                        </a:spcBef>
                        <a:spcAft>
                          <a:spcPts val="95"/>
                        </a:spcAft>
                        <a:buNone/>
                      </a:pPr>
                      <a:r>
                        <a:rPr lang="sl-SI" sz="800" kern="100" dirty="0">
                          <a:effectLst/>
                        </a:rPr>
                        <a:t>2.488</a:t>
                      </a:r>
                      <a:endParaRPr lang="sl-SI" sz="1000" kern="100" dirty="0">
                        <a:effectLst/>
                        <a:latin typeface="Liberation Sans"/>
                        <a:ea typeface="Times New Roman" panose="02020603050405020304" pitchFamily="18" charset="0"/>
                        <a:cs typeface="CG Times"/>
                      </a:endParaRPr>
                    </a:p>
                  </a:txBody>
                  <a:tcPr marL="39000" marR="39000" marT="0" marB="0" anchor="ctr"/>
                </a:tc>
                <a:extLst>
                  <a:ext uri="{0D108BD9-81ED-4DB2-BD59-A6C34878D82A}">
                    <a16:rowId xmlns:a16="http://schemas.microsoft.com/office/drawing/2014/main" val="1187554327"/>
                  </a:ext>
                </a:extLst>
              </a:tr>
            </a:tbl>
          </a:graphicData>
        </a:graphic>
      </p:graphicFrame>
      <p:sp>
        <p:nvSpPr>
          <p:cNvPr id="6" name="TextBox 5">
            <a:extLst>
              <a:ext uri="{FF2B5EF4-FFF2-40B4-BE49-F238E27FC236}">
                <a16:creationId xmlns:a16="http://schemas.microsoft.com/office/drawing/2014/main" id="{9B114EEB-FD52-3984-B8F4-FD7B4C88897D}"/>
              </a:ext>
            </a:extLst>
          </p:cNvPr>
          <p:cNvSpPr txBox="1"/>
          <p:nvPr/>
        </p:nvSpPr>
        <p:spPr>
          <a:xfrm>
            <a:off x="4845946" y="9175947"/>
            <a:ext cx="11038394" cy="646331"/>
          </a:xfrm>
          <a:prstGeom prst="rect">
            <a:avLst/>
          </a:prstGeom>
          <a:noFill/>
        </p:spPr>
        <p:txBody>
          <a:bodyPr wrap="square" rtlCol="0">
            <a:spAutoFit/>
          </a:bodyPr>
          <a:lstStyle/>
          <a:p>
            <a:r>
              <a:rPr lang="sl-SI" dirty="0"/>
              <a:t>Vir: </a:t>
            </a:r>
            <a:r>
              <a:rPr lang="sl-SI" kern="100" dirty="0">
                <a:solidFill>
                  <a:srgbClr val="000000"/>
                </a:solidFill>
                <a:latin typeface="Arial" panose="020B0604020202020204" pitchFamily="34" charset="0"/>
                <a:ea typeface="Times New Roman" panose="02020603050405020304" pitchFamily="18" charset="0"/>
                <a:cs typeface="CG Times"/>
              </a:rPr>
              <a:t>Sporazum o financiranju za operacijo »finančni instrumenti 2021–2027«, 28.3. 2025</a:t>
            </a:r>
          </a:p>
          <a:p>
            <a:endParaRPr lang="sl-SI" dirty="0"/>
          </a:p>
        </p:txBody>
      </p:sp>
    </p:spTree>
    <p:extLst>
      <p:ext uri="{BB962C8B-B14F-4D97-AF65-F5344CB8AC3E}">
        <p14:creationId xmlns:p14="http://schemas.microsoft.com/office/powerpoint/2010/main" val="1117051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3">
            <a:extLst>
              <a:ext uri="{FF2B5EF4-FFF2-40B4-BE49-F238E27FC236}">
                <a16:creationId xmlns:a16="http://schemas.microsoft.com/office/drawing/2014/main" id="{14EB0920-A214-4F60-BDD2-FA7847B80EC0}"/>
              </a:ext>
            </a:extLst>
          </p:cNvPr>
          <p:cNvSpPr/>
          <p:nvPr/>
        </p:nvSpPr>
        <p:spPr>
          <a:xfrm>
            <a:off x="0" y="0"/>
            <a:ext cx="4320000" cy="10287000"/>
          </a:xfrm>
          <a:custGeom>
            <a:avLst/>
            <a:gdLst/>
            <a:ahLst/>
            <a:cxnLst/>
            <a:rect l="l" t="t" r="r" b="b"/>
            <a:pathLst>
              <a:path w="1732090" h="3529371">
                <a:moveTo>
                  <a:pt x="0" y="0"/>
                </a:moveTo>
                <a:lnTo>
                  <a:pt x="1732090" y="0"/>
                </a:lnTo>
                <a:lnTo>
                  <a:pt x="1732090" y="3529371"/>
                </a:lnTo>
                <a:lnTo>
                  <a:pt x="0" y="3529371"/>
                </a:lnTo>
                <a:close/>
              </a:path>
            </a:pathLst>
          </a:custGeom>
          <a:solidFill>
            <a:srgbClr val="00467D"/>
          </a:solidFill>
        </p:spPr>
        <p:txBody>
          <a:bodyPr/>
          <a:lstStyle/>
          <a:p>
            <a:endParaRPr lang="sl-SI" dirty="0"/>
          </a:p>
        </p:txBody>
      </p:sp>
      <p:sp>
        <p:nvSpPr>
          <p:cNvPr id="11" name="TextBox 11"/>
          <p:cNvSpPr txBox="1"/>
          <p:nvPr/>
        </p:nvSpPr>
        <p:spPr>
          <a:xfrm>
            <a:off x="848674" y="2811976"/>
            <a:ext cx="3423062" cy="268663"/>
          </a:xfrm>
          <a:prstGeom prst="rect">
            <a:avLst/>
          </a:prstGeom>
        </p:spPr>
        <p:txBody>
          <a:bodyPr lIns="0" tIns="0" rIns="0" bIns="0" rtlCol="0" anchor="t">
            <a:spAutoFit/>
          </a:bodyPr>
          <a:lstStyle/>
          <a:p>
            <a:pPr algn="ctr">
              <a:lnSpc>
                <a:spcPts val="2340"/>
              </a:lnSpc>
              <a:spcBef>
                <a:spcPct val="0"/>
              </a:spcBef>
            </a:pPr>
            <a:endParaRPr lang="en-US" sz="18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pic>
        <p:nvPicPr>
          <p:cNvPr id="19" name="Picture 18" descr="A close-up of a logo&#10;&#10;Description automatically generated with low confidence">
            <a:extLst>
              <a:ext uri="{FF2B5EF4-FFF2-40B4-BE49-F238E27FC236}">
                <a16:creationId xmlns:a16="http://schemas.microsoft.com/office/drawing/2014/main" id="{BF05F8DD-3D1A-4496-9C31-EFBCFABA89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9487364"/>
            <a:ext cx="1660184" cy="307134"/>
          </a:xfrm>
          <a:prstGeom prst="rect">
            <a:avLst/>
          </a:prstGeom>
        </p:spPr>
      </p:pic>
      <p:sp>
        <p:nvSpPr>
          <p:cNvPr id="21" name="TextBox 14">
            <a:extLst>
              <a:ext uri="{FF2B5EF4-FFF2-40B4-BE49-F238E27FC236}">
                <a16:creationId xmlns:a16="http://schemas.microsoft.com/office/drawing/2014/main" id="{375B1362-6239-44C4-B4F5-AF3942AAE4CE}"/>
              </a:ext>
            </a:extLst>
          </p:cNvPr>
          <p:cNvSpPr txBox="1"/>
          <p:nvPr/>
        </p:nvSpPr>
        <p:spPr>
          <a:xfrm>
            <a:off x="4679504" y="1111052"/>
            <a:ext cx="12982680" cy="1047851"/>
          </a:xfrm>
          <a:prstGeom prst="rect">
            <a:avLst/>
          </a:prstGeom>
        </p:spPr>
        <p:txBody>
          <a:bodyPr wrap="square" lIns="0" tIns="0" rIns="0" bIns="0" rtlCol="0" anchor="t">
            <a:spAutoFit/>
          </a:bodyPr>
          <a:lstStyle/>
          <a:p>
            <a:pPr marL="358775" algn="just">
              <a:lnSpc>
                <a:spcPct val="120000"/>
              </a:lnSpc>
            </a:pPr>
            <a:endParaRPr lang="sl-SI" sz="1900" kern="0" dirty="0">
              <a:latin typeface="Tahoma" panose="020B0604030504040204" pitchFamily="34" charset="0"/>
              <a:ea typeface="Tahoma" panose="020B0604030504040204" pitchFamily="34" charset="0"/>
              <a:cs typeface="Tahoma" panose="020B0604030504040204" pitchFamily="34" charset="0"/>
            </a:endParaRPr>
          </a:p>
          <a:p>
            <a:pPr marL="358775" algn="just">
              <a:lnSpc>
                <a:spcPct val="120000"/>
              </a:lnSpc>
            </a:pPr>
            <a:endParaRPr lang="sl-SI" sz="1900" kern="0" dirty="0">
              <a:latin typeface="Tahoma" panose="020B0604030504040204" pitchFamily="34" charset="0"/>
              <a:ea typeface="Tahoma" panose="020B0604030504040204" pitchFamily="34" charset="0"/>
              <a:cs typeface="Tahoma" panose="020B0604030504040204" pitchFamily="34" charset="0"/>
            </a:endParaRPr>
          </a:p>
          <a:p>
            <a:pPr marL="358775" algn="just">
              <a:lnSpc>
                <a:spcPct val="120000"/>
              </a:lnSpc>
            </a:pPr>
            <a:endParaRPr lang="sl-SI" sz="2100" kern="0" dirty="0">
              <a:effectLst/>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87A474FA-9402-4107-92F9-FBBBB0263938}"/>
              </a:ext>
            </a:extLst>
          </p:cNvPr>
          <p:cNvSpPr txBox="1"/>
          <p:nvPr/>
        </p:nvSpPr>
        <p:spPr>
          <a:xfrm>
            <a:off x="4593277" y="86624"/>
            <a:ext cx="11384395" cy="784830"/>
          </a:xfrm>
          <a:prstGeom prst="rect">
            <a:avLst/>
          </a:prstGeom>
          <a:noFill/>
        </p:spPr>
        <p:txBody>
          <a:bodyPr wrap="square">
            <a:spAutoFit/>
          </a:bodyPr>
          <a:lstStyle/>
          <a:p>
            <a:pPr lvl="0" indent="0" algn="ctr">
              <a:spcBef>
                <a:spcPct val="0"/>
              </a:spcBef>
            </a:pPr>
            <a:r>
              <a:rPr lang="sl-SI" sz="4500" b="1" spc="-107" dirty="0">
                <a:solidFill>
                  <a:schemeClr val="accent5"/>
                </a:solidFill>
                <a:latin typeface="Tahoma" panose="020B0604030504040204" pitchFamily="34" charset="0"/>
                <a:ea typeface="Tahoma" panose="020B0604030504040204" pitchFamily="34" charset="0"/>
                <a:cs typeface="Tahoma" panose="020B0604030504040204" pitchFamily="34" charset="0"/>
              </a:rPr>
              <a:t>Holdinški sklad – struktura</a:t>
            </a:r>
            <a:endParaRPr lang="en-US" sz="4500" b="1" spc="-107"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A picture containing grass, outdoor, sky, field&#10;&#10;Description automatically generated">
            <a:extLst>
              <a:ext uri="{FF2B5EF4-FFF2-40B4-BE49-F238E27FC236}">
                <a16:creationId xmlns:a16="http://schemas.microsoft.com/office/drawing/2014/main" id="{20FB3BD8-EA31-43D7-8A61-D4FE8C2B3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7003"/>
            <a:ext cx="4320000" cy="6479998"/>
          </a:xfrm>
          <a:prstGeom prst="rect">
            <a:avLst/>
          </a:prstGeom>
        </p:spPr>
      </p:pic>
      <p:pic>
        <p:nvPicPr>
          <p:cNvPr id="1030" name="Picture 6" descr="A diagram of a company&#10;&#10;Description automatically generated">
            <a:extLst>
              <a:ext uri="{FF2B5EF4-FFF2-40B4-BE49-F238E27FC236}">
                <a16:creationId xmlns:a16="http://schemas.microsoft.com/office/drawing/2014/main" id="{4768083E-F72D-75FC-97C6-EF6DFDD811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5768" y="2479883"/>
            <a:ext cx="7073800" cy="58710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CE7260B-4354-EB12-ED88-5FAFCAD31605}"/>
              </a:ext>
            </a:extLst>
          </p:cNvPr>
          <p:cNvSpPr txBox="1"/>
          <p:nvPr/>
        </p:nvSpPr>
        <p:spPr>
          <a:xfrm>
            <a:off x="5168674" y="8671892"/>
            <a:ext cx="7215686" cy="369332"/>
          </a:xfrm>
          <a:prstGeom prst="rect">
            <a:avLst/>
          </a:prstGeom>
          <a:noFill/>
        </p:spPr>
        <p:txBody>
          <a:bodyPr wrap="square" rtlCol="0">
            <a:spAutoFit/>
          </a:bodyPr>
          <a:lstStyle/>
          <a:p>
            <a:r>
              <a:rPr lang="sl-SI" dirty="0"/>
              <a:t>Vir: Ključni elementi izvajanja finančnih instrumentov v obdobju 2021-2027 </a:t>
            </a:r>
          </a:p>
        </p:txBody>
      </p:sp>
    </p:spTree>
    <p:extLst>
      <p:ext uri="{BB962C8B-B14F-4D97-AF65-F5344CB8AC3E}">
        <p14:creationId xmlns:p14="http://schemas.microsoft.com/office/powerpoint/2010/main" val="2742419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D2376-3A34-2193-2153-085ABEC6F56C}"/>
            </a:ext>
          </a:extLst>
        </p:cNvPr>
        <p:cNvGrpSpPr/>
        <p:nvPr/>
      </p:nvGrpSpPr>
      <p:grpSpPr>
        <a:xfrm>
          <a:off x="0" y="0"/>
          <a:ext cx="0" cy="0"/>
          <a:chOff x="0" y="0"/>
          <a:chExt cx="0" cy="0"/>
        </a:xfrm>
      </p:grpSpPr>
      <p:sp>
        <p:nvSpPr>
          <p:cNvPr id="27" name="Freeform 3">
            <a:extLst>
              <a:ext uri="{FF2B5EF4-FFF2-40B4-BE49-F238E27FC236}">
                <a16:creationId xmlns:a16="http://schemas.microsoft.com/office/drawing/2014/main" id="{07462B50-EAD0-13D0-4C40-55C30A2CB89C}"/>
              </a:ext>
            </a:extLst>
          </p:cNvPr>
          <p:cNvSpPr/>
          <p:nvPr/>
        </p:nvSpPr>
        <p:spPr>
          <a:xfrm>
            <a:off x="0" y="0"/>
            <a:ext cx="4320000" cy="10287000"/>
          </a:xfrm>
          <a:custGeom>
            <a:avLst/>
            <a:gdLst/>
            <a:ahLst/>
            <a:cxnLst/>
            <a:rect l="l" t="t" r="r" b="b"/>
            <a:pathLst>
              <a:path w="1732090" h="3529371">
                <a:moveTo>
                  <a:pt x="0" y="0"/>
                </a:moveTo>
                <a:lnTo>
                  <a:pt x="1732090" y="0"/>
                </a:lnTo>
                <a:lnTo>
                  <a:pt x="1732090" y="3529371"/>
                </a:lnTo>
                <a:lnTo>
                  <a:pt x="0" y="3529371"/>
                </a:lnTo>
                <a:close/>
              </a:path>
            </a:pathLst>
          </a:custGeom>
          <a:solidFill>
            <a:srgbClr val="00467D"/>
          </a:solidFill>
        </p:spPr>
        <p:txBody>
          <a:bodyPr/>
          <a:lstStyle/>
          <a:p>
            <a:pPr defTabSz="914445">
              <a:defRPr/>
            </a:pPr>
            <a:endParaRPr lang="sl-SI" dirty="0">
              <a:solidFill>
                <a:prstClr val="black"/>
              </a:solidFill>
              <a:latin typeface="Calibri"/>
            </a:endParaRPr>
          </a:p>
        </p:txBody>
      </p:sp>
      <p:sp>
        <p:nvSpPr>
          <p:cNvPr id="11" name="TextBox 11">
            <a:extLst>
              <a:ext uri="{FF2B5EF4-FFF2-40B4-BE49-F238E27FC236}">
                <a16:creationId xmlns:a16="http://schemas.microsoft.com/office/drawing/2014/main" id="{4495907C-84C5-A431-045B-B0EFAD4B5C6B}"/>
              </a:ext>
            </a:extLst>
          </p:cNvPr>
          <p:cNvSpPr txBox="1"/>
          <p:nvPr/>
        </p:nvSpPr>
        <p:spPr>
          <a:xfrm>
            <a:off x="848675" y="2811977"/>
            <a:ext cx="3423062" cy="268663"/>
          </a:xfrm>
          <a:prstGeom prst="rect">
            <a:avLst/>
          </a:prstGeom>
        </p:spPr>
        <p:txBody>
          <a:bodyPr lIns="0" tIns="0" rIns="0" bIns="0" rtlCol="0" anchor="t">
            <a:spAutoFit/>
          </a:bodyPr>
          <a:lstStyle/>
          <a:p>
            <a:pPr algn="ctr" defTabSz="914445">
              <a:lnSpc>
                <a:spcPts val="2340"/>
              </a:lnSpc>
              <a:spcBef>
                <a:spcPct val="0"/>
              </a:spcBef>
              <a:defRPr/>
            </a:pPr>
            <a:endParaRPr lang="en-US"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pic>
        <p:nvPicPr>
          <p:cNvPr id="19" name="Picture 18" descr="A close-up of a logo&#10;&#10;Description automatically generated with low confidence">
            <a:extLst>
              <a:ext uri="{FF2B5EF4-FFF2-40B4-BE49-F238E27FC236}">
                <a16:creationId xmlns:a16="http://schemas.microsoft.com/office/drawing/2014/main" id="{2969A174-16D1-3FC5-5558-E26AF0FCA3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1" y="9487364"/>
            <a:ext cx="1660184" cy="307134"/>
          </a:xfrm>
          <a:prstGeom prst="rect">
            <a:avLst/>
          </a:prstGeom>
        </p:spPr>
      </p:pic>
      <p:sp>
        <p:nvSpPr>
          <p:cNvPr id="21" name="TextBox 14">
            <a:extLst>
              <a:ext uri="{FF2B5EF4-FFF2-40B4-BE49-F238E27FC236}">
                <a16:creationId xmlns:a16="http://schemas.microsoft.com/office/drawing/2014/main" id="{CB7A06B9-9580-46FF-2B4A-A9A9CA38C8A6}"/>
              </a:ext>
            </a:extLst>
          </p:cNvPr>
          <p:cNvSpPr txBox="1"/>
          <p:nvPr/>
        </p:nvSpPr>
        <p:spPr>
          <a:xfrm>
            <a:off x="4593278" y="2263181"/>
            <a:ext cx="12982680" cy="16838327"/>
          </a:xfrm>
          <a:prstGeom prst="rect">
            <a:avLst/>
          </a:prstGeom>
        </p:spPr>
        <p:txBody>
          <a:bodyPr wrap="square" lIns="0" tIns="0" rIns="0" bIns="0" rtlCol="0" anchor="t">
            <a:spAutoFit/>
          </a:bodyPr>
          <a:lstStyle/>
          <a:p>
            <a:pPr marL="342917" indent="-342917" algn="just">
              <a:lnSpc>
                <a:spcPct val="120000"/>
              </a:lnSpc>
              <a:spcBef>
                <a:spcPts val="1136"/>
              </a:spcBef>
              <a:spcAft>
                <a:spcPts val="990"/>
              </a:spcAft>
              <a:buFont typeface="Symbol" panose="05050102010706020507" pitchFamily="18" charset="2"/>
              <a:buChar char=""/>
              <a:tabLst>
                <a:tab pos="448332" algn="l"/>
              </a:tabLst>
            </a:pPr>
            <a:r>
              <a:rPr lang="sl-SI" sz="2100" kern="100" dirty="0">
                <a:latin typeface="Tahoma" panose="020B0604030504040204" pitchFamily="34" charset="0"/>
                <a:ea typeface="Tahoma" panose="020B0604030504040204" pitchFamily="34" charset="0"/>
                <a:cs typeface="Tahoma" panose="020B0604030504040204" pitchFamily="34" charset="0"/>
              </a:rPr>
              <a:t>Uredba (EU) 2021/1060 Evropskega parlamenta in Sveta z dne 24. junija 2021 o določitvi skupnih določb o Evropskem skladu za regionalni razvoj, Evropskem socialnem skladu plus, Kohezijskem skladu, Skladu za pravični prehod in Evropskem skladu za pomorstvo, ribištvo in akvakulturo ter finančnih pravil zanje in za Sklad za azil, migracije in vključevanje, Sklad za notranjo varnost in Instrument za finančno podporo za upravljanje meja in vizumsko politiko</a:t>
            </a:r>
          </a:p>
          <a:p>
            <a:pPr marL="342917" indent="-342917" algn="just">
              <a:lnSpc>
                <a:spcPct val="120000"/>
              </a:lnSpc>
              <a:spcBef>
                <a:spcPts val="1136"/>
              </a:spcBef>
              <a:spcAft>
                <a:spcPts val="990"/>
              </a:spcAft>
              <a:buFont typeface="Symbol" panose="05050102010706020507" pitchFamily="18" charset="2"/>
              <a:buChar char=""/>
              <a:tabLst>
                <a:tab pos="448332" algn="l"/>
              </a:tabLst>
            </a:pPr>
            <a:r>
              <a:rPr lang="sl-SI" sz="2100" dirty="0">
                <a:latin typeface="Tahoma" panose="020B0604030504040204" pitchFamily="34" charset="0"/>
                <a:ea typeface="Tahoma" panose="020B0604030504040204" pitchFamily="34" charset="0"/>
                <a:cs typeface="Tahoma" panose="020B0604030504040204" pitchFamily="34" charset="0"/>
              </a:rPr>
              <a:t>Predhodna ocena potreb trga in vrzeli financiranja na trgu za izvajanje finančnih instrumentov v programskem obdobju 2021–2027, Končno poročilo, z dne 25. 7. 2022</a:t>
            </a:r>
            <a:endParaRPr lang="sl-SI" sz="2100" kern="100" dirty="0">
              <a:latin typeface="Tahoma" panose="020B0604030504040204" pitchFamily="34" charset="0"/>
              <a:ea typeface="Tahoma" panose="020B0604030504040204" pitchFamily="34" charset="0"/>
              <a:cs typeface="Tahoma" panose="020B0604030504040204" pitchFamily="34" charset="0"/>
            </a:endParaRPr>
          </a:p>
          <a:p>
            <a:pPr marL="342917" indent="-342917" algn="just">
              <a:lnSpc>
                <a:spcPct val="120000"/>
              </a:lnSpc>
              <a:spcBef>
                <a:spcPts val="1136"/>
              </a:spcBef>
              <a:spcAft>
                <a:spcPts val="990"/>
              </a:spcAft>
              <a:buFont typeface="Symbol" panose="05050102010706020507" pitchFamily="18" charset="2"/>
              <a:buChar char=""/>
              <a:tabLst>
                <a:tab pos="448332" algn="l"/>
              </a:tabLst>
            </a:pPr>
            <a:r>
              <a:rPr lang="sl-SI" sz="2100" kern="100" dirty="0">
                <a:latin typeface="Tahoma" panose="020B0604030504040204" pitchFamily="34" charset="0"/>
                <a:ea typeface="Tahoma" panose="020B0604030504040204" pitchFamily="34" charset="0"/>
                <a:cs typeface="Tahoma" panose="020B0604030504040204" pitchFamily="34" charset="0"/>
              </a:rPr>
              <a:t>Program evropske kohezijske politike v obdobju 2021-2027 v Sloveniji, z dne 12. 12. 2022</a:t>
            </a:r>
          </a:p>
          <a:p>
            <a:pPr marL="342917" indent="-342917" algn="just">
              <a:lnSpc>
                <a:spcPct val="120000"/>
              </a:lnSpc>
              <a:spcBef>
                <a:spcPts val="1136"/>
              </a:spcBef>
              <a:spcAft>
                <a:spcPts val="990"/>
              </a:spcAft>
              <a:buFont typeface="Symbol" panose="05050102010706020507" pitchFamily="18" charset="2"/>
              <a:buChar char=""/>
              <a:tabLst>
                <a:tab pos="448332" algn="l"/>
              </a:tabLst>
            </a:pPr>
            <a:r>
              <a:rPr lang="sl-SI" sz="2100" kern="100" dirty="0">
                <a:latin typeface="Tahoma" panose="020B0604030504040204" pitchFamily="34" charset="0"/>
                <a:ea typeface="Tahoma" panose="020B0604030504040204" pitchFamily="34" charset="0"/>
                <a:cs typeface="Tahoma" panose="020B0604030504040204" pitchFamily="34" charset="0"/>
              </a:rPr>
              <a:t>Uredba o izvajanju uredb (EU) in (</a:t>
            </a:r>
            <a:r>
              <a:rPr lang="sl-SI" sz="2100" kern="100" dirty="0" err="1">
                <a:latin typeface="Tahoma" panose="020B0604030504040204" pitchFamily="34" charset="0"/>
                <a:ea typeface="Tahoma" panose="020B0604030504040204" pitchFamily="34" charset="0"/>
                <a:cs typeface="Tahoma" panose="020B0604030504040204" pitchFamily="34" charset="0"/>
              </a:rPr>
              <a:t>Euratom</a:t>
            </a:r>
            <a:r>
              <a:rPr lang="sl-SI" sz="2100" kern="100" dirty="0">
                <a:latin typeface="Tahoma" panose="020B0604030504040204" pitchFamily="34" charset="0"/>
                <a:ea typeface="Tahoma" panose="020B0604030504040204" pitchFamily="34" charset="0"/>
                <a:cs typeface="Tahoma" panose="020B0604030504040204" pitchFamily="34" charset="0"/>
              </a:rPr>
              <a:t>) na področju izvajanja evropske kohezijske politike v obdobju 2021–2027 za cilj naložbe za rast in delovna mesta (Uradni list RS 21-402/2023)</a:t>
            </a:r>
          </a:p>
          <a:p>
            <a:pPr marL="342917" indent="-342917" algn="just">
              <a:lnSpc>
                <a:spcPct val="120000"/>
              </a:lnSpc>
              <a:spcBef>
                <a:spcPts val="1136"/>
              </a:spcBef>
              <a:spcAft>
                <a:spcPts val="990"/>
              </a:spcAft>
              <a:buFont typeface="Symbol" panose="05050102010706020507" pitchFamily="18" charset="2"/>
              <a:buChar char=""/>
              <a:tabLst>
                <a:tab pos="448332" algn="l"/>
              </a:tabLst>
            </a:pPr>
            <a:r>
              <a:rPr lang="sl-SI" sz="2100" kern="100" dirty="0">
                <a:latin typeface="Tahoma" panose="020B0604030504040204" pitchFamily="34" charset="0"/>
                <a:ea typeface="Tahoma" panose="020B0604030504040204" pitchFamily="34" charset="0"/>
                <a:cs typeface="Tahoma" panose="020B0604030504040204" pitchFamily="34" charset="0"/>
              </a:rPr>
              <a:t>Ključni elementi finančnih instrumentov v programskem obdobju 2021–2027, z </a:t>
            </a:r>
            <a:r>
              <a:rPr lang="sl-SI" sz="2100" dirty="0">
                <a:latin typeface="Tahoma" panose="020B0604030504040204" pitchFamily="34" charset="0"/>
                <a:ea typeface="Tahoma" panose="020B0604030504040204" pitchFamily="34" charset="0"/>
                <a:cs typeface="Tahoma" panose="020B0604030504040204" pitchFamily="34" charset="0"/>
              </a:rPr>
              <a:t>12. 9. 2024, spremenjeni dne 21. 11. 2024.</a:t>
            </a:r>
          </a:p>
          <a:p>
            <a:pPr marL="342917" indent="-342917" algn="just">
              <a:lnSpc>
                <a:spcPct val="120000"/>
              </a:lnSpc>
              <a:spcBef>
                <a:spcPts val="1136"/>
              </a:spcBef>
              <a:spcAft>
                <a:spcPts val="990"/>
              </a:spcAft>
              <a:buFont typeface="Symbol" panose="05050102010706020507" pitchFamily="18" charset="2"/>
              <a:buChar char=""/>
              <a:tabLst>
                <a:tab pos="448332" algn="l"/>
              </a:tabLst>
            </a:pPr>
            <a:r>
              <a:rPr lang="sl-SI" sz="2100" kern="100" dirty="0">
                <a:latin typeface="Tahoma" panose="020B0604030504040204" pitchFamily="34" charset="0"/>
                <a:ea typeface="Tahoma" panose="020B0604030504040204" pitchFamily="34" charset="0"/>
                <a:cs typeface="Tahoma" panose="020B0604030504040204" pitchFamily="34" charset="0"/>
              </a:rPr>
              <a:t>Odločitev o podpori neposredni potrditvi operacije »Finančni instrumenti 2021-2027«, 17. 3. 2025 </a:t>
            </a:r>
          </a:p>
          <a:p>
            <a:pPr marL="342917" indent="-342917" algn="just">
              <a:lnSpc>
                <a:spcPct val="120000"/>
              </a:lnSpc>
              <a:spcBef>
                <a:spcPts val="1136"/>
              </a:spcBef>
              <a:spcAft>
                <a:spcPts val="990"/>
              </a:spcAft>
              <a:buFont typeface="Symbol" panose="05050102010706020507" pitchFamily="18" charset="2"/>
              <a:buChar char=""/>
              <a:tabLst>
                <a:tab pos="448332" algn="l"/>
              </a:tabLst>
            </a:pPr>
            <a:r>
              <a:rPr lang="sl-SI" sz="2100" kern="100" dirty="0">
                <a:solidFill>
                  <a:srgbClr val="000000"/>
                </a:solidFill>
                <a:latin typeface="Tahoma" panose="020B0604030504040204" pitchFamily="34" charset="0"/>
                <a:ea typeface="Tahoma" panose="020B0604030504040204" pitchFamily="34" charset="0"/>
                <a:cs typeface="Tahoma" panose="020B0604030504040204" pitchFamily="34" charset="0"/>
              </a:rPr>
              <a:t>Sporazum o financiranju za operacijo »finančni instrumenti 2021–2027«, 28.3. 2025</a:t>
            </a:r>
          </a:p>
          <a:p>
            <a:pPr marL="342917" indent="-342917" algn="just">
              <a:lnSpc>
                <a:spcPct val="120000"/>
              </a:lnSpc>
              <a:spcBef>
                <a:spcPts val="1136"/>
              </a:spcBef>
              <a:spcAft>
                <a:spcPts val="990"/>
              </a:spcAft>
              <a:buFont typeface="Symbol" panose="05050102010706020507" pitchFamily="18" charset="2"/>
              <a:buChar char=""/>
              <a:tabLst>
                <a:tab pos="448332" algn="l"/>
              </a:tabLst>
            </a:pPr>
            <a:endParaRPr lang="sl-SI" kern="100" dirty="0">
              <a:solidFill>
                <a:srgbClr val="000000"/>
              </a:solidFill>
              <a:latin typeface="Arial" panose="020B0604020202020204" pitchFamily="34" charset="0"/>
              <a:ea typeface="Times New Roman" panose="02020603050405020304" pitchFamily="18" charset="0"/>
              <a:cs typeface="CG Times"/>
            </a:endParaRPr>
          </a:p>
          <a:p>
            <a:pPr marL="342917" indent="-342917" algn="just">
              <a:lnSpc>
                <a:spcPct val="120000"/>
              </a:lnSpc>
              <a:spcBef>
                <a:spcPts val="1136"/>
              </a:spcBef>
              <a:spcAft>
                <a:spcPts val="990"/>
              </a:spcAft>
              <a:buFont typeface="Symbol" panose="05050102010706020507" pitchFamily="18" charset="2"/>
              <a:buChar char=""/>
              <a:tabLst>
                <a:tab pos="448332" algn="l"/>
              </a:tabLst>
            </a:pPr>
            <a:endParaRPr lang="sl-SI" kern="100" dirty="0">
              <a:latin typeface="Liberation Sans"/>
              <a:ea typeface="Times New Roman" panose="02020603050405020304" pitchFamily="18" charset="0"/>
              <a:cs typeface="CG Times"/>
            </a:endParaRPr>
          </a:p>
          <a:p>
            <a:pPr marL="342917" indent="-342917" algn="just">
              <a:lnSpc>
                <a:spcPct val="120000"/>
              </a:lnSpc>
              <a:spcBef>
                <a:spcPts val="1136"/>
              </a:spcBef>
              <a:spcAft>
                <a:spcPts val="990"/>
              </a:spcAft>
              <a:buFont typeface="Symbol" panose="05050102010706020507" pitchFamily="18" charset="2"/>
              <a:buChar char=""/>
              <a:tabLst>
                <a:tab pos="448332" algn="l"/>
              </a:tabLst>
            </a:pPr>
            <a:endParaRPr lang="sl-SI" kern="100" dirty="0">
              <a:latin typeface="Liberation Sans"/>
              <a:ea typeface="Times New Roman" panose="02020603050405020304" pitchFamily="18" charset="0"/>
              <a:cs typeface="Symbol" panose="05050102010706020507" pitchFamily="18" charset="2"/>
            </a:endParaRPr>
          </a:p>
          <a:p>
            <a:pPr>
              <a:lnSpc>
                <a:spcPct val="120000"/>
              </a:lnSpc>
              <a:spcAft>
                <a:spcPts val="1001"/>
              </a:spcAft>
            </a:pPr>
            <a:r>
              <a:rPr lang="sl-SI" kern="100" dirty="0">
                <a:latin typeface="Liberation Sans"/>
                <a:ea typeface="Times New Roman" panose="02020603050405020304" pitchFamily="18" charset="0"/>
                <a:cs typeface="CG Times"/>
              </a:rPr>
              <a:t> </a:t>
            </a:r>
            <a:endParaRPr lang="sl-SI" kern="100" dirty="0">
              <a:latin typeface="Liberation Sans"/>
              <a:ea typeface="Times New Roman" panose="02020603050405020304" pitchFamily="18" charset="0"/>
              <a:cs typeface="Symbol" panose="05050102010706020507" pitchFamily="18" charset="2"/>
            </a:endParaRPr>
          </a:p>
          <a:p>
            <a:pPr>
              <a:lnSpc>
                <a:spcPct val="120000"/>
              </a:lnSpc>
              <a:spcAft>
                <a:spcPts val="1001"/>
              </a:spcAft>
            </a:pPr>
            <a:endParaRPr lang="sl-SI" kern="100" dirty="0">
              <a:latin typeface="Liberation Sans"/>
              <a:ea typeface="Times New Roman" panose="02020603050405020304" pitchFamily="18" charset="0"/>
              <a:cs typeface="Symbol" panose="05050102010706020507" pitchFamily="18" charset="2"/>
            </a:endParaRPr>
          </a:p>
          <a:p>
            <a:pPr marL="701711" indent="-342917" algn="just" defTabSz="914445">
              <a:lnSpc>
                <a:spcPct val="120000"/>
              </a:lnSpc>
              <a:buFont typeface="Arial" panose="020B0604020202020204" pitchFamily="34" charset="0"/>
              <a:buChar char="•"/>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701711" indent="-342917" algn="just" defTabSz="914445">
              <a:lnSpc>
                <a:spcPct val="120000"/>
              </a:lnSpc>
              <a:buFont typeface="Arial" panose="020B0604020202020204" pitchFamily="34" charset="0"/>
              <a:buChar char="•"/>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701711" indent="-342917" algn="just" defTabSz="914445">
              <a:lnSpc>
                <a:spcPct val="120000"/>
              </a:lnSpc>
              <a:buFont typeface="Arial" panose="020B0604020202020204" pitchFamily="34" charset="0"/>
              <a:buChar char="•"/>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58793" algn="just" defTabSz="914445">
              <a:lnSpc>
                <a:spcPct val="120000"/>
              </a:lnSpc>
              <a:defRPr/>
            </a:pPr>
            <a:endParaRPr lang="sl-SI" sz="2100" kern="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F80C022A-FD69-F086-9BCC-B70D9F5D914C}"/>
              </a:ext>
            </a:extLst>
          </p:cNvPr>
          <p:cNvSpPr txBox="1"/>
          <p:nvPr/>
        </p:nvSpPr>
        <p:spPr>
          <a:xfrm>
            <a:off x="4593278" y="86626"/>
            <a:ext cx="11384396" cy="1477328"/>
          </a:xfrm>
          <a:prstGeom prst="rect">
            <a:avLst/>
          </a:prstGeom>
          <a:noFill/>
        </p:spPr>
        <p:txBody>
          <a:bodyPr wrap="square">
            <a:spAutoFit/>
          </a:bodyPr>
          <a:lstStyle/>
          <a:p>
            <a:pPr algn="ctr" defTabSz="914445">
              <a:spcBef>
                <a:spcPct val="0"/>
              </a:spcBef>
              <a:defRPr/>
            </a:pPr>
            <a:r>
              <a:rPr lang="sl-SI" sz="4500" b="1" spc="-107" dirty="0">
                <a:solidFill>
                  <a:srgbClr val="00467D"/>
                </a:solidFill>
                <a:latin typeface="Tahoma" panose="020B0604030504040204" pitchFamily="34" charset="0"/>
                <a:ea typeface="Tahoma" panose="020B0604030504040204" pitchFamily="34" charset="0"/>
                <a:cs typeface="Tahoma" panose="020B0604030504040204" pitchFamily="34" charset="0"/>
              </a:rPr>
              <a:t>Holdinški sklad - </a:t>
            </a:r>
          </a:p>
          <a:p>
            <a:pPr algn="ctr" defTabSz="914445">
              <a:spcBef>
                <a:spcPct val="0"/>
              </a:spcBef>
              <a:defRPr/>
            </a:pPr>
            <a:r>
              <a:rPr lang="sl-SI" sz="4500" b="1" spc="-107" dirty="0">
                <a:solidFill>
                  <a:srgbClr val="00467D"/>
                </a:solidFill>
                <a:latin typeface="Tahoma" panose="020B0604030504040204" pitchFamily="34" charset="0"/>
                <a:ea typeface="Tahoma" panose="020B0604030504040204" pitchFamily="34" charset="0"/>
                <a:cs typeface="Tahoma" panose="020B0604030504040204" pitchFamily="34" charset="0"/>
              </a:rPr>
              <a:t>Ključne pravne podlage</a:t>
            </a:r>
            <a:endParaRPr lang="en-US" sz="4500" b="1" spc="-107" dirty="0">
              <a:solidFill>
                <a:srgbClr val="00467D"/>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A picture containing grass, outdoor, sky, field&#10;&#10;Description automatically generated">
            <a:extLst>
              <a:ext uri="{FF2B5EF4-FFF2-40B4-BE49-F238E27FC236}">
                <a16:creationId xmlns:a16="http://schemas.microsoft.com/office/drawing/2014/main" id="{A40F1DAB-EB5E-5BFE-64B6-05D4D88F01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7004"/>
            <a:ext cx="4320000" cy="6479999"/>
          </a:xfrm>
          <a:prstGeom prst="rect">
            <a:avLst/>
          </a:prstGeom>
        </p:spPr>
      </p:pic>
    </p:spTree>
    <p:extLst>
      <p:ext uri="{BB962C8B-B14F-4D97-AF65-F5344CB8AC3E}">
        <p14:creationId xmlns:p14="http://schemas.microsoft.com/office/powerpoint/2010/main" val="3429079252"/>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467D"/>
      </a:dk2>
      <a:lt2>
        <a:srgbClr val="E7E6E6"/>
      </a:lt2>
      <a:accent1>
        <a:srgbClr val="4472C4"/>
      </a:accent1>
      <a:accent2>
        <a:srgbClr val="C00000"/>
      </a:accent2>
      <a:accent3>
        <a:srgbClr val="A5A5A5"/>
      </a:accent3>
      <a:accent4>
        <a:srgbClr val="C00000"/>
      </a:accent4>
      <a:accent5>
        <a:srgbClr val="00467D"/>
      </a:accent5>
      <a:accent6>
        <a:srgbClr val="C00000"/>
      </a:accent6>
      <a:hlink>
        <a:srgbClr val="00467D"/>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slajdi za predstavitve-SID banka-junij 2022.pptx  -  Read-Only" id="{0CEAE079-4C0A-45E8-9847-F26F25465FC7}" vid="{649C0AD8-9A42-4463-955E-1E4030536B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93F414759647489521A5FDCD697200" ma:contentTypeVersion="15" ma:contentTypeDescription="Create a new document." ma:contentTypeScope="" ma:versionID="b3fc467ec4cd9d1dc9c9dfdce7ea8e48">
  <xsd:schema xmlns:xsd="http://www.w3.org/2001/XMLSchema" xmlns:xs="http://www.w3.org/2001/XMLSchema" xmlns:p="http://schemas.microsoft.com/office/2006/metadata/properties" xmlns:ns2="a0531eb2-39ab-4eae-ab41-4825cbbdb4be" xmlns:ns3="12f3fad0-739f-4c0c-9347-72d2f21e07a7" targetNamespace="http://schemas.microsoft.com/office/2006/metadata/properties" ma:root="true" ma:fieldsID="1400f8676259f107744770daafea3c54" ns2:_="" ns3:_="">
    <xsd:import namespace="a0531eb2-39ab-4eae-ab41-4825cbbdb4be"/>
    <xsd:import namespace="12f3fad0-739f-4c0c-9347-72d2f21e07a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31eb2-39ab-4eae-ab41-4825cbbdb4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b67b093-3398-4799-af22-784d60adad58"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f3fad0-739f-4c0c-9347-72d2f21e07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0ab6cc6c-a561-4174-9a09-1337f7e840ca}" ma:internalName="TaxCatchAll" ma:showField="CatchAllData" ma:web="12f3fad0-739f-4c0c-9347-72d2f21e07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0531eb2-39ab-4eae-ab41-4825cbbdb4be">
      <Terms xmlns="http://schemas.microsoft.com/office/infopath/2007/PartnerControls"/>
    </lcf76f155ced4ddcb4097134ff3c332f>
    <TaxCatchAll xmlns="12f3fad0-739f-4c0c-9347-72d2f21e07a7" xsi:nil="true"/>
  </documentManagement>
</p:properties>
</file>

<file path=customXml/itemProps1.xml><?xml version="1.0" encoding="utf-8"?>
<ds:datastoreItem xmlns:ds="http://schemas.openxmlformats.org/officeDocument/2006/customXml" ds:itemID="{8F060267-FDD6-4097-9E6F-4990324792AD}"/>
</file>

<file path=customXml/itemProps2.xml><?xml version="1.0" encoding="utf-8"?>
<ds:datastoreItem xmlns:ds="http://schemas.openxmlformats.org/officeDocument/2006/customXml" ds:itemID="{2C95FD0B-D2CF-4FFD-B72E-63697B9FA244}">
  <ds:schemaRefs>
    <ds:schemaRef ds:uri="http://schemas.microsoft.com/sharepoint/v3/contenttype/forms"/>
  </ds:schemaRefs>
</ds:datastoreItem>
</file>

<file path=customXml/itemProps3.xml><?xml version="1.0" encoding="utf-8"?>
<ds:datastoreItem xmlns:ds="http://schemas.openxmlformats.org/officeDocument/2006/customXml" ds:itemID="{31F1F1A9-55D5-4863-8342-DB85C42C5B08}">
  <ds:schemaRefs>
    <ds:schemaRef ds:uri="http://purl.org/dc/elements/1.1/"/>
    <ds:schemaRef ds:uri="http://schemas.microsoft.com/office/2006/documentManagement/types"/>
    <ds:schemaRef ds:uri="http://purl.org/dc/terms/"/>
    <ds:schemaRef ds:uri="http://www.w3.org/XML/1998/namespace"/>
    <ds:schemaRef ds:uri="http://purl.org/dc/dcmitype/"/>
    <ds:schemaRef ds:uri="http://schemas.microsoft.com/office/infopath/2007/PartnerControls"/>
    <ds:schemaRef ds:uri="b4dc1410-468b-4c10-938e-94b21812aed5"/>
    <ds:schemaRef ds:uri="http://schemas.openxmlformats.org/package/2006/metadata/core-properties"/>
    <ds:schemaRef ds:uri="09ddf16f-1ae5-4b8b-8aac-a539300ab5e7"/>
    <ds:schemaRef ds:uri="http://schemas.microsoft.com/office/2006/metadata/properties"/>
  </ds:schemaRefs>
</ds:datastoreItem>
</file>

<file path=docMetadata/LabelInfo.xml><?xml version="1.0" encoding="utf-8"?>
<clbl:labelList xmlns:clbl="http://schemas.microsoft.com/office/2020/mipLabelMetadata">
  <clbl:label id="{18ddce85-ae2a-4fe5-890d-95fdb5356153}" enabled="0" method="" siteId="{18ddce85-ae2a-4fe5-890d-95fdb5356153}" removed="1"/>
</clbl:labelList>
</file>

<file path=docProps/app.xml><?xml version="1.0" encoding="utf-8"?>
<Properties xmlns="http://schemas.openxmlformats.org/officeDocument/2006/extended-properties" xmlns:vt="http://schemas.openxmlformats.org/officeDocument/2006/docPropsVTypes">
  <Template>template-slajdi za predstavitve-SID banka-junij 2022</Template>
  <TotalTime>6979</TotalTime>
  <Words>1234</Words>
  <Application>Microsoft Office PowerPoint</Application>
  <PresentationFormat>Custom</PresentationFormat>
  <Paragraphs>471</Paragraphs>
  <Slides>10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Aptos</vt:lpstr>
      <vt:lpstr>Liberation Sans</vt:lpstr>
      <vt:lpstr>Tahoma</vt:lpstr>
      <vt:lpstr>Wingdings</vt:lpstr>
      <vt:lpstr>Arial</vt:lpstr>
      <vt:lpstr>Symbol</vt:lpstr>
      <vt:lpstr>Arial Unicode MS</vt:lpstr>
      <vt:lpstr>Roboto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Andreja Poje</dc:creator>
  <cp:lastModifiedBy>Marko Kirn</cp:lastModifiedBy>
  <cp:revision>74</cp:revision>
  <dcterms:created xsi:type="dcterms:W3CDTF">2024-03-15T11:38:50Z</dcterms:created>
  <dcterms:modified xsi:type="dcterms:W3CDTF">2025-06-11T16:11:05Z</dcterms:modified>
  <dc:identifier>DAEyt9YBni0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0x0101007F93F414759647489521A5FDCD697200</vt:lpwstr>
  </property>
</Properties>
</file>