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643" r:id="rId3"/>
    <p:sldId id="522" r:id="rId4"/>
    <p:sldId id="644" r:id="rId5"/>
    <p:sldId id="648" r:id="rId6"/>
    <p:sldId id="646" r:id="rId7"/>
    <p:sldId id="579" r:id="rId8"/>
    <p:sldId id="665" r:id="rId9"/>
    <p:sldId id="629" r:id="rId10"/>
    <p:sldId id="624" r:id="rId11"/>
    <p:sldId id="632" r:id="rId12"/>
    <p:sldId id="662" r:id="rId13"/>
    <p:sldId id="615" r:id="rId14"/>
  </p:sldIdLst>
  <p:sldSz cx="12192000" cy="6858000"/>
  <p:notesSz cx="6735763" cy="98663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6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77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jel Crnčec" initials="DC" lastIdx="1" clrIdx="0">
    <p:extLst>
      <p:ext uri="{19B8F6BF-5375-455C-9EA6-DF929625EA0E}">
        <p15:presenceInfo xmlns:p15="http://schemas.microsoft.com/office/powerpoint/2012/main" userId="Danijel Crnče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5F"/>
    <a:srgbClr val="CCFF33"/>
    <a:srgbClr val="CCECFF"/>
    <a:srgbClr val="99CC00"/>
    <a:srgbClr val="FFCC00"/>
    <a:srgbClr val="CCCC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14" autoAdjust="0"/>
    <p:restoredTop sz="94660"/>
  </p:normalViewPr>
  <p:slideViewPr>
    <p:cSldViewPr snapToGrid="0">
      <p:cViewPr varScale="1">
        <p:scale>
          <a:sx n="95" d="100"/>
          <a:sy n="95" d="100"/>
        </p:scale>
        <p:origin x="84" y="678"/>
      </p:cViewPr>
      <p:guideLst>
        <p:guide orient="horz" pos="4156"/>
        <p:guide pos="3840"/>
        <p:guide orient="horz" pos="27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CE3E0FB9-8EF2-4627-8D0E-11786C783F86}" type="datetimeFigureOut">
              <a:rPr lang="sl-SI" smtClean="0"/>
              <a:t>11. 06. 2025</a:t>
            </a:fld>
            <a:endParaRPr lang="sl-S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sl-S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262" y="4747760"/>
            <a:ext cx="5389240" cy="3884673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2445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626" y="9372445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23AD3338-DF8B-420C-9961-CFDC47A7ABDF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1523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5C2834-1799-430A-A5A4-21F4DFE604F3}" type="slidenum">
              <a:rPr lang="sl-SI" smtClean="0"/>
              <a:pPr>
                <a:defRPr/>
              </a:pPr>
              <a:t>7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41414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5C2834-1799-430A-A5A4-21F4DFE604F3}" type="slidenum">
              <a:rPr lang="sl-SI" smtClean="0"/>
              <a:pPr>
                <a:defRPr/>
              </a:pPr>
              <a:t>9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22141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8A3CE-E7EC-4E66-9F7C-AB20DA316B51}" type="datetime1">
              <a:rPr lang="sl-SI" smtClean="0"/>
              <a:t>11. 06. 2025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DF02-CFEE-456A-920B-C767980BE68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32261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D942-F9A4-407E-91F0-A8328F5FBC03}" type="datetime1">
              <a:rPr lang="sl-SI" smtClean="0"/>
              <a:t>11. 06. 2025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DF02-CFEE-456A-920B-C767980BE68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74852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321B-9513-4CC8-A79D-8CF02A6A6B95}" type="datetime1">
              <a:rPr lang="sl-SI" smtClean="0"/>
              <a:t>11. 06. 2025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DF02-CFEE-456A-920B-C767980BE68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00811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" y="1"/>
            <a:ext cx="455084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805" y="403226"/>
            <a:ext cx="1881662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11315700" y="484189"/>
            <a:ext cx="0" cy="179387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208" y="1718811"/>
            <a:ext cx="10450192" cy="46264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3100"/>
              </a:lnSpc>
              <a:spcBef>
                <a:spcPts val="0"/>
              </a:spcBef>
              <a:buFontTx/>
              <a:buNone/>
              <a:defRPr sz="240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080" indent="-342891">
              <a:lnSpc>
                <a:spcPts val="3000"/>
              </a:lnSpc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269" indent="-342891">
              <a:lnSpc>
                <a:spcPts val="3000"/>
              </a:lnSpc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09" indent="-285744">
              <a:lnSpc>
                <a:spcPts val="3000"/>
              </a:lnSpc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498" indent="-285744">
              <a:lnSpc>
                <a:spcPts val="3000"/>
              </a:lnSpc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l-SI" noProof="0" dirty="0" err="1"/>
              <a:t>Click</a:t>
            </a:r>
            <a:r>
              <a:rPr lang="sl-SI" noProof="0" dirty="0"/>
              <a:t> to </a:t>
            </a:r>
            <a:r>
              <a:rPr lang="sl-SI" noProof="0" dirty="0" err="1"/>
              <a:t>edit</a:t>
            </a:r>
            <a:r>
              <a:rPr lang="sl-SI" noProof="0" dirty="0"/>
              <a:t> </a:t>
            </a:r>
            <a:r>
              <a:rPr lang="sl-SI" noProof="0" dirty="0" err="1"/>
              <a:t>Master</a:t>
            </a:r>
            <a:r>
              <a:rPr lang="sl-SI" noProof="0" dirty="0"/>
              <a:t> </a:t>
            </a:r>
            <a:r>
              <a:rPr lang="sl-SI" noProof="0" dirty="0" err="1"/>
              <a:t>text</a:t>
            </a:r>
            <a:r>
              <a:rPr lang="sl-SI" noProof="0" dirty="0"/>
              <a:t> </a:t>
            </a:r>
            <a:r>
              <a:rPr lang="sl-SI" noProof="0" dirty="0" err="1"/>
              <a:t>styles</a:t>
            </a:r>
            <a:endParaRPr lang="sl-SI" noProof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73618" y="771415"/>
            <a:ext cx="6946077" cy="384721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lnSpc>
                <a:spcPts val="3000"/>
              </a:lnSpc>
              <a:defRPr sz="3000" b="1" baseline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l-SI" noProof="0" dirty="0" err="1"/>
              <a:t>Click</a:t>
            </a:r>
            <a:r>
              <a:rPr lang="sl-SI" noProof="0" dirty="0"/>
              <a:t> to </a:t>
            </a:r>
            <a:r>
              <a:rPr lang="sl-SI" noProof="0" dirty="0" err="1"/>
              <a:t>edit</a:t>
            </a:r>
            <a:r>
              <a:rPr lang="sl-SI" noProof="0" dirty="0"/>
              <a:t> </a:t>
            </a:r>
            <a:r>
              <a:rPr lang="sl-SI" noProof="0" dirty="0" err="1"/>
              <a:t>Master</a:t>
            </a:r>
            <a:r>
              <a:rPr lang="sl-SI" noProof="0" dirty="0"/>
              <a:t> title </a:t>
            </a:r>
            <a:r>
              <a:rPr lang="sl-SI" noProof="0" dirty="0" err="1"/>
              <a:t>style</a:t>
            </a:r>
            <a:endParaRPr lang="sl-SI" noProof="0" dirty="0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0"/>
          </p:nvPr>
        </p:nvSpPr>
        <p:spPr>
          <a:xfrm>
            <a:off x="9034549" y="38576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3C7D1D6-2227-41AB-9C18-7D928CBAEEBA}" type="slidenum">
              <a:rPr lang="sl-SI" smtClean="0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79635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12192000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/>
          <p:cNvSpPr txBox="1">
            <a:spLocks noChangeArrowheads="1"/>
          </p:cNvSpPr>
          <p:nvPr userDrawn="1"/>
        </p:nvSpPr>
        <p:spPr bwMode="auto">
          <a:xfrm>
            <a:off x="8627534" y="1281114"/>
            <a:ext cx="30353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sl-SI" altLang="sl-SI" sz="1300" b="1" dirty="0">
                <a:solidFill>
                  <a:schemeClr val="bg1"/>
                </a:solidFill>
              </a:rPr>
              <a:t>Jamova 39</a:t>
            </a:r>
          </a:p>
          <a:p>
            <a:r>
              <a:rPr lang="sl-SI" altLang="sl-SI" sz="1300" b="1" dirty="0">
                <a:solidFill>
                  <a:schemeClr val="bg1"/>
                </a:solidFill>
              </a:rPr>
              <a:t>1000 Ljubljana, Slovenija</a:t>
            </a:r>
          </a:p>
          <a:p>
            <a:r>
              <a:rPr lang="sl-SI" altLang="sl-SI" sz="1300" b="1" dirty="0">
                <a:solidFill>
                  <a:schemeClr val="bg1"/>
                </a:solidFill>
              </a:rPr>
              <a:t>Tel: +386 1 5885 210</a:t>
            </a:r>
          </a:p>
          <a:p>
            <a:r>
              <a:rPr lang="sl-SI" altLang="sl-SI" sz="1300" b="1" dirty="0">
                <a:solidFill>
                  <a:schemeClr val="bg1"/>
                </a:solidFill>
              </a:rPr>
              <a:t>www.ijs.si</a:t>
            </a:r>
          </a:p>
        </p:txBody>
      </p:sp>
      <p:sp>
        <p:nvSpPr>
          <p:cNvPr id="5" name="TextBox 5"/>
          <p:cNvSpPr txBox="1">
            <a:spLocks noChangeArrowheads="1"/>
          </p:cNvSpPr>
          <p:nvPr userDrawn="1"/>
        </p:nvSpPr>
        <p:spPr bwMode="auto">
          <a:xfrm>
            <a:off x="683684" y="5761039"/>
            <a:ext cx="737446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sl-SI" altLang="sl-SI" sz="4400" b="1" dirty="0">
                <a:solidFill>
                  <a:srgbClr val="262626"/>
                </a:solidFill>
              </a:rPr>
              <a:t>Hvala za pozornost.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363" y="0"/>
            <a:ext cx="3650403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513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12192000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235" y="0"/>
            <a:ext cx="3987532" cy="139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8724784" y="5982895"/>
            <a:ext cx="2060489" cy="400110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 baseline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03408" y="5495985"/>
            <a:ext cx="7553739" cy="97462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ts val="3800"/>
              </a:lnSpc>
              <a:spcBef>
                <a:spcPts val="0"/>
              </a:spcBef>
              <a:buFontTx/>
              <a:buNone/>
              <a:defRPr sz="4400" b="1" baseline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724784" y="1722697"/>
            <a:ext cx="2060489" cy="436017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ts val="1650"/>
              </a:lnSpc>
              <a:spcBef>
                <a:spcPts val="0"/>
              </a:spcBef>
              <a:buNone/>
              <a:defRPr sz="1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8722504" y="5251393"/>
            <a:ext cx="2060489" cy="40011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 baseline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8724784" y="5777411"/>
            <a:ext cx="2060489" cy="400110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 baseline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8729204" y="5040664"/>
            <a:ext cx="2060489" cy="40011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 baseline="0">
                <a:solidFill>
                  <a:srgbClr val="006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374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FE29-4C28-416C-9185-491AD9B278C6}" type="datetime1">
              <a:rPr lang="sl-SI" smtClean="0"/>
              <a:t>11. 06. 2025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DF02-CFEE-456A-920B-C767980BE68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32604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66C3A-65DA-447C-BF76-54B30A028A0F}" type="datetime1">
              <a:rPr lang="sl-SI" smtClean="0"/>
              <a:t>11. 06. 2025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DF02-CFEE-456A-920B-C767980BE68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20771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CC235-0950-48BB-B82A-3CCFE9441B66}" type="datetime1">
              <a:rPr lang="sl-SI" smtClean="0"/>
              <a:t>11. 06. 2025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DF02-CFEE-456A-920B-C767980BE68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15779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A75D8-3785-4BA4-B0D9-D7CFD08158C1}" type="datetime1">
              <a:rPr lang="sl-SI" smtClean="0"/>
              <a:t>11. 06. 2025</a:t>
            </a:fld>
            <a:endParaRPr lang="sl-SI" dirty="0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DF02-CFEE-456A-920B-C767980BE68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62504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6255-39C2-4F89-B72B-25E14FA0B15E}" type="datetime1">
              <a:rPr lang="sl-SI" smtClean="0"/>
              <a:t>11. 06. 2025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DF02-CFEE-456A-920B-C767980BE68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69958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07DC-9899-4480-94F2-5042101D228B}" type="datetime1">
              <a:rPr lang="sl-SI" smtClean="0"/>
              <a:t>11. 06. 2025</a:t>
            </a:fld>
            <a:endParaRPr lang="sl-SI" dirty="0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DF02-CFEE-456A-920B-C767980BE68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13126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B34A-BA15-40F9-8B35-C6E6B08EF833}" type="datetime1">
              <a:rPr lang="sl-SI" smtClean="0"/>
              <a:t>11. 06. 2025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DF02-CFEE-456A-920B-C767980BE68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5098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31CCF-EED0-4639-A0D9-13B9DF58355C}" type="datetime1">
              <a:rPr lang="sl-SI" smtClean="0"/>
              <a:t>11. 06. 2025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DF02-CFEE-456A-920B-C767980BE68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48953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0FB27-48AB-4C12-9763-03FA2B33F151}" type="datetime1">
              <a:rPr lang="sl-SI" smtClean="0"/>
              <a:t>11. 06. 2025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4DF02-CFEE-456A-920B-C767980BE68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7235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919417" y="2725601"/>
            <a:ext cx="9712410" cy="19492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sv-SE" altLang="sl-SI" sz="3600" dirty="0"/>
              <a:t>Prenovljeni Nacionalni energetski in podnebni načrt - </a:t>
            </a:r>
            <a:r>
              <a:rPr lang="sv-SE" altLang="sl-SI" sz="3600" b="0" dirty="0"/>
              <a:t>energetska učinkovitost in financiranje</a:t>
            </a:r>
            <a:br>
              <a:rPr lang="sl-SI" altLang="sl-SI" sz="3600" dirty="0"/>
            </a:br>
            <a:r>
              <a:rPr lang="sl-SI" altLang="sl-SI" sz="3600" dirty="0"/>
              <a:t> </a:t>
            </a:r>
            <a:endParaRPr lang="sl-SI" altLang="sl-SI" sz="2400" b="0" i="1" dirty="0"/>
          </a:p>
        </p:txBody>
      </p:sp>
      <p:sp>
        <p:nvSpPr>
          <p:cNvPr id="5124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919417" y="1646040"/>
            <a:ext cx="8581436" cy="5129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  <a:spcBef>
                <a:spcPct val="0"/>
              </a:spcBef>
            </a:pPr>
            <a:r>
              <a:rPr lang="sl-SI" altLang="sl-SI" sz="1800" dirty="0"/>
              <a:t>mag. Stane Merše</a:t>
            </a:r>
          </a:p>
          <a:p>
            <a:pPr>
              <a:lnSpc>
                <a:spcPts val="2000"/>
              </a:lnSpc>
              <a:spcBef>
                <a:spcPct val="0"/>
              </a:spcBef>
            </a:pPr>
            <a:r>
              <a:rPr lang="sl-SI" altLang="sl-SI" sz="1800" dirty="0"/>
              <a:t>Ana Marija Udovič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8C12E200-CDBC-4806-B320-6CB4CD73C9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6543672" y="6137118"/>
            <a:ext cx="2301389" cy="2462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sl-SI" altLang="sl-SI" sz="1600" dirty="0"/>
              <a:t>Ljubljana, 12.6.2025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9D38DA2-23FB-4043-91F3-3953B6EBF5E7}"/>
              </a:ext>
            </a:extLst>
          </p:cNvPr>
          <p:cNvSpPr txBox="1">
            <a:spLocks/>
          </p:cNvSpPr>
          <p:nvPr/>
        </p:nvSpPr>
        <p:spPr bwMode="auto">
          <a:xfrm>
            <a:off x="6543672" y="5152232"/>
            <a:ext cx="4973038" cy="73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1" kern="1200" baseline="0">
                <a:solidFill>
                  <a:srgbClr val="2626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sl-SI" altLang="sl-SI" sz="1600" dirty="0"/>
              <a:t>Nacionalna okrogla miza</a:t>
            </a:r>
          </a:p>
          <a:p>
            <a:pPr>
              <a:spcBef>
                <a:spcPct val="0"/>
              </a:spcBef>
            </a:pPr>
            <a:r>
              <a:rPr lang="sl-SI" altLang="sl-SI" sz="1600" i="1" dirty="0"/>
              <a:t>Financiranje trajnostnih in energetsko učinkovitih projektov v Sloveniji</a:t>
            </a:r>
            <a:endParaRPr lang="sl-SI" altLang="sl-SI" sz="2000" i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0CD715-98A4-4F5B-A69D-C16AAF3CB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0" y="5164033"/>
            <a:ext cx="5761219" cy="12193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32DABEA-58EF-4DF9-99BF-49572BB47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771" y="3588702"/>
            <a:ext cx="3664394" cy="324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2AC79E-D5AC-45F7-9B04-AA7E88B43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460" y="3588702"/>
            <a:ext cx="3326704" cy="3240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022198E-E488-4CC3-A249-2F8F97260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849" y="357292"/>
            <a:ext cx="4132958" cy="1538883"/>
          </a:xfrm>
        </p:spPr>
        <p:txBody>
          <a:bodyPr/>
          <a:lstStyle/>
          <a:p>
            <a:r>
              <a:rPr lang="sl-SI" dirty="0">
                <a:latin typeface="Arial"/>
                <a:cs typeface="Arial"/>
              </a:rPr>
              <a:t>Finančni viri za spodbude 2024-2030  </a:t>
            </a:r>
            <a:r>
              <a:rPr lang="sl-SI" sz="2800" b="0" dirty="0">
                <a:latin typeface="Arial"/>
                <a:cs typeface="Arial"/>
              </a:rPr>
              <a:t>namensko zbrani prispevki in programi</a:t>
            </a:r>
            <a:endParaRPr lang="sl-SI" dirty="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ABD13-DE89-4F15-A83E-116E915428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C7D1D6-2227-41AB-9C18-7D928CBAEEBA}" type="slidenum">
              <a:rPr lang="sl-SI" smtClean="0"/>
              <a:pPr>
                <a:defRPr/>
              </a:pPr>
              <a:t>10</a:t>
            </a:fld>
            <a:endParaRPr lang="sl-SI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066F224-EF9E-4F61-B8FC-DB1DCBBBD090}"/>
              </a:ext>
            </a:extLst>
          </p:cNvPr>
          <p:cNvSpPr/>
          <p:nvPr/>
        </p:nvSpPr>
        <p:spPr>
          <a:xfrm>
            <a:off x="580848" y="2180492"/>
            <a:ext cx="3938397" cy="37631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 indent="-360363">
              <a:buFont typeface="Arial" panose="020B0604020202020204" pitchFamily="34" charset="0"/>
              <a:buChar char="•"/>
            </a:pPr>
            <a:r>
              <a:rPr lang="sl-SI" sz="2400" b="1" dirty="0">
                <a:solidFill>
                  <a:srgbClr val="C00000"/>
                </a:solidFill>
              </a:rPr>
              <a:t>Dobro upravljanje in usmerjanje razpoložljivih finančnih virov ključno za doseganje ciljev NEPN!</a:t>
            </a:r>
          </a:p>
          <a:p>
            <a:pPr marL="360363" indent="-360363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l-SI" sz="2400" b="1" dirty="0">
                <a:solidFill>
                  <a:schemeClr val="accent5">
                    <a:lumMod val="50000"/>
                  </a:schemeClr>
                </a:solidFill>
              </a:rPr>
              <a:t>Razpoložljiva sredstva velika razvojna priložnost za podjetja!</a:t>
            </a:r>
            <a:endParaRPr lang="sl-SI" b="1" dirty="0">
              <a:solidFill>
                <a:srgbClr val="C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9E967F-C30A-41EE-BE6A-8A4748EA31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7270" y="357292"/>
            <a:ext cx="3644432" cy="32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9C357B0-AA60-4674-A565-ECFEBB2FA4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4408" y="357292"/>
            <a:ext cx="332191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91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5D88027-71E9-4C42-9258-59B2D1B83E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3314616"/>
              </p:ext>
            </p:extLst>
          </p:nvPr>
        </p:nvGraphicFramePr>
        <p:xfrm>
          <a:off x="594788" y="1707391"/>
          <a:ext cx="10980000" cy="3888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000">
                  <a:extLst>
                    <a:ext uri="{9D8B030D-6E8A-4147-A177-3AD203B41FA5}">
                      <a16:colId xmlns:a16="http://schemas.microsoft.com/office/drawing/2014/main" val="1308922080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3660918245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1233782413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2693902610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4020729440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736154653"/>
                    </a:ext>
                  </a:extLst>
                </a:gridCol>
              </a:tblGrid>
              <a:tr h="639731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2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Spremembe makroekonomskih kazalnikov</a:t>
                      </a:r>
                      <a:endParaRPr lang="en-SI" sz="20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2000" dirty="0">
                          <a:solidFill>
                            <a:schemeClr val="bg1"/>
                          </a:solidFill>
                          <a:effectLst/>
                          <a:latin typeface="Aptos"/>
                          <a:cs typeface="Arial" panose="020B0604020202020204" pitchFamily="34" charset="0"/>
                        </a:rPr>
                        <a:t>Spremembe makroekonomskih kazalnikov</a:t>
                      </a:r>
                      <a:endParaRPr lang="en-SI" sz="2000" dirty="0">
                        <a:solidFill>
                          <a:schemeClr val="bg1"/>
                        </a:solidFill>
                        <a:effectLst/>
                        <a:latin typeface="Aptos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endParaRPr lang="en-SI" sz="1600" dirty="0">
                        <a:solidFill>
                          <a:schemeClr val="bg1"/>
                        </a:solidFill>
                        <a:effectLst/>
                        <a:latin typeface="Aptos"/>
                        <a:ea typeface="Aptos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105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en-SI" sz="1600" dirty="0">
                        <a:solidFill>
                          <a:schemeClr val="bg1"/>
                        </a:solidFill>
                        <a:effectLst/>
                        <a:latin typeface="Aptos"/>
                        <a:ea typeface="Aptos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endParaRPr lang="en-SI" sz="1600" dirty="0">
                        <a:solidFill>
                          <a:schemeClr val="bg1"/>
                        </a:solidFill>
                        <a:effectLst/>
                        <a:latin typeface="Aptos"/>
                        <a:ea typeface="Aptos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105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en-SI" sz="1600" dirty="0">
                        <a:solidFill>
                          <a:schemeClr val="bg1"/>
                        </a:solidFill>
                        <a:effectLst/>
                        <a:latin typeface="Aptos"/>
                        <a:ea typeface="Aptos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546983"/>
                  </a:ext>
                </a:extLst>
              </a:tr>
              <a:tr h="6498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Makroekonomski agregati/obdobje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Realni BDP</a:t>
                      </a:r>
                      <a:endParaRPr lang="en-SI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Cene</a:t>
                      </a:r>
                      <a:endParaRPr lang="en-SI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Bruto investicije</a:t>
                      </a:r>
                      <a:endParaRPr lang="en-SI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Plače</a:t>
                      </a:r>
                      <a:endParaRPr lang="en-SI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Proračun</a:t>
                      </a:r>
                      <a:endParaRPr lang="en-SI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935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14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2021</a:t>
                      </a:r>
                      <a:r>
                        <a:rPr lang="sl-SI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−</a:t>
                      </a:r>
                      <a:r>
                        <a:rPr lang="sl-SI" sz="14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en-SI" sz="2000" b="1" dirty="0">
                        <a:effectLst/>
                        <a:latin typeface="+mn-lt"/>
                        <a:ea typeface="Aptos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0,15%</a:t>
                      </a:r>
                      <a:endParaRPr lang="en-SI" sz="2000" b="1" dirty="0">
                        <a:effectLst/>
                        <a:latin typeface="+mn-lt"/>
                        <a:ea typeface="Aptos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-0,31%</a:t>
                      </a:r>
                      <a:endParaRPr lang="en-SI" sz="2000" b="1" dirty="0">
                        <a:effectLst/>
                        <a:latin typeface="+mn-lt"/>
                        <a:ea typeface="Aptos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0,38%</a:t>
                      </a:r>
                      <a:endParaRPr lang="en-SI" sz="2000" b="1" dirty="0">
                        <a:effectLst/>
                        <a:latin typeface="+mn-lt"/>
                        <a:ea typeface="Aptos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-0,01%</a:t>
                      </a:r>
                      <a:endParaRPr lang="en-SI" sz="2000" b="1" dirty="0">
                        <a:effectLst/>
                        <a:latin typeface="+mn-lt"/>
                        <a:ea typeface="Aptos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-0,23%</a:t>
                      </a:r>
                      <a:endParaRPr lang="en-SI" sz="2000" b="1" dirty="0">
                        <a:effectLst/>
                        <a:latin typeface="+mn-lt"/>
                        <a:ea typeface="Aptos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872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14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2026</a:t>
                      </a:r>
                      <a:r>
                        <a:rPr lang="sl-SI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−</a:t>
                      </a:r>
                      <a:r>
                        <a:rPr lang="sl-SI" sz="14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2030</a:t>
                      </a:r>
                      <a:endParaRPr lang="en-SI" sz="2000" b="1" dirty="0">
                        <a:effectLst/>
                        <a:latin typeface="+mn-lt"/>
                        <a:ea typeface="Aptos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0,29%</a:t>
                      </a:r>
                      <a:endParaRPr lang="en-SI" sz="2000" b="1" dirty="0">
                        <a:effectLst/>
                        <a:latin typeface="+mn-lt"/>
                        <a:ea typeface="Aptos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-0,36%</a:t>
                      </a:r>
                      <a:endParaRPr lang="en-SI" sz="2000" b="1" dirty="0">
                        <a:effectLst/>
                        <a:latin typeface="+mn-lt"/>
                        <a:ea typeface="Aptos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1,03%</a:t>
                      </a:r>
                      <a:endParaRPr lang="en-SI" sz="2000" b="1" dirty="0">
                        <a:effectLst/>
                        <a:latin typeface="+mn-lt"/>
                        <a:ea typeface="Aptos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0,02%</a:t>
                      </a:r>
                      <a:endParaRPr lang="en-SI" sz="2000" b="1" dirty="0">
                        <a:effectLst/>
                        <a:latin typeface="+mn-lt"/>
                        <a:ea typeface="Aptos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-0,26%</a:t>
                      </a:r>
                      <a:endParaRPr lang="en-SI" sz="2000" b="1" dirty="0">
                        <a:effectLst/>
                        <a:latin typeface="+mn-lt"/>
                        <a:ea typeface="Aptos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316641"/>
                  </a:ext>
                </a:extLst>
              </a:tr>
              <a:tr h="744220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20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Sprememba realnega razpoložljivega dohodka gospodinjstev po dohodkovnih </a:t>
                      </a:r>
                      <a:r>
                        <a:rPr lang="sl-SI" sz="2000" b="1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kvintilnih</a:t>
                      </a:r>
                      <a:r>
                        <a:rPr lang="sl-SI" sz="20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razredih </a:t>
                      </a:r>
                      <a:endParaRPr lang="en-SI" sz="2000" b="1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20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Sprememba realnega razpoložljivega dohodka </a:t>
                      </a:r>
                      <a:r>
                        <a:rPr lang="sl-SI" sz="2000" b="1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gospodinjstve</a:t>
                      </a:r>
                      <a:r>
                        <a:rPr lang="sl-SI" sz="20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po dohodkovnih </a:t>
                      </a:r>
                      <a:r>
                        <a:rPr lang="sl-SI" sz="2000" b="1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kvintilnih</a:t>
                      </a:r>
                      <a:r>
                        <a:rPr lang="sl-SI" sz="20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razredih </a:t>
                      </a:r>
                      <a:endParaRPr lang="en-SI" sz="2000" b="1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-0,43%</a:t>
                      </a:r>
                      <a:endParaRPr lang="en-SI" sz="2000" b="1" dirty="0">
                        <a:effectLst/>
                        <a:latin typeface="+mn-lt"/>
                        <a:ea typeface="Aptos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1,78%</a:t>
                      </a:r>
                      <a:endParaRPr lang="en-SI" sz="2000" b="1" dirty="0">
                        <a:effectLst/>
                        <a:latin typeface="+mn-lt"/>
                        <a:ea typeface="Aptos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0,16%</a:t>
                      </a:r>
                      <a:endParaRPr lang="en-SI" sz="2000" b="1" dirty="0">
                        <a:effectLst/>
                        <a:latin typeface="+mn-lt"/>
                        <a:ea typeface="Aptos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-0,22%</a:t>
                      </a:r>
                      <a:endParaRPr lang="en-SI" sz="2000" b="1" dirty="0">
                        <a:effectLst/>
                        <a:latin typeface="+mn-lt"/>
                        <a:ea typeface="Aptos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907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/>
                          <a:cs typeface="Arial" panose="020B0604020202020204" pitchFamily="34" charset="0"/>
                        </a:rPr>
                        <a:t>Kvintilni</a:t>
                      </a:r>
                      <a:r>
                        <a:rPr lang="sl-SI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/>
                          <a:cs typeface="Arial" panose="020B0604020202020204" pitchFamily="34" charset="0"/>
                        </a:rPr>
                        <a:t> razred</a:t>
                      </a:r>
                      <a:endParaRPr lang="en-SI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/>
                          <a:cs typeface="Arial" panose="020B0604020202020204" pitchFamily="34" charset="0"/>
                        </a:rPr>
                        <a:t>1</a:t>
                      </a:r>
                      <a:endParaRPr lang="en-SI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/>
                          <a:cs typeface="Arial" panose="020B0604020202020204" pitchFamily="34" charset="0"/>
                        </a:rPr>
                        <a:t>2</a:t>
                      </a:r>
                      <a:endParaRPr lang="en-SI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/>
                          <a:cs typeface="Arial" panose="020B0604020202020204" pitchFamily="34" charset="0"/>
                        </a:rPr>
                        <a:t>3</a:t>
                      </a:r>
                      <a:endParaRPr lang="en-SI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/>
                          <a:cs typeface="Arial" panose="020B0604020202020204" pitchFamily="34" charset="0"/>
                        </a:rPr>
                        <a:t>4</a:t>
                      </a:r>
                      <a:endParaRPr lang="en-SI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/>
                          <a:cs typeface="Arial" panose="020B0604020202020204" pitchFamily="34" charset="0"/>
                        </a:rPr>
                        <a:t>5</a:t>
                      </a:r>
                      <a:endParaRPr lang="en-SI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875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14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2021</a:t>
                      </a:r>
                      <a:r>
                        <a:rPr lang="sl-SI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−</a:t>
                      </a:r>
                      <a:r>
                        <a:rPr lang="sl-SI" sz="14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en-SI" sz="2000" b="1" dirty="0">
                        <a:effectLst/>
                        <a:latin typeface="+mn-lt"/>
                        <a:ea typeface="Aptos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0,73%</a:t>
                      </a:r>
                      <a:endParaRPr lang="en-SI" sz="2000" b="1" dirty="0">
                        <a:effectLst/>
                        <a:latin typeface="+mn-lt"/>
                        <a:ea typeface="Aptos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-0,35%</a:t>
                      </a:r>
                      <a:endParaRPr lang="en-SI" sz="2000" b="1" dirty="0">
                        <a:effectLst/>
                        <a:latin typeface="+mn-lt"/>
                        <a:ea typeface="Aptos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2,50%</a:t>
                      </a:r>
                      <a:endParaRPr lang="en-SI" sz="2000" b="1" dirty="0">
                        <a:effectLst/>
                        <a:latin typeface="+mn-lt"/>
                        <a:ea typeface="Aptos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0,30%</a:t>
                      </a:r>
                      <a:endParaRPr lang="en-SI" sz="2000" b="1" dirty="0">
                        <a:effectLst/>
                        <a:latin typeface="+mn-lt"/>
                        <a:ea typeface="Aptos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-0,08%</a:t>
                      </a:r>
                      <a:endParaRPr lang="en-SI" sz="2000" b="1" dirty="0">
                        <a:effectLst/>
                        <a:latin typeface="+mn-lt"/>
                        <a:ea typeface="Aptos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28885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14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2026</a:t>
                      </a:r>
                      <a:r>
                        <a:rPr lang="sl-SI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−</a:t>
                      </a:r>
                      <a:r>
                        <a:rPr lang="sl-SI" sz="14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2030</a:t>
                      </a:r>
                      <a:endParaRPr lang="en-SI" sz="2000" b="1" dirty="0">
                        <a:effectLst/>
                        <a:latin typeface="+mn-lt"/>
                        <a:ea typeface="Aptos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1,01%</a:t>
                      </a:r>
                      <a:endParaRPr lang="en-SI" sz="2000" b="1" dirty="0">
                        <a:effectLst/>
                        <a:latin typeface="+mn-lt"/>
                        <a:ea typeface="Aptos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-0,26%</a:t>
                      </a:r>
                      <a:endParaRPr lang="en-SI" sz="2000" b="1" dirty="0">
                        <a:effectLst/>
                        <a:latin typeface="+mn-lt"/>
                        <a:ea typeface="Aptos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2,91%</a:t>
                      </a:r>
                      <a:endParaRPr lang="en-SI" sz="2000" b="1" dirty="0">
                        <a:effectLst/>
                        <a:latin typeface="+mn-lt"/>
                        <a:ea typeface="Aptos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0,46%</a:t>
                      </a:r>
                      <a:endParaRPr lang="en-SI" sz="2000" b="1" dirty="0">
                        <a:effectLst/>
                        <a:latin typeface="+mn-lt"/>
                        <a:ea typeface="Aptos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0,03%</a:t>
                      </a:r>
                      <a:endParaRPr lang="en-SI" sz="2000" b="1" dirty="0">
                        <a:effectLst/>
                        <a:latin typeface="+mn-lt"/>
                        <a:ea typeface="Aptos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62190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659F0D55-964B-42B0-8D61-4668D1333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618" y="386695"/>
            <a:ext cx="6946077" cy="769441"/>
          </a:xfrm>
        </p:spPr>
        <p:txBody>
          <a:bodyPr/>
          <a:lstStyle/>
          <a:p>
            <a:r>
              <a:rPr lang="sl-SI" dirty="0"/>
              <a:t>Makroekonomski učinki ukrepov NEPN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49631-EC2B-4A12-9005-FB335EA63A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C7D1D6-2227-41AB-9C18-7D928CBAEEBA}" type="slidenum">
              <a:rPr lang="sl-SI" smtClean="0"/>
              <a:pPr>
                <a:defRPr/>
              </a:pPr>
              <a:t>11</a:t>
            </a:fld>
            <a:endParaRPr lang="sl-SI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258CE8-AE9B-434B-B03B-45D7DE42B0BB}"/>
              </a:ext>
            </a:extLst>
          </p:cNvPr>
          <p:cNvSpPr txBox="1"/>
          <p:nvPr/>
        </p:nvSpPr>
        <p:spPr>
          <a:xfrm>
            <a:off x="637564" y="1273980"/>
            <a:ext cx="10091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b="1" i="1" dirty="0">
                <a:solidFill>
                  <a:srgbClr val="2F5496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Spremembe makroekonomskih kazalnikov po scenariju NEPN glede na scenarij OU</a:t>
            </a:r>
            <a:endParaRPr lang="sl-SI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786AFF-CC30-461B-9709-C082729F8995}"/>
              </a:ext>
            </a:extLst>
          </p:cNvPr>
          <p:cNvSpPr txBox="1"/>
          <p:nvPr/>
        </p:nvSpPr>
        <p:spPr>
          <a:xfrm>
            <a:off x="5269661" y="5659512"/>
            <a:ext cx="16302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i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Vir: izračuni IER</a:t>
            </a:r>
            <a:endParaRPr lang="sl-SI" sz="1600" dirty="0"/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B806547A-EAF8-4928-AF23-5DD43D7DBE31}"/>
              </a:ext>
            </a:extLst>
          </p:cNvPr>
          <p:cNvSpPr/>
          <p:nvPr/>
        </p:nvSpPr>
        <p:spPr>
          <a:xfrm>
            <a:off x="1946246" y="6029324"/>
            <a:ext cx="8464492" cy="692151"/>
          </a:xfrm>
          <a:prstGeom prst="chevron">
            <a:avLst>
              <a:gd name="adj" fmla="val 2791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chemeClr val="accent6">
                    <a:lumMod val="50000"/>
                  </a:schemeClr>
                </a:solidFill>
              </a:rPr>
              <a:t>Pozitivni učinki ukrepov NEPN pri vseh kazalnikih!</a:t>
            </a:r>
          </a:p>
        </p:txBody>
      </p:sp>
    </p:spTree>
    <p:extLst>
      <p:ext uri="{BB962C8B-B14F-4D97-AF65-F5344CB8AC3E}">
        <p14:creationId xmlns:p14="http://schemas.microsoft.com/office/powerpoint/2010/main" val="74921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CBC25B-9112-43FD-83DB-6961947DC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618" y="1974"/>
            <a:ext cx="7953859" cy="1154162"/>
          </a:xfrm>
        </p:spPr>
        <p:txBody>
          <a:bodyPr/>
          <a:lstStyle/>
          <a:p>
            <a:r>
              <a:rPr lang="sl-SI" sz="3200" dirty="0"/>
              <a:t>Krepitev zmogljivost, povezovanje, sodelovanje, raziskave in inovacije – največji izziv NEPN</a:t>
            </a:r>
            <a:endParaRPr lang="sl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C492E-8E11-4CD0-9B06-8C5084BD00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C7D1D6-2227-41AB-9C18-7D928CBAEEBA}" type="slidenum">
              <a:rPr lang="sl-SI" smtClean="0"/>
              <a:pPr>
                <a:defRPr/>
              </a:pPr>
              <a:t>12</a:t>
            </a:fld>
            <a:endParaRPr lang="sl-SI" dirty="0"/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140B54B1-2892-471F-B18F-2E5AFA0EEEA3}"/>
              </a:ext>
            </a:extLst>
          </p:cNvPr>
          <p:cNvSpPr/>
          <p:nvPr/>
        </p:nvSpPr>
        <p:spPr>
          <a:xfrm>
            <a:off x="38919" y="5121275"/>
            <a:ext cx="4116521" cy="1544597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chemeClr val="tx1"/>
                </a:solidFill>
              </a:rPr>
              <a:t>Večja vlaganja v razvoj človeških virov in potrebnih novih znanj</a:t>
            </a: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FEA72240-3842-4C2A-A680-9B94C489D0FD}"/>
              </a:ext>
            </a:extLst>
          </p:cNvPr>
          <p:cNvSpPr/>
          <p:nvPr/>
        </p:nvSpPr>
        <p:spPr>
          <a:xfrm>
            <a:off x="3627120" y="5121274"/>
            <a:ext cx="4603116" cy="1544597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chemeClr val="tx1"/>
                </a:solidFill>
              </a:rPr>
              <a:t>Spodbujanje</a:t>
            </a:r>
            <a:br>
              <a:rPr lang="sl-SI" sz="2400" b="1" dirty="0">
                <a:solidFill>
                  <a:schemeClr val="tx1"/>
                </a:solidFill>
              </a:rPr>
            </a:br>
            <a:r>
              <a:rPr lang="sl-SI" sz="2400" b="1" dirty="0">
                <a:solidFill>
                  <a:schemeClr val="tx1"/>
                </a:solidFill>
              </a:rPr>
              <a:t> raziskovalno-razvojnih aktivnosti v vseh sektorjih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22E1E403-1C6A-41EB-92DC-7A9D456897D6}"/>
              </a:ext>
            </a:extLst>
          </p:cNvPr>
          <p:cNvSpPr/>
          <p:nvPr/>
        </p:nvSpPr>
        <p:spPr>
          <a:xfrm>
            <a:off x="7658100" y="5121275"/>
            <a:ext cx="4388587" cy="1544597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0" rtlCol="0" anchor="ctr"/>
          <a:lstStyle/>
          <a:p>
            <a:pPr algn="ctr"/>
            <a:r>
              <a:rPr lang="sl-SI" sz="2400" b="1" dirty="0">
                <a:solidFill>
                  <a:schemeClr val="tx1"/>
                </a:solidFill>
              </a:rPr>
              <a:t>Podpora razvoja inovacij in naprednih tehnoloških rešitev in storitev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9E0A583A-612D-4070-8B27-C34813043A26}"/>
              </a:ext>
            </a:extLst>
          </p:cNvPr>
          <p:cNvSpPr/>
          <p:nvPr/>
        </p:nvSpPr>
        <p:spPr>
          <a:xfrm>
            <a:off x="495300" y="1707700"/>
            <a:ext cx="8763029" cy="2655598"/>
          </a:xfrm>
          <a:prstGeom prst="homePlate">
            <a:avLst/>
          </a:prstGeom>
          <a:solidFill>
            <a:srgbClr val="00B0F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/>
              <a:t>Povečanje vlaganj v raziskave in razvoj</a:t>
            </a:r>
            <a:br>
              <a:rPr lang="sl-SI" sz="3600" b="1" dirty="0"/>
            </a:br>
            <a:r>
              <a:rPr lang="sl-SI" sz="2800" b="1" dirty="0"/>
              <a:t>najmanj 3,5% BDP, od tega 1,25% BDB javnih sredstev do leta 2030 </a:t>
            </a:r>
          </a:p>
          <a:p>
            <a:r>
              <a:rPr lang="sl-SI" sz="4000" b="1" dirty="0">
                <a:solidFill>
                  <a:schemeClr val="accent5">
                    <a:lumMod val="50000"/>
                  </a:schemeClr>
                </a:solidFill>
              </a:rPr>
              <a:t>Usposabljanje, izobraževanje in osveščanje!!!</a:t>
            </a:r>
            <a:endParaRPr lang="sl-SI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" name="Graphic 9" descr="Group of people">
            <a:extLst>
              <a:ext uri="{FF2B5EF4-FFF2-40B4-BE49-F238E27FC236}">
                <a16:creationId xmlns:a16="http://schemas.microsoft.com/office/drawing/2014/main" id="{0A68FABC-4946-4F54-8A6A-AD9A832795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81459" y="1851025"/>
            <a:ext cx="2565228" cy="256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15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59BEE4-7CBB-41B7-B8EC-5322D2FD4DBB}"/>
              </a:ext>
            </a:extLst>
          </p:cNvPr>
          <p:cNvSpPr txBox="1"/>
          <p:nvPr/>
        </p:nvSpPr>
        <p:spPr>
          <a:xfrm>
            <a:off x="590253" y="2576941"/>
            <a:ext cx="1086862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l-SI" sz="2400" b="1" i="1" dirty="0">
                <a:solidFill>
                  <a:srgbClr val="C00000"/>
                </a:solidFill>
              </a:rPr>
              <a:t>Do leta 2030 je manj kot 5 let</a:t>
            </a:r>
            <a:r>
              <a:rPr lang="sl-SI" sz="2400" b="1" i="1" dirty="0">
                <a:solidFill>
                  <a:schemeClr val="tx2"/>
                </a:solidFill>
              </a:rPr>
              <a:t> – za doseganje ciljev potrebno ukrepati takoj!</a:t>
            </a:r>
          </a:p>
          <a:p>
            <a:pPr marL="0" indent="0">
              <a:buNone/>
            </a:pPr>
            <a:endParaRPr lang="sl-SI" sz="1600" b="1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l-SI" sz="2400" b="1" i="1" dirty="0">
                <a:solidFill>
                  <a:schemeClr val="tx2"/>
                </a:solidFill>
              </a:rPr>
              <a:t>Pomembno bo učinkovito izvajanje NEPN – </a:t>
            </a:r>
            <a:r>
              <a:rPr lang="sl-SI" sz="2400" b="1" i="1" dirty="0">
                <a:solidFill>
                  <a:srgbClr val="C00000"/>
                </a:solidFill>
              </a:rPr>
              <a:t>dobro</a:t>
            </a:r>
            <a:r>
              <a:rPr lang="sl-SI" sz="2400" b="1" i="1" dirty="0">
                <a:solidFill>
                  <a:schemeClr val="tx2"/>
                </a:solidFill>
              </a:rPr>
              <a:t> </a:t>
            </a:r>
            <a:r>
              <a:rPr lang="sl-SI" sz="2400" b="1" i="1" dirty="0">
                <a:solidFill>
                  <a:srgbClr val="C00000"/>
                </a:solidFill>
              </a:rPr>
              <a:t>sodelovanje vseh deležnikov – tudi gospodarstva, bo ključno za doseganje zastavljenih ciljev!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AD5754-42B5-4A45-AF2B-32C8F3067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6385" y="4192385"/>
            <a:ext cx="2665615" cy="26656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ABFC5C9-AFA3-4A18-B9E6-2BCD251701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1609895"/>
              </p:ext>
            </p:extLst>
          </p:nvPr>
        </p:nvGraphicFramePr>
        <p:xfrm>
          <a:off x="877888" y="1719263"/>
          <a:ext cx="1045051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2181">
                  <a:extLst>
                    <a:ext uri="{9D8B030D-6E8A-4147-A177-3AD203B41FA5}">
                      <a16:colId xmlns:a16="http://schemas.microsoft.com/office/drawing/2014/main" val="1834022129"/>
                    </a:ext>
                  </a:extLst>
                </a:gridCol>
                <a:gridCol w="2172776">
                  <a:extLst>
                    <a:ext uri="{9D8B030D-6E8A-4147-A177-3AD203B41FA5}">
                      <a16:colId xmlns:a16="http://schemas.microsoft.com/office/drawing/2014/main" val="3954886718"/>
                    </a:ext>
                  </a:extLst>
                </a:gridCol>
                <a:gridCol w="3198763">
                  <a:extLst>
                    <a:ext uri="{9D8B030D-6E8A-4147-A177-3AD203B41FA5}">
                      <a16:colId xmlns:a16="http://schemas.microsoft.com/office/drawing/2014/main" val="34135555"/>
                    </a:ext>
                  </a:extLst>
                </a:gridCol>
                <a:gridCol w="1146790">
                  <a:extLst>
                    <a:ext uri="{9D8B030D-6E8A-4147-A177-3AD203B41FA5}">
                      <a16:colId xmlns:a16="http://schemas.microsoft.com/office/drawing/2014/main" val="40353774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dirty="0"/>
                        <a:t>        Slovenija</a:t>
                      </a:r>
                    </a:p>
                  </a:txBody>
                  <a:tcPr anchor="ctr"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        </a:t>
                      </a:r>
                      <a:r>
                        <a:rPr lang="sl-SI" sz="2000" dirty="0"/>
                        <a:t>EU</a:t>
                      </a:r>
                      <a:endParaRPr lang="sl-SI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84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b="1" dirty="0"/>
                        <a:t>CILJI 2030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/>
                        <a:t>NEPN 2020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/>
                        <a:t>Posodobitev NEPN 2024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42569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sl-SI" sz="2400" b="1" dirty="0"/>
                        <a:t>Podnebje</a:t>
                      </a:r>
                    </a:p>
                  </a:txBody>
                  <a:tcPr anchor="ctr"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043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l-SI" sz="2000" b="1" dirty="0"/>
                        <a:t>Skupne emisije TGP</a:t>
                      </a:r>
                    </a:p>
                    <a:p>
                      <a:pPr algn="l"/>
                      <a:r>
                        <a:rPr lang="sl-SI" sz="1600" b="0" i="1" dirty="0"/>
                        <a:t>Zmanjšanje glede na leto 2005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/>
                        <a:t>-36%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400" b="1" dirty="0"/>
                        <a:t>-55% 2033</a:t>
                      </a:r>
                      <a:br>
                        <a:rPr lang="sl-SI" dirty="0"/>
                      </a:br>
                      <a:r>
                        <a:rPr lang="sl-SI" dirty="0"/>
                        <a:t>-35% </a:t>
                      </a:r>
                      <a:r>
                        <a:rPr lang="sl-SI"/>
                        <a:t>- 45% </a:t>
                      </a:r>
                      <a:r>
                        <a:rPr lang="sl-SI" dirty="0"/>
                        <a:t>2030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-55%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989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l-SI" sz="2000" b="1" dirty="0"/>
                        <a:t>Emisije TGP neETS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/>
                        <a:t>-20%</a:t>
                      </a:r>
                      <a:r>
                        <a:rPr lang="sl-SI" sz="2000" dirty="0"/>
                        <a:t> </a:t>
                      </a:r>
                      <a:r>
                        <a:rPr lang="sl-SI" sz="2000" dirty="0">
                          <a:solidFill>
                            <a:srgbClr val="C00000"/>
                          </a:solidFill>
                        </a:rPr>
                        <a:t>(-15%)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400" b="1" dirty="0"/>
                        <a:t>-28%</a:t>
                      </a:r>
                      <a:r>
                        <a:rPr lang="sl-SI" dirty="0"/>
                        <a:t> </a:t>
                      </a:r>
                      <a:r>
                        <a:rPr lang="sl-SI" sz="2400" dirty="0">
                          <a:solidFill>
                            <a:srgbClr val="C00000"/>
                          </a:solidFill>
                        </a:rPr>
                        <a:t>(-27%)</a:t>
                      </a:r>
                      <a:endParaRPr lang="sl-SI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-40%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104603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sl-SI" sz="2400" b="1" dirty="0"/>
                        <a:t>Obnovljivi viri energije</a:t>
                      </a:r>
                    </a:p>
                  </a:txBody>
                  <a:tcPr anchor="ctr">
                    <a:solidFill>
                      <a:srgbClr val="CCCC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sl-SI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0311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2000" b="1" dirty="0"/>
                        <a:t>Delež OVE v bruto končni rabi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/>
                        <a:t>27% 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400" b="1" dirty="0"/>
                        <a:t>33%</a:t>
                      </a:r>
                      <a:r>
                        <a:rPr lang="sl-SI" b="1" dirty="0"/>
                        <a:t>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&gt;42,5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919927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sl-SI" sz="2400" b="1" dirty="0"/>
                        <a:t>Učinkovita raba energije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l-SI" b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sl-SI" b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sl-SI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6952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l-SI" sz="2000" b="1" dirty="0"/>
                        <a:t>Raba končne energije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000" b="1" dirty="0"/>
                        <a:t>54,9 </a:t>
                      </a:r>
                      <a:r>
                        <a:rPr lang="sl-SI" sz="2000" b="1" dirty="0" err="1"/>
                        <a:t>TWh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b="1" dirty="0">
                          <a:solidFill>
                            <a:srgbClr val="C00000"/>
                          </a:solidFill>
                        </a:rPr>
                        <a:t>50,2 TWh</a:t>
                      </a:r>
                      <a:endParaRPr lang="sl-SI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sl-SI" b="1" dirty="0"/>
                        <a:t>-11,1%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-11,7%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665162"/>
                  </a:ext>
                </a:extLst>
              </a:tr>
            </a:tbl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E5AAC5BC-FDD6-4495-BA95-8C04272DA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618" y="386695"/>
            <a:ext cx="6946077" cy="769441"/>
          </a:xfrm>
        </p:spPr>
        <p:txBody>
          <a:bodyPr/>
          <a:lstStyle/>
          <a:p>
            <a:r>
              <a:rPr lang="sl-SI" dirty="0"/>
              <a:t>Glavni cilji podnebno energetske politike NEPN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CB69B-5E62-4CC2-9001-11608A9238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4DF02-CFEE-456A-920B-C767980BE68E}" type="slidenum">
              <a:rPr lang="sl-SI" smtClean="0"/>
              <a:t>2</a:t>
            </a:fld>
            <a:endParaRPr lang="sl-S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896080-17F4-40BF-BCD2-ED6E5CDC6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4712" y="1813041"/>
            <a:ext cx="432000" cy="28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59D47D-0747-43E5-9848-FFE9A55FF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8989" y="1813041"/>
            <a:ext cx="576000" cy="28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1C9592-87EF-4E05-8052-0CA783D13C05}"/>
              </a:ext>
            </a:extLst>
          </p:cNvPr>
          <p:cNvSpPr/>
          <p:nvPr/>
        </p:nvSpPr>
        <p:spPr>
          <a:xfrm>
            <a:off x="798023" y="5120642"/>
            <a:ext cx="10607040" cy="1332000"/>
          </a:xfrm>
          <a:prstGeom prst="roundRect">
            <a:avLst>
              <a:gd name="adj" fmla="val 8423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788CC0-C56C-4972-9089-C38AFDAE27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33" b="4988"/>
          <a:stretch/>
        </p:blipFill>
        <p:spPr>
          <a:xfrm rot="16200000">
            <a:off x="-2125" y="5436399"/>
            <a:ext cx="787513" cy="75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241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F340E584-A5A2-4BBF-8773-51D18FB29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121" y="576114"/>
            <a:ext cx="8380121" cy="384721"/>
          </a:xfrm>
        </p:spPr>
        <p:txBody>
          <a:bodyPr/>
          <a:lstStyle/>
          <a:p>
            <a:r>
              <a:rPr lang="sl-SI" sz="2800" dirty="0"/>
              <a:t>Energetska in snovna učinkovitost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F9CD70-3D58-98F0-E3C7-1C529BE2FF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C7D1D6-2227-41AB-9C18-7D928CBAEEBA}" type="slidenum">
              <a:rPr lang="sl-SI" smtClean="0"/>
              <a:pPr>
                <a:defRPr/>
              </a:pPr>
              <a:t>3</a:t>
            </a:fld>
            <a:endParaRPr lang="sl-SI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19E53A-B15F-4353-91D9-D6EFFC0D4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1670" y="4368988"/>
            <a:ext cx="2103248" cy="210324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3606E81-8AA2-4AB6-BC14-92AF7599FBC1}"/>
              </a:ext>
            </a:extLst>
          </p:cNvPr>
          <p:cNvSpPr/>
          <p:nvPr/>
        </p:nvSpPr>
        <p:spPr>
          <a:xfrm>
            <a:off x="9627949" y="1307896"/>
            <a:ext cx="2350691" cy="252669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u="sng" dirty="0"/>
              <a:t>Cilj 2030:</a:t>
            </a:r>
          </a:p>
          <a:p>
            <a:pPr algn="ctr"/>
            <a:r>
              <a:rPr lang="sl-SI" sz="2800" b="1" dirty="0"/>
              <a:t>Raba KE</a:t>
            </a:r>
          </a:p>
          <a:p>
            <a:pPr algn="ctr"/>
            <a:r>
              <a:rPr lang="sl-SI" sz="2800" b="1" dirty="0"/>
              <a:t>50,2 TWh</a:t>
            </a:r>
          </a:p>
          <a:p>
            <a:pPr algn="ctr"/>
            <a:r>
              <a:rPr lang="sl-SI" sz="2800" b="1" dirty="0"/>
              <a:t>(-11,1%)</a:t>
            </a:r>
          </a:p>
          <a:p>
            <a:pPr algn="ctr"/>
            <a:r>
              <a:rPr lang="sl-SI" sz="2800" b="1" dirty="0">
                <a:solidFill>
                  <a:schemeClr val="accent1">
                    <a:lumMod val="50000"/>
                  </a:schemeClr>
                </a:solidFill>
              </a:rPr>
              <a:t>70 TWh</a:t>
            </a:r>
            <a:r>
              <a:rPr lang="sl-SI" sz="2800" b="1" baseline="-25000" dirty="0">
                <a:solidFill>
                  <a:schemeClr val="accent1">
                    <a:lumMod val="50000"/>
                  </a:schemeClr>
                </a:solidFill>
              </a:rPr>
              <a:t>PE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469883-246D-4B85-8131-10BD60BE68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125"/>
          <a:stretch/>
        </p:blipFill>
        <p:spPr>
          <a:xfrm>
            <a:off x="5171542" y="1197084"/>
            <a:ext cx="4233163" cy="2984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F71AAC-7A7D-4068-8A55-8D8C5D59DA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" y="1022723"/>
            <a:ext cx="5169856" cy="30970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396032-C186-44A1-A4E1-369125FE6A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28"/>
          <a:stretch/>
        </p:blipFill>
        <p:spPr>
          <a:xfrm>
            <a:off x="152400" y="4271617"/>
            <a:ext cx="2924175" cy="26007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D62709-3533-4D5C-8C43-21F28BC4D8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0279" y="4268759"/>
            <a:ext cx="2623687" cy="25892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829C9E-2526-4F54-9A12-A665436D72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5526" y="4181523"/>
            <a:ext cx="4219048" cy="2380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257125-5266-40E2-868F-1C0D7974273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929" b="1"/>
          <a:stretch/>
        </p:blipFill>
        <p:spPr>
          <a:xfrm>
            <a:off x="5523966" y="4352521"/>
            <a:ext cx="3863007" cy="250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58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F1BE13-508F-4583-A4FE-963F69E2F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0D67E0-A4BC-4D03-B037-1C60BD439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URE stavbe gospodinjstva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0DB0B6-73A1-4A2F-BCFB-19EBB5D7A4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C7D1D6-2227-41AB-9C18-7D928CBAEEBA}" type="slidenum">
              <a:rPr lang="sl-SI" smtClean="0"/>
              <a:pPr>
                <a:defRPr/>
              </a:pPr>
              <a:t>4</a:t>
            </a:fld>
            <a:endParaRPr lang="sl-S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496F59-BFA8-4EA8-8BE4-69E51BAEE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58342"/>
            <a:ext cx="4339346" cy="32449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7EEB0D-4C7D-4A01-84CA-62543FB467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69"/>
          <a:stretch/>
        </p:blipFill>
        <p:spPr>
          <a:xfrm>
            <a:off x="8405345" y="4297513"/>
            <a:ext cx="3783459" cy="2296932"/>
          </a:xfrm>
          <a:prstGeom prst="rect">
            <a:avLst/>
          </a:prstGeom>
        </p:spPr>
      </p:pic>
      <p:sp>
        <p:nvSpPr>
          <p:cNvPr id="8" name="Arrow: Pentagon 7">
            <a:extLst>
              <a:ext uri="{FF2B5EF4-FFF2-40B4-BE49-F238E27FC236}">
                <a16:creationId xmlns:a16="http://schemas.microsoft.com/office/drawing/2014/main" id="{95F00B71-FEBD-4D12-96F9-B5AD6B9E206B}"/>
              </a:ext>
            </a:extLst>
          </p:cNvPr>
          <p:cNvSpPr/>
          <p:nvPr/>
        </p:nvSpPr>
        <p:spPr>
          <a:xfrm>
            <a:off x="454245" y="1288923"/>
            <a:ext cx="9022263" cy="1743866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800" b="1" u="sng" dirty="0"/>
              <a:t>Do leta 2030: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b="1" dirty="0"/>
              <a:t>Prenova 1,5 miom</a:t>
            </a:r>
            <a:r>
              <a:rPr lang="sl-SI" sz="2400" b="1" baseline="30000" dirty="0"/>
              <a:t>2</a:t>
            </a:r>
            <a:r>
              <a:rPr lang="sl-SI" sz="2400" b="1" dirty="0"/>
              <a:t>/let0 – </a:t>
            </a:r>
            <a:r>
              <a:rPr lang="sl-SI" sz="2400" b="1" dirty="0">
                <a:solidFill>
                  <a:srgbClr val="FFFF00"/>
                </a:solidFill>
              </a:rPr>
              <a:t>2/3 Celovite prenove </a:t>
            </a:r>
            <a:r>
              <a:rPr lang="sl-SI" sz="2400" b="1" dirty="0"/>
              <a:t>(danes le 42%)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b="1" dirty="0"/>
              <a:t>Zmanjšanje specifične rabe toplote za več kot 20%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b="1" dirty="0"/>
              <a:t>Vgraditi 100.000 toplotnih črpalk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B92BE0-5E07-47E3-A5E9-5ECAE3E0DE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419"/>
          <a:stretch/>
        </p:blipFill>
        <p:spPr>
          <a:xfrm>
            <a:off x="4247308" y="4174970"/>
            <a:ext cx="4572396" cy="2683030"/>
          </a:xfrm>
          <a:prstGeom prst="rect">
            <a:avLst/>
          </a:prstGeom>
        </p:spPr>
      </p:pic>
      <p:sp>
        <p:nvSpPr>
          <p:cNvPr id="10" name="Flowchart: Off-page Connector 9">
            <a:extLst>
              <a:ext uri="{FF2B5EF4-FFF2-40B4-BE49-F238E27FC236}">
                <a16:creationId xmlns:a16="http://schemas.microsoft.com/office/drawing/2014/main" id="{9163EF09-B9FB-481A-9F48-5C3F71B9CB84}"/>
              </a:ext>
            </a:extLst>
          </p:cNvPr>
          <p:cNvSpPr/>
          <p:nvPr/>
        </p:nvSpPr>
        <p:spPr>
          <a:xfrm>
            <a:off x="9629775" y="1288923"/>
            <a:ext cx="2195502" cy="2483074"/>
          </a:xfrm>
          <a:prstGeom prst="flowChartOffpageConnector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u="sng" dirty="0">
                <a:solidFill>
                  <a:schemeClr val="accent5">
                    <a:lumMod val="50000"/>
                  </a:schemeClr>
                </a:solidFill>
              </a:rPr>
              <a:t>Javni sektor: </a:t>
            </a:r>
          </a:p>
          <a:p>
            <a:pPr algn="ctr"/>
            <a:r>
              <a:rPr lang="sl-SI" sz="2000" b="1" dirty="0">
                <a:solidFill>
                  <a:schemeClr val="accent5">
                    <a:lumMod val="50000"/>
                  </a:schemeClr>
                </a:solidFill>
              </a:rPr>
              <a:t>Letna prenova 3% površine</a:t>
            </a:r>
          </a:p>
          <a:p>
            <a:pPr algn="ctr"/>
            <a:r>
              <a:rPr lang="sl-SI" sz="2000" b="1" dirty="0">
                <a:solidFill>
                  <a:schemeClr val="accent5">
                    <a:lumMod val="50000"/>
                  </a:schemeClr>
                </a:solidFill>
              </a:rPr>
              <a:t>Zmanjšanje rabe KE za 19%</a:t>
            </a:r>
            <a:br>
              <a:rPr lang="sl-SI" sz="20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sl-SI" sz="1600" i="1" dirty="0">
                <a:solidFill>
                  <a:schemeClr val="accent5">
                    <a:lumMod val="50000"/>
                  </a:schemeClr>
                </a:solidFill>
              </a:rPr>
              <a:t>glede na povpr. 2017-2019</a:t>
            </a:r>
            <a:endParaRPr lang="sl-SI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29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55D4FC-BF16-44D1-8C2E-85C21B9C9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7D6CF4-7762-4E5E-86EB-653AB495B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Industrija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8EBE68-4C97-4B0D-A90F-55E0ECC077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C7D1D6-2227-41AB-9C18-7D928CBAEEBA}" type="slidenum">
              <a:rPr lang="sl-SI" smtClean="0"/>
              <a:pPr>
                <a:defRPr/>
              </a:pPr>
              <a:t>5</a:t>
            </a:fld>
            <a:endParaRPr lang="sl-S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4E1FAF-2D0D-477D-B135-D08789B9D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39" y="1593236"/>
            <a:ext cx="6462489" cy="324841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0AA3354-7030-4B77-B574-07608D911680}"/>
              </a:ext>
            </a:extLst>
          </p:cNvPr>
          <p:cNvSpPr/>
          <p:nvPr/>
        </p:nvSpPr>
        <p:spPr>
          <a:xfrm>
            <a:off x="252635" y="5028550"/>
            <a:ext cx="6210299" cy="14317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/>
              <a:t>Ocena povečanja</a:t>
            </a:r>
          </a:p>
          <a:p>
            <a:pPr algn="ctr"/>
            <a:r>
              <a:rPr lang="sl-SI" sz="2000" dirty="0"/>
              <a:t>(faktor 2,6 do leta 2030 glede na leto 2020)</a:t>
            </a:r>
          </a:p>
          <a:p>
            <a:pPr algn="ctr"/>
            <a:r>
              <a:rPr lang="sl-SI" sz="2000" b="1" dirty="0"/>
              <a:t> </a:t>
            </a:r>
            <a:r>
              <a:rPr lang="sl-SI" sz="2400" b="1" dirty="0"/>
              <a:t>na podlagi ocen študij EU</a:t>
            </a:r>
            <a:br>
              <a:rPr lang="sl-SI" sz="2400" b="1" dirty="0"/>
            </a:br>
            <a:r>
              <a:rPr lang="sl-SI" sz="2000" b="1" dirty="0"/>
              <a:t>(Akt o neto ničelni industriji in </a:t>
            </a:r>
            <a:r>
              <a:rPr lang="sl-SI" sz="2000" b="1" dirty="0" err="1"/>
              <a:t>REPowerEU</a:t>
            </a:r>
            <a:r>
              <a:rPr lang="sl-SI" sz="2000" b="1" dirty="0"/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B90E22-0074-4466-95B7-873776A49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501" y="0"/>
            <a:ext cx="4615568" cy="36797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706E10-FF17-4C22-9FD7-AFB96CF00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3450" y="3628843"/>
            <a:ext cx="4908550" cy="327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662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5693CD-FAAB-4258-98D8-6D82C965D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618" y="114708"/>
            <a:ext cx="6946077" cy="384721"/>
          </a:xfrm>
        </p:spPr>
        <p:txBody>
          <a:bodyPr/>
          <a:lstStyle/>
          <a:p>
            <a:r>
              <a:rPr lang="sl-SI" dirty="0"/>
              <a:t>Promet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5C82C0-1B4C-4915-B1AE-D87BAB662F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C7D1D6-2227-41AB-9C18-7D928CBAEEBA}" type="slidenum">
              <a:rPr lang="sl-SI" smtClean="0"/>
              <a:pPr>
                <a:defRPr/>
              </a:pPr>
              <a:t>6</a:t>
            </a:fld>
            <a:endParaRPr lang="sl-S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7DF0DB-7928-40CB-8BD8-271F8BC302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8"/>
          <a:stretch/>
        </p:blipFill>
        <p:spPr>
          <a:xfrm>
            <a:off x="11716" y="964930"/>
            <a:ext cx="6195236" cy="34657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0121F8-A3D9-4CE9-A823-8452F51AE4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576"/>
          <a:stretch/>
        </p:blipFill>
        <p:spPr>
          <a:xfrm>
            <a:off x="6997797" y="4522126"/>
            <a:ext cx="4299967" cy="22267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FCA525-00A0-4A9F-9F48-D259A94A31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68"/>
          <a:stretch/>
        </p:blipFill>
        <p:spPr>
          <a:xfrm>
            <a:off x="11716" y="4330783"/>
            <a:ext cx="6272706" cy="26234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4A45DB-EB24-4ADB-97F0-9F192F6A1F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1777" y="-2417"/>
            <a:ext cx="3619183" cy="1088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7FC475-ECDA-458A-9713-7246888D01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4828" y="113383"/>
            <a:ext cx="2480798" cy="11097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9C4D11-0C5C-4395-9A8D-B22E80A2E4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33313" y="53349"/>
            <a:ext cx="1930707" cy="8755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66E675-17CA-40A3-B67F-9138610A73F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" b="2673"/>
          <a:stretch/>
        </p:blipFill>
        <p:spPr>
          <a:xfrm>
            <a:off x="6664010" y="1664017"/>
            <a:ext cx="4579533" cy="25133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36709C8-5DD9-4D47-98E0-9A7DC3C088B7}"/>
              </a:ext>
            </a:extLst>
          </p:cNvPr>
          <p:cNvSpPr txBox="1"/>
          <p:nvPr/>
        </p:nvSpPr>
        <p:spPr>
          <a:xfrm>
            <a:off x="6664010" y="1269308"/>
            <a:ext cx="4097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/>
              <a:t>Javni potniški promet - potniški kilometri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E8F7D4-3D41-495D-90E3-A548F4C356D1}"/>
              </a:ext>
            </a:extLst>
          </p:cNvPr>
          <p:cNvSpPr txBox="1"/>
          <p:nvPr/>
        </p:nvSpPr>
        <p:spPr>
          <a:xfrm>
            <a:off x="6700028" y="4177415"/>
            <a:ext cx="4050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/>
              <a:t>Prve registracije OA – skupaj v obdobju</a:t>
            </a:r>
          </a:p>
        </p:txBody>
      </p:sp>
    </p:spTree>
    <p:extLst>
      <p:ext uri="{BB962C8B-B14F-4D97-AF65-F5344CB8AC3E}">
        <p14:creationId xmlns:p14="http://schemas.microsoft.com/office/powerpoint/2010/main" val="267698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143F521-B14A-4F31-B54E-D744D59F9D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36" t="15856" r="54094"/>
          <a:stretch/>
        </p:blipFill>
        <p:spPr>
          <a:xfrm>
            <a:off x="8572500" y="1"/>
            <a:ext cx="36195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1B2F81B-D349-4B26-9C68-5F3D7D18F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618" y="771415"/>
            <a:ext cx="8110894" cy="384721"/>
          </a:xfrm>
        </p:spPr>
        <p:txBody>
          <a:bodyPr/>
          <a:lstStyle/>
          <a:p>
            <a:r>
              <a:rPr lang="sl-SI" dirty="0"/>
              <a:t>Sistemi daljinskega ogrevanja in hlajenja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2D8D7B-960B-419D-8B2B-17BC213E4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C7D1D6-2227-41AB-9C18-7D928CBAEEBA}" type="slidenum">
              <a:rPr lang="sl-SI" smtClean="0"/>
              <a:pPr>
                <a:defRPr/>
              </a:pPr>
              <a:t>7</a:t>
            </a:fld>
            <a:endParaRPr lang="sl-SI" dirty="0"/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98B428C5-AC95-42A2-A51D-DF92788AE5AF}"/>
              </a:ext>
            </a:extLst>
          </p:cNvPr>
          <p:cNvSpPr/>
          <p:nvPr/>
        </p:nvSpPr>
        <p:spPr>
          <a:xfrm>
            <a:off x="54913" y="1336952"/>
            <a:ext cx="4715870" cy="1544597"/>
          </a:xfrm>
          <a:prstGeom prst="chevron">
            <a:avLst>
              <a:gd name="adj" fmla="val 2841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r>
              <a:rPr lang="sl-SI" sz="2000" b="1" dirty="0">
                <a:solidFill>
                  <a:schemeClr val="tx1"/>
                </a:solidFill>
              </a:rPr>
              <a:t>Spodbude za povečanje učinkovitosti in konkurenčnosti ter širitve in nove SDOH:</a:t>
            </a:r>
          </a:p>
          <a:p>
            <a:r>
              <a:rPr lang="sl-SI" sz="2000" i="1" dirty="0">
                <a:solidFill>
                  <a:srgbClr val="CCFF33"/>
                </a:solidFill>
              </a:rPr>
              <a:t>Vsaj</a:t>
            </a:r>
            <a:r>
              <a:rPr lang="sl-SI" sz="2000" i="1" dirty="0">
                <a:solidFill>
                  <a:schemeClr val="tx1"/>
                </a:solidFill>
              </a:rPr>
              <a:t> </a:t>
            </a:r>
            <a:r>
              <a:rPr lang="sl-SI" sz="2000" b="1" i="1" dirty="0">
                <a:solidFill>
                  <a:srgbClr val="CCFF33"/>
                </a:solidFill>
              </a:rPr>
              <a:t>270 </a:t>
            </a:r>
            <a:r>
              <a:rPr lang="pt-BR" sz="2000" b="1" i="1" dirty="0">
                <a:solidFill>
                  <a:srgbClr val="CCFF33"/>
                </a:solidFill>
              </a:rPr>
              <a:t>mioEUR do leta 2030</a:t>
            </a:r>
            <a:r>
              <a:rPr lang="sl-SI" sz="2000" b="1" i="1" dirty="0">
                <a:solidFill>
                  <a:srgbClr val="CCFF33"/>
                </a:solidFill>
              </a:rPr>
              <a:t> in vsaj 120 mioEUR fin. spodbud.</a:t>
            </a:r>
            <a:endParaRPr lang="sl-SI" i="1" dirty="0">
              <a:solidFill>
                <a:srgbClr val="CCFF33"/>
              </a:solidFill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33B06574-98BB-451F-A55E-CEB6726ACFF4}"/>
              </a:ext>
            </a:extLst>
          </p:cNvPr>
          <p:cNvSpPr/>
          <p:nvPr/>
        </p:nvSpPr>
        <p:spPr>
          <a:xfrm>
            <a:off x="4545495" y="1336951"/>
            <a:ext cx="4027005" cy="1544597"/>
          </a:xfrm>
          <a:prstGeom prst="chevron">
            <a:avLst>
              <a:gd name="adj" fmla="val 30267"/>
            </a:avLst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r>
              <a:rPr lang="sl-SI" sz="2000" b="1" dirty="0">
                <a:solidFill>
                  <a:schemeClr val="tx1"/>
                </a:solidFill>
              </a:rPr>
              <a:t>Pospešeno uvajanje OVE in odvečne toplote:</a:t>
            </a:r>
          </a:p>
          <a:p>
            <a:r>
              <a:rPr lang="sl-SI" sz="2000" b="1" i="1" dirty="0">
                <a:solidFill>
                  <a:srgbClr val="C00000"/>
                </a:solidFill>
              </a:rPr>
              <a:t>Vsaj 2,5% letnega povečanja, 40% do 2030.</a:t>
            </a:r>
            <a:endParaRPr lang="sl-SI" i="1" dirty="0">
              <a:solidFill>
                <a:srgbClr val="C00000"/>
              </a:solidFill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D2CF2DB8-C1A5-4162-B6A0-602ACC6184A2}"/>
              </a:ext>
            </a:extLst>
          </p:cNvPr>
          <p:cNvSpPr/>
          <p:nvPr/>
        </p:nvSpPr>
        <p:spPr>
          <a:xfrm>
            <a:off x="8286749" y="1347308"/>
            <a:ext cx="3850337" cy="1544597"/>
          </a:xfrm>
          <a:prstGeom prst="chevron">
            <a:avLst>
              <a:gd name="adj" fmla="val 3088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sl-SI" sz="2000" b="1" dirty="0">
                <a:solidFill>
                  <a:schemeClr val="tx1"/>
                </a:solidFill>
              </a:rPr>
              <a:t>Učinkovito povezovanje sektorjev, aktivni odjemalci:</a:t>
            </a:r>
          </a:p>
          <a:p>
            <a:pPr algn="ctr"/>
            <a:r>
              <a:rPr lang="sl-SI" b="1" i="1" dirty="0">
                <a:solidFill>
                  <a:schemeClr val="accent6">
                    <a:lumMod val="50000"/>
                  </a:schemeClr>
                </a:solidFill>
              </a:rPr>
              <a:t>SPTE 300MWe, 1,1 TWhe, 1,6 GWh hran.,</a:t>
            </a:r>
            <a:r>
              <a:rPr lang="sl-SI" sz="2000" b="1" i="1" dirty="0">
                <a:solidFill>
                  <a:schemeClr val="accent6">
                    <a:lumMod val="50000"/>
                  </a:schemeClr>
                </a:solidFill>
              </a:rPr>
              <a:t> TČ, OT, GT idr.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2C9A846-1F5E-4DBA-8BCD-DA6B2C1E2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198425"/>
            <a:ext cx="5078052" cy="35230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0272FF2-17E2-468E-AE32-F636B73DC9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8472" y="3195221"/>
            <a:ext cx="5287889" cy="35230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F730C8F-6D4C-43D3-8593-44EFEB2B78F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5114"/>
          <a:stretch/>
        </p:blipFill>
        <p:spPr>
          <a:xfrm>
            <a:off x="10350275" y="3195221"/>
            <a:ext cx="933556" cy="352304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4B77398-CA7B-4316-929E-5E7FFA883EC3}"/>
              </a:ext>
            </a:extLst>
          </p:cNvPr>
          <p:cNvSpPr txBox="1"/>
          <p:nvPr/>
        </p:nvSpPr>
        <p:spPr>
          <a:xfrm>
            <a:off x="2310429" y="2941837"/>
            <a:ext cx="5660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>
                <a:solidFill>
                  <a:schemeClr val="accent5">
                    <a:lumMod val="50000"/>
                  </a:schemeClr>
                </a:solidFill>
              </a:rPr>
              <a:t>Oskrba z DT – tehnologije in energenti (DU scenarij)</a:t>
            </a:r>
          </a:p>
        </p:txBody>
      </p:sp>
    </p:spTree>
    <p:extLst>
      <p:ext uri="{BB962C8B-B14F-4D97-AF65-F5344CB8AC3E}">
        <p14:creationId xmlns:p14="http://schemas.microsoft.com/office/powerpoint/2010/main" val="255060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6E8D63-9BFA-498F-AD26-3252A1FD79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6" t="2225" r="5984" b="3793"/>
          <a:stretch/>
        </p:blipFill>
        <p:spPr>
          <a:xfrm>
            <a:off x="-4118" y="2205247"/>
            <a:ext cx="5208562" cy="3399141"/>
          </a:xfrm>
          <a:prstGeom prst="rect">
            <a:avLst/>
          </a:prstGeom>
        </p:spPr>
      </p:pic>
      <p:sp>
        <p:nvSpPr>
          <p:cNvPr id="6" name="Arrow: Pentagon 5">
            <a:extLst>
              <a:ext uri="{FF2B5EF4-FFF2-40B4-BE49-F238E27FC236}">
                <a16:creationId xmlns:a16="http://schemas.microsoft.com/office/drawing/2014/main" id="{FDE36F88-4C90-448A-8075-96B589613F6A}"/>
              </a:ext>
            </a:extLst>
          </p:cNvPr>
          <p:cNvSpPr/>
          <p:nvPr/>
        </p:nvSpPr>
        <p:spPr>
          <a:xfrm>
            <a:off x="5257800" y="772403"/>
            <a:ext cx="6830791" cy="1081274"/>
          </a:xfrm>
          <a:prstGeom prst="homePlat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000" b="1" u="sng" dirty="0"/>
              <a:t>Gospodinjstva: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Prenova 1,5 miom</a:t>
            </a:r>
            <a:r>
              <a:rPr lang="sl-SI" baseline="30000" dirty="0"/>
              <a:t>2</a:t>
            </a:r>
            <a:r>
              <a:rPr lang="sl-SI" dirty="0"/>
              <a:t>/leto – </a:t>
            </a:r>
            <a:r>
              <a:rPr lang="sl-SI" dirty="0">
                <a:solidFill>
                  <a:srgbClr val="FFFF00"/>
                </a:solidFill>
              </a:rPr>
              <a:t>2/3 Celovite prenove </a:t>
            </a:r>
            <a:r>
              <a:rPr lang="sl-SI" dirty="0"/>
              <a:t>(danes le 42%)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Zmanjšanje specifične rabe toplote za več kot 20%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Vgraditi 100.000 toplotnih črpalk, AN energetska revščina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A0B08C34-1064-42A3-86B6-0A0703992DE0}"/>
              </a:ext>
            </a:extLst>
          </p:cNvPr>
          <p:cNvSpPr/>
          <p:nvPr/>
        </p:nvSpPr>
        <p:spPr>
          <a:xfrm>
            <a:off x="5257800" y="61545"/>
            <a:ext cx="6840000" cy="624760"/>
          </a:xfrm>
          <a:prstGeom prst="homePlate">
            <a:avLst>
              <a:gd name="adj" fmla="val 8659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000" b="1" u="sng" dirty="0">
                <a:solidFill>
                  <a:srgbClr val="002060"/>
                </a:solidFill>
              </a:rPr>
              <a:t>Javni sektor:  Letna prenova 3% površine</a:t>
            </a:r>
          </a:p>
          <a:p>
            <a:r>
              <a:rPr lang="sl-SI" dirty="0">
                <a:solidFill>
                  <a:srgbClr val="002060"/>
                </a:solidFill>
              </a:rPr>
              <a:t>Zmanjšanje rabe KE za 19% glede na </a:t>
            </a:r>
            <a:r>
              <a:rPr lang="sl-SI" dirty="0" err="1">
                <a:solidFill>
                  <a:srgbClr val="002060"/>
                </a:solidFill>
              </a:rPr>
              <a:t>povpr</a:t>
            </a:r>
            <a:r>
              <a:rPr lang="sl-SI" dirty="0">
                <a:solidFill>
                  <a:srgbClr val="002060"/>
                </a:solidFill>
              </a:rPr>
              <a:t>. 2017-2019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BDA3376A-B4F1-4BD3-B274-D2F513D5BF0C}"/>
              </a:ext>
            </a:extLst>
          </p:cNvPr>
          <p:cNvSpPr/>
          <p:nvPr/>
        </p:nvSpPr>
        <p:spPr>
          <a:xfrm>
            <a:off x="5257800" y="4672189"/>
            <a:ext cx="6839998" cy="1081274"/>
          </a:xfrm>
          <a:prstGeom prst="homePlate">
            <a:avLst>
              <a:gd name="adj" fmla="val 3861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0" rtlCol="0" anchor="t" anchorCtr="0"/>
          <a:lstStyle/>
          <a:p>
            <a:r>
              <a:rPr lang="sl-SI" b="1" u="sng" dirty="0">
                <a:solidFill>
                  <a:schemeClr val="tx1"/>
                </a:solidFill>
              </a:rPr>
              <a:t>Nove kapacitete do 2030 (do 2040):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sl-SI" sz="1600" b="1" dirty="0">
                <a:solidFill>
                  <a:schemeClr val="tx1"/>
                </a:solidFill>
              </a:rPr>
              <a:t>70MW HE </a:t>
            </a:r>
            <a:r>
              <a:rPr lang="sl-SI" sz="1600" dirty="0">
                <a:solidFill>
                  <a:schemeClr val="tx1"/>
                </a:solidFill>
              </a:rPr>
              <a:t>(110 MW), </a:t>
            </a:r>
            <a:r>
              <a:rPr lang="sl-SI" sz="1600" b="1" dirty="0">
                <a:solidFill>
                  <a:schemeClr val="tx1"/>
                </a:solidFill>
              </a:rPr>
              <a:t>ČHE: 440 MW</a:t>
            </a:r>
            <a:r>
              <a:rPr lang="sl-SI" sz="1600" dirty="0">
                <a:solidFill>
                  <a:schemeClr val="tx1"/>
                </a:solidFill>
              </a:rPr>
              <a:t>, </a:t>
            </a:r>
            <a:r>
              <a:rPr lang="sl-SI" sz="1600" b="1" dirty="0">
                <a:solidFill>
                  <a:schemeClr val="tx1"/>
                </a:solidFill>
              </a:rPr>
              <a:t>Strateške kapac. 35 MW </a:t>
            </a:r>
            <a:r>
              <a:rPr lang="sl-SI" sz="1600" dirty="0">
                <a:solidFill>
                  <a:schemeClr val="tx1"/>
                </a:solidFill>
              </a:rPr>
              <a:t>(500 MW) plin, DU-JE: (1.100 MW)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sl-SI" sz="1600" b="1" dirty="0">
                <a:solidFill>
                  <a:schemeClr val="tx1"/>
                </a:solidFill>
              </a:rPr>
              <a:t>200 MW </a:t>
            </a:r>
            <a:r>
              <a:rPr lang="sl-SI" sz="1600" dirty="0">
                <a:solidFill>
                  <a:schemeClr val="tx1"/>
                </a:solidFill>
              </a:rPr>
              <a:t>(1.000MW) </a:t>
            </a:r>
            <a:r>
              <a:rPr lang="sl-SI" sz="1600" b="1" dirty="0">
                <a:solidFill>
                  <a:schemeClr val="tx1"/>
                </a:solidFill>
              </a:rPr>
              <a:t>baterij. hranilnikov + elektroliz., prilagajanje odjema!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AC024A93-9CBF-4E29-BC57-46038B63E99C}"/>
              </a:ext>
            </a:extLst>
          </p:cNvPr>
          <p:cNvSpPr/>
          <p:nvPr/>
        </p:nvSpPr>
        <p:spPr>
          <a:xfrm>
            <a:off x="5257800" y="1939775"/>
            <a:ext cx="6830790" cy="513317"/>
          </a:xfrm>
          <a:prstGeom prst="homePlate">
            <a:avLst>
              <a:gd name="adj" fmla="val 10481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b="1" u="sng" dirty="0">
                <a:solidFill>
                  <a:srgbClr val="002060"/>
                </a:solidFill>
              </a:rPr>
              <a:t>Industrija:  Povečanje vlaganj za faktor 2,6 glede na leto 2020</a:t>
            </a:r>
            <a:endParaRPr lang="sl-SI" dirty="0">
              <a:solidFill>
                <a:srgbClr val="002060"/>
              </a:solidFill>
            </a:endParaRP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73ECA0CB-2F2B-4936-8E87-CB3422F94BF8}"/>
              </a:ext>
            </a:extLst>
          </p:cNvPr>
          <p:cNvSpPr/>
          <p:nvPr/>
        </p:nvSpPr>
        <p:spPr>
          <a:xfrm>
            <a:off x="5257800" y="2539190"/>
            <a:ext cx="6830790" cy="722721"/>
          </a:xfrm>
          <a:prstGeom prst="homePlate">
            <a:avLst>
              <a:gd name="adj" fmla="val 76764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b="1" u="sng" dirty="0">
                <a:solidFill>
                  <a:srgbClr val="002060"/>
                </a:solidFill>
              </a:rPr>
              <a:t>Promet:</a:t>
            </a:r>
            <a:r>
              <a:rPr lang="sl-SI" b="1" dirty="0">
                <a:solidFill>
                  <a:srgbClr val="002060"/>
                </a:solidFill>
              </a:rPr>
              <a:t> </a:t>
            </a:r>
            <a:r>
              <a:rPr lang="sl-SI" dirty="0">
                <a:solidFill>
                  <a:srgbClr val="002060"/>
                </a:solidFill>
              </a:rPr>
              <a:t>povečanje potniških km v javnem prometu za več kot 70%</a:t>
            </a:r>
          </a:p>
          <a:p>
            <a:r>
              <a:rPr lang="sl-SI" b="1" u="sng" dirty="0">
                <a:solidFill>
                  <a:srgbClr val="002060"/>
                </a:solidFill>
              </a:rPr>
              <a:t>Vsaj 100.000 novih EV </a:t>
            </a:r>
            <a:endParaRPr lang="sl-SI" dirty="0">
              <a:solidFill>
                <a:srgbClr val="002060"/>
              </a:solidFill>
            </a:endParaRPr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88779EF7-9A60-46F7-92F5-2DADF0CAEFD0}"/>
              </a:ext>
            </a:extLst>
          </p:cNvPr>
          <p:cNvSpPr/>
          <p:nvPr/>
        </p:nvSpPr>
        <p:spPr>
          <a:xfrm>
            <a:off x="5257800" y="3348009"/>
            <a:ext cx="6830790" cy="527224"/>
          </a:xfrm>
          <a:prstGeom prst="homePlate">
            <a:avLst>
              <a:gd name="adj" fmla="val 100030"/>
            </a:avLst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b="1" u="sng" dirty="0" err="1">
                <a:solidFill>
                  <a:srgbClr val="002060"/>
                </a:solidFill>
              </a:rPr>
              <a:t>Razprš</a:t>
            </a:r>
            <a:r>
              <a:rPr lang="sl-SI" b="1" u="sng" dirty="0">
                <a:solidFill>
                  <a:srgbClr val="002060"/>
                </a:solidFill>
              </a:rPr>
              <a:t>. OVE-E:</a:t>
            </a:r>
            <a:r>
              <a:rPr lang="sl-SI" b="1" dirty="0">
                <a:solidFill>
                  <a:srgbClr val="002060"/>
                </a:solidFill>
              </a:rPr>
              <a:t> +2.500MW</a:t>
            </a:r>
            <a:r>
              <a:rPr lang="sl-SI" b="1" baseline="-25000" dirty="0">
                <a:solidFill>
                  <a:srgbClr val="002060"/>
                </a:solidFill>
              </a:rPr>
              <a:t>SE</a:t>
            </a:r>
            <a:r>
              <a:rPr lang="sl-SI" b="1" dirty="0">
                <a:solidFill>
                  <a:srgbClr val="002060"/>
                </a:solidFill>
              </a:rPr>
              <a:t> +150MW</a:t>
            </a:r>
            <a:r>
              <a:rPr lang="sl-SI" b="1" baseline="-25000" dirty="0">
                <a:solidFill>
                  <a:srgbClr val="002060"/>
                </a:solidFill>
              </a:rPr>
              <a:t>VE </a:t>
            </a:r>
            <a:r>
              <a:rPr lang="sl-SI" b="1" dirty="0">
                <a:solidFill>
                  <a:srgbClr val="002060"/>
                </a:solidFill>
              </a:rPr>
              <a:t>+ 50MW </a:t>
            </a:r>
            <a:r>
              <a:rPr lang="sl-SI" b="1" baseline="-25000" dirty="0">
                <a:solidFill>
                  <a:srgbClr val="002060"/>
                </a:solidFill>
              </a:rPr>
              <a:t>Drugi</a:t>
            </a:r>
            <a:endParaRPr lang="sl-SI" baseline="-25000" dirty="0">
              <a:solidFill>
                <a:srgbClr val="002060"/>
              </a:solidFill>
            </a:endParaRPr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0BD12184-87A0-48DD-938B-00EAC058F27A}"/>
              </a:ext>
            </a:extLst>
          </p:cNvPr>
          <p:cNvSpPr/>
          <p:nvPr/>
        </p:nvSpPr>
        <p:spPr>
          <a:xfrm>
            <a:off x="5257800" y="3961331"/>
            <a:ext cx="6830790" cy="624760"/>
          </a:xfrm>
          <a:prstGeom prst="homePlate">
            <a:avLst>
              <a:gd name="adj" fmla="val 8799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b="1" u="sng" dirty="0">
                <a:solidFill>
                  <a:srgbClr val="002060"/>
                </a:solidFill>
              </a:rPr>
              <a:t>SDOH:</a:t>
            </a:r>
            <a:r>
              <a:rPr lang="sl-SI" b="1" dirty="0">
                <a:solidFill>
                  <a:srgbClr val="002060"/>
                </a:solidFill>
              </a:rPr>
              <a:t> </a:t>
            </a:r>
            <a:r>
              <a:rPr lang="sl-SI" sz="1600" dirty="0">
                <a:solidFill>
                  <a:srgbClr val="002060"/>
                </a:solidFill>
              </a:rPr>
              <a:t>vsaj +2,5% OVE+OT/a, povezovanje sektorjev 300MW</a:t>
            </a:r>
            <a:r>
              <a:rPr lang="sl-SI" sz="1600" baseline="-25000" dirty="0">
                <a:solidFill>
                  <a:srgbClr val="002060"/>
                </a:solidFill>
              </a:rPr>
              <a:t>SPTE</a:t>
            </a:r>
            <a:r>
              <a:rPr lang="sl-SI" sz="1600" dirty="0">
                <a:solidFill>
                  <a:srgbClr val="002060"/>
                </a:solidFill>
              </a:rPr>
              <a:t> +1,6GWh</a:t>
            </a:r>
            <a:r>
              <a:rPr lang="sl-SI" sz="1600" baseline="-25000" dirty="0">
                <a:solidFill>
                  <a:srgbClr val="002060"/>
                </a:solidFill>
              </a:rPr>
              <a:t>hranilnikov</a:t>
            </a:r>
            <a:endParaRPr lang="sl-SI" baseline="-25000" dirty="0">
              <a:solidFill>
                <a:srgbClr val="002060"/>
              </a:solidFill>
            </a:endParaRPr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E1AA643F-B827-479B-896E-F62B5E27FBC1}"/>
              </a:ext>
            </a:extLst>
          </p:cNvPr>
          <p:cNvSpPr/>
          <p:nvPr/>
        </p:nvSpPr>
        <p:spPr>
          <a:xfrm>
            <a:off x="5257800" y="5839561"/>
            <a:ext cx="6830790" cy="439795"/>
          </a:xfrm>
          <a:prstGeom prst="homePlate">
            <a:avLst>
              <a:gd name="adj" fmla="val 12596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b="1" u="sng" dirty="0">
                <a:solidFill>
                  <a:srgbClr val="002060"/>
                </a:solidFill>
              </a:rPr>
              <a:t>Vodik:</a:t>
            </a:r>
            <a:r>
              <a:rPr lang="sl-SI" b="1" dirty="0">
                <a:solidFill>
                  <a:srgbClr val="002060"/>
                </a:solidFill>
              </a:rPr>
              <a:t> 100MW</a:t>
            </a:r>
            <a:r>
              <a:rPr lang="sl-SI" sz="1600" b="1" baseline="-25000" dirty="0">
                <a:solidFill>
                  <a:srgbClr val="002060"/>
                </a:solidFill>
              </a:rPr>
              <a:t>elektr.</a:t>
            </a:r>
            <a:r>
              <a:rPr lang="sl-SI" b="1" dirty="0">
                <a:solidFill>
                  <a:srgbClr val="002060"/>
                </a:solidFill>
              </a:rPr>
              <a:t>, 240 GWH</a:t>
            </a:r>
            <a:r>
              <a:rPr lang="sl-SI" b="1" baseline="-25000" dirty="0">
                <a:solidFill>
                  <a:srgbClr val="002060"/>
                </a:solidFill>
              </a:rPr>
              <a:t>H2</a:t>
            </a:r>
            <a:r>
              <a:rPr lang="sl-SI" b="1" dirty="0">
                <a:solidFill>
                  <a:srgbClr val="002060"/>
                </a:solidFill>
              </a:rPr>
              <a:t>, omrežja, </a:t>
            </a:r>
            <a:endParaRPr lang="sl-SI" baseline="-25000" dirty="0">
              <a:solidFill>
                <a:srgbClr val="002060"/>
              </a:solidFill>
            </a:endParaRPr>
          </a:p>
        </p:txBody>
      </p:sp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E53CBC5E-213F-4256-935B-EB1D7B55B349}"/>
              </a:ext>
            </a:extLst>
          </p:cNvPr>
          <p:cNvSpPr/>
          <p:nvPr/>
        </p:nvSpPr>
        <p:spPr>
          <a:xfrm>
            <a:off x="5257800" y="6365453"/>
            <a:ext cx="6816068" cy="439795"/>
          </a:xfrm>
          <a:prstGeom prst="homePlate">
            <a:avLst>
              <a:gd name="adj" fmla="val 12596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b="1" u="sng" dirty="0">
                <a:solidFill>
                  <a:schemeClr val="bg1"/>
                </a:solidFill>
              </a:rPr>
              <a:t>El. omrežja:</a:t>
            </a:r>
            <a:r>
              <a:rPr lang="sl-SI" b="1" dirty="0">
                <a:solidFill>
                  <a:schemeClr val="bg1"/>
                </a:solidFill>
              </a:rPr>
              <a:t> prenova </a:t>
            </a:r>
            <a:r>
              <a:rPr lang="sv-SE" b="1" dirty="0">
                <a:solidFill>
                  <a:schemeClr val="bg1"/>
                </a:solidFill>
              </a:rPr>
              <a:t>50 % SN omrežja,</a:t>
            </a:r>
            <a:r>
              <a:rPr lang="sl-SI" b="1" dirty="0">
                <a:solidFill>
                  <a:schemeClr val="bg1"/>
                </a:solidFill>
              </a:rPr>
              <a:t> </a:t>
            </a:r>
            <a:r>
              <a:rPr lang="sv-SE" b="1" dirty="0">
                <a:solidFill>
                  <a:schemeClr val="bg1"/>
                </a:solidFill>
              </a:rPr>
              <a:t>60 % NN omrežja in</a:t>
            </a:r>
            <a:r>
              <a:rPr lang="sl-SI" b="1" dirty="0">
                <a:solidFill>
                  <a:schemeClr val="bg1"/>
                </a:solidFill>
              </a:rPr>
              <a:t> </a:t>
            </a:r>
            <a:r>
              <a:rPr lang="sv-SE" b="1" dirty="0">
                <a:solidFill>
                  <a:schemeClr val="bg1"/>
                </a:solidFill>
              </a:rPr>
              <a:t>50 % TP</a:t>
            </a:r>
            <a:r>
              <a:rPr lang="sl-SI" b="1" dirty="0">
                <a:solidFill>
                  <a:schemeClr val="bg1"/>
                </a:solidFill>
              </a:rPr>
              <a:t> </a:t>
            </a:r>
            <a:endParaRPr lang="sl-SI" baseline="-25000" dirty="0">
              <a:solidFill>
                <a:schemeClr val="bg1"/>
              </a:solidFill>
            </a:endParaRP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0F3BFC10-FF9E-4D36-85F0-FB5B425EE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76" y="373925"/>
            <a:ext cx="4662924" cy="1154162"/>
          </a:xfrm>
        </p:spPr>
        <p:txBody>
          <a:bodyPr/>
          <a:lstStyle/>
          <a:p>
            <a:r>
              <a:rPr lang="sl-SI" dirty="0">
                <a:latin typeface="Arial"/>
                <a:cs typeface="Arial"/>
              </a:rPr>
              <a:t>Investicije NEPN </a:t>
            </a:r>
            <a:br>
              <a:rPr lang="sl-SI" dirty="0">
                <a:latin typeface="Arial"/>
                <a:cs typeface="Arial"/>
              </a:rPr>
            </a:br>
            <a:r>
              <a:rPr lang="sl-SI" dirty="0">
                <a:latin typeface="Arial"/>
                <a:cs typeface="Arial"/>
              </a:rPr>
              <a:t>2024 – 2030</a:t>
            </a:r>
            <a:br>
              <a:rPr lang="sl-SI" dirty="0">
                <a:latin typeface="Arial"/>
                <a:cs typeface="Arial"/>
              </a:rPr>
            </a:br>
            <a:r>
              <a:rPr lang="sl-SI" sz="2800" b="0" dirty="0">
                <a:latin typeface="Arial"/>
                <a:cs typeface="Arial"/>
              </a:rPr>
              <a:t>energetsko-podnebni del</a:t>
            </a:r>
            <a:endParaRPr lang="sl-SI" dirty="0">
              <a:latin typeface="Arial"/>
              <a:cs typeface="Arial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25EAED1-995C-4A71-960D-2A0EEA89BF95}"/>
              </a:ext>
            </a:extLst>
          </p:cNvPr>
          <p:cNvSpPr/>
          <p:nvPr/>
        </p:nvSpPr>
        <p:spPr>
          <a:xfrm>
            <a:off x="94202" y="5706209"/>
            <a:ext cx="5005335" cy="109904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chemeClr val="accent5">
                    <a:lumMod val="50000"/>
                  </a:schemeClr>
                </a:solidFill>
              </a:rPr>
              <a:t>NEPN = Podnebno energetski akcijski načrt - za doseganje ciljev vključuje</a:t>
            </a:r>
            <a:br>
              <a:rPr lang="sl-SI" sz="24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sl-SI" sz="2400" b="1" dirty="0">
                <a:solidFill>
                  <a:schemeClr val="accent5">
                    <a:lumMod val="50000"/>
                  </a:schemeClr>
                </a:solidFill>
              </a:rPr>
              <a:t> ~ 190 ukrepov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542032-FB92-43DA-A613-7AB9ED8FF722}"/>
              </a:ext>
            </a:extLst>
          </p:cNvPr>
          <p:cNvSpPr txBox="1"/>
          <p:nvPr/>
        </p:nvSpPr>
        <p:spPr>
          <a:xfrm>
            <a:off x="1932202" y="1510332"/>
            <a:ext cx="1898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>
                <a:solidFill>
                  <a:srgbClr val="006C5F"/>
                </a:solidFill>
              </a:rPr>
              <a:t>URE ~45%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35FE0BD3-9B52-41E4-B2F9-B92258A7A4F7}"/>
              </a:ext>
            </a:extLst>
          </p:cNvPr>
          <p:cNvSpPr/>
          <p:nvPr/>
        </p:nvSpPr>
        <p:spPr>
          <a:xfrm>
            <a:off x="1451085" y="1667763"/>
            <a:ext cx="384294" cy="458003"/>
          </a:xfrm>
          <a:prstGeom prst="downArrow">
            <a:avLst/>
          </a:prstGeom>
          <a:solidFill>
            <a:srgbClr val="006C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5EDFF36C-8C4E-4500-AD75-2D5D0F347868}"/>
              </a:ext>
            </a:extLst>
          </p:cNvPr>
          <p:cNvSpPr>
            <a:spLocks noChangeAspect="1"/>
          </p:cNvSpPr>
          <p:nvPr/>
        </p:nvSpPr>
        <p:spPr>
          <a:xfrm>
            <a:off x="40846" y="2455671"/>
            <a:ext cx="3204772" cy="3178861"/>
          </a:xfrm>
          <a:prstGeom prst="arc">
            <a:avLst>
              <a:gd name="adj1" fmla="val 16199999"/>
              <a:gd name="adj2" fmla="val 3895828"/>
            </a:avLst>
          </a:prstGeom>
          <a:ln w="76200">
            <a:solidFill>
              <a:srgbClr val="006C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5189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C7E47F-FD23-453A-BC50-1CC2A8184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22198E-E488-4CC3-A249-2F8F97260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618" y="771415"/>
            <a:ext cx="8034408" cy="384721"/>
          </a:xfrm>
        </p:spPr>
        <p:txBody>
          <a:bodyPr/>
          <a:lstStyle/>
          <a:p>
            <a:r>
              <a:rPr lang="sl-SI" dirty="0">
                <a:latin typeface="Arial"/>
                <a:cs typeface="Arial"/>
              </a:rPr>
              <a:t>Potrebne spodbude v obdobju 2024-2030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ABD13-DE89-4F15-A83E-116E915428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C7D1D6-2227-41AB-9C18-7D928CBAEEBA}" type="slidenum">
              <a:rPr lang="sl-SI" smtClean="0"/>
              <a:pPr>
                <a:defRPr/>
              </a:pPr>
              <a:t>9</a:t>
            </a:fld>
            <a:endParaRPr lang="sl-S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3EF372-5AD7-4B07-B9BE-0594AFEC0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049" y="1131335"/>
            <a:ext cx="4998226" cy="55229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4B818A-6347-4E63-91DB-C8E47A475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105" y="1360967"/>
            <a:ext cx="6022211" cy="526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18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5415</TotalTime>
  <Words>809</Words>
  <Application>Microsoft Office PowerPoint</Application>
  <PresentationFormat>Widescreen</PresentationFormat>
  <Paragraphs>148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Tahoma</vt:lpstr>
      <vt:lpstr>Officeova tema</vt:lpstr>
      <vt:lpstr>PowerPoint Presentation</vt:lpstr>
      <vt:lpstr>Glavni cilji podnebno energetske politike NEPN</vt:lpstr>
      <vt:lpstr>Energetska in snovna učinkovitost</vt:lpstr>
      <vt:lpstr>URE stavbe gospodinjstva</vt:lpstr>
      <vt:lpstr>Industrija</vt:lpstr>
      <vt:lpstr>Promet</vt:lpstr>
      <vt:lpstr>Sistemi daljinskega ogrevanja in hlajenja</vt:lpstr>
      <vt:lpstr>Investicije NEPN  2024 – 2030 energetsko-podnebni del</vt:lpstr>
      <vt:lpstr>Potrebne spodbude v obdobju 2024-2030</vt:lpstr>
      <vt:lpstr>Finančni viri za spodbude 2024-2030  namensko zbrani prispevki in programi</vt:lpstr>
      <vt:lpstr>Makroekonomski učinki ukrepov NEPN</vt:lpstr>
      <vt:lpstr>Krepitev zmogljivost, povezovanje, sodelovanje, raziskave in inovacije – največji izziv NEPN</vt:lpstr>
      <vt:lpstr>PowerPoint Presentation</vt:lpstr>
    </vt:vector>
  </TitlesOfParts>
  <Company>MZI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Nacionalni energetski in podnebni načrt</dc:title>
  <dc:creator>Danijel Crnčec</dc:creator>
  <cp:lastModifiedBy>Stane Merše</cp:lastModifiedBy>
  <cp:revision>736</cp:revision>
  <cp:lastPrinted>2023-06-20T19:40:58Z</cp:lastPrinted>
  <dcterms:created xsi:type="dcterms:W3CDTF">2022-03-28T10:31:55Z</dcterms:created>
  <dcterms:modified xsi:type="dcterms:W3CDTF">2025-06-11T13:11:32Z</dcterms:modified>
</cp:coreProperties>
</file>