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1019" r:id="rId3"/>
    <p:sldId id="1085" r:id="rId4"/>
    <p:sldId id="258" r:id="rId5"/>
    <p:sldId id="1073" r:id="rId6"/>
    <p:sldId id="1065" r:id="rId7"/>
    <p:sldId id="1064" r:id="rId8"/>
    <p:sldId id="1068" r:id="rId9"/>
    <p:sldId id="1048" r:id="rId10"/>
    <p:sldId id="1069" r:id="rId11"/>
    <p:sldId id="1070" r:id="rId12"/>
    <p:sldId id="266" r:id="rId13"/>
    <p:sldId id="1031" r:id="rId14"/>
    <p:sldId id="1042" r:id="rId15"/>
    <p:sldId id="1072" r:id="rId16"/>
    <p:sldId id="1033" r:id="rId17"/>
    <p:sldId id="268" r:id="rId18"/>
    <p:sldId id="1074" r:id="rId19"/>
    <p:sldId id="1075" r:id="rId20"/>
    <p:sldId id="1076" r:id="rId21"/>
    <p:sldId id="1077" r:id="rId22"/>
    <p:sldId id="1078" r:id="rId23"/>
    <p:sldId id="1079" r:id="rId24"/>
    <p:sldId id="1080" r:id="rId25"/>
    <p:sldId id="1081" r:id="rId26"/>
    <p:sldId id="1086" r:id="rId27"/>
    <p:sldId id="1087" r:id="rId28"/>
    <p:sldId id="600" r:id="rId29"/>
  </p:sldIdLst>
  <p:sldSz cx="12192000" cy="6858000"/>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vzeti razdelek" id="{3209DDDA-61E5-4133-89B6-D5E8860C477A}">
          <p14:sldIdLst>
            <p14:sldId id="256"/>
            <p14:sldId id="1019"/>
            <p14:sldId id="1085"/>
            <p14:sldId id="258"/>
            <p14:sldId id="1073"/>
            <p14:sldId id="1065"/>
            <p14:sldId id="1064"/>
            <p14:sldId id="1068"/>
            <p14:sldId id="1048"/>
            <p14:sldId id="1069"/>
            <p14:sldId id="1070"/>
            <p14:sldId id="266"/>
            <p14:sldId id="1031"/>
            <p14:sldId id="1042"/>
            <p14:sldId id="1072"/>
            <p14:sldId id="1033"/>
            <p14:sldId id="268"/>
            <p14:sldId id="1074"/>
            <p14:sldId id="1075"/>
            <p14:sldId id="1076"/>
            <p14:sldId id="1077"/>
            <p14:sldId id="1078"/>
            <p14:sldId id="1079"/>
            <p14:sldId id="1080"/>
            <p14:sldId id="1081"/>
            <p14:sldId id="1086"/>
            <p14:sldId id="1087"/>
            <p14:sldId id="6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8966" autoAdjust="0"/>
  </p:normalViewPr>
  <p:slideViewPr>
    <p:cSldViewPr snapToGrid="0">
      <p:cViewPr varScale="1">
        <p:scale>
          <a:sx n="90" d="100"/>
          <a:sy n="90" d="100"/>
        </p:scale>
        <p:origin x="666" y="8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1677EF-DF49-495F-8928-E949948B1DA2}" type="datetimeFigureOut">
              <a:rPr lang="sl-SI" smtClean="0"/>
              <a:t>11. 06. 2025</a:t>
            </a:fld>
            <a:endParaRPr lang="sl-SI"/>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BF117D3-1F53-4A9B-8D29-51254C8A5B89}" type="slidenum">
              <a:rPr lang="sl-SI" smtClean="0"/>
              <a:t>‹#›</a:t>
            </a:fld>
            <a:endParaRPr lang="sl-SI"/>
          </a:p>
        </p:txBody>
      </p:sp>
    </p:spTree>
    <p:extLst>
      <p:ext uri="{BB962C8B-B14F-4D97-AF65-F5344CB8AC3E}">
        <p14:creationId xmlns:p14="http://schemas.microsoft.com/office/powerpoint/2010/main" val="46556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i="1" kern="1200" dirty="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a:p>
            <a:pPr lvl="0"/>
            <a:endParaRPr lang="sl-SI" sz="1200" kern="1200" dirty="0">
              <a:solidFill>
                <a:schemeClr val="tx1"/>
              </a:solidFill>
              <a:effectLst/>
              <a:latin typeface="+mn-lt"/>
              <a:ea typeface="+mn-ea"/>
              <a:cs typeface="+mn-cs"/>
            </a:endParaRPr>
          </a:p>
          <a:p>
            <a:endParaRPr lang="sl-SI" dirty="0"/>
          </a:p>
        </p:txBody>
      </p:sp>
      <p:sp>
        <p:nvSpPr>
          <p:cNvPr id="4" name="Označba mest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F0A69-1770-4C03-A18C-C4952124DC12}"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270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I" dirty="0"/>
          </a:p>
        </p:txBody>
      </p:sp>
      <p:sp>
        <p:nvSpPr>
          <p:cNvPr id="4" name="Slide Number Placeholder 3"/>
          <p:cNvSpPr>
            <a:spLocks noGrp="1"/>
          </p:cNvSpPr>
          <p:nvPr>
            <p:ph type="sldNum" sz="quarter" idx="5"/>
          </p:nvPr>
        </p:nvSpPr>
        <p:spPr/>
        <p:txBody>
          <a:bodyPr/>
          <a:lstStyle/>
          <a:p>
            <a:fld id="{BBF117D3-1F53-4A9B-8D29-51254C8A5B89}" type="slidenum">
              <a:rPr lang="sl-SI" smtClean="0"/>
              <a:t>14</a:t>
            </a:fld>
            <a:endParaRPr lang="sl-SI"/>
          </a:p>
        </p:txBody>
      </p:sp>
    </p:spTree>
    <p:extLst>
      <p:ext uri="{BB962C8B-B14F-4D97-AF65-F5344CB8AC3E}">
        <p14:creationId xmlns:p14="http://schemas.microsoft.com/office/powerpoint/2010/main" val="2281495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a:p>
            <a:endParaRPr lang="sl-SI" dirty="0"/>
          </a:p>
          <a:p>
            <a:endParaRPr lang="sl-SI" dirty="0"/>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117D3-1F53-4A9B-8D29-51254C8A5B89}"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126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a:p>
            <a:endParaRPr lang="sl-SI" dirty="0"/>
          </a:p>
          <a:p>
            <a:endParaRPr lang="sl-SI" dirty="0"/>
          </a:p>
          <a:p>
            <a:endParaRPr lang="sl-SI" dirty="0"/>
          </a:p>
          <a:p>
            <a:endParaRPr lang="sl-SI" dirty="0"/>
          </a:p>
          <a:p>
            <a:endParaRPr lang="sl-SI" dirty="0"/>
          </a:p>
        </p:txBody>
      </p:sp>
      <p:sp>
        <p:nvSpPr>
          <p:cNvPr id="4" name="Označba mesta številke diapozitiva 3"/>
          <p:cNvSpPr>
            <a:spLocks noGrp="1"/>
          </p:cNvSpPr>
          <p:nvPr>
            <p:ph type="sldNum" sz="quarter" idx="5"/>
          </p:nvPr>
        </p:nvSpPr>
        <p:spPr/>
        <p:txBody>
          <a:bodyPr/>
          <a:lstStyle/>
          <a:p>
            <a:fld id="{BBF117D3-1F53-4A9B-8D29-51254C8A5B89}" type="slidenum">
              <a:rPr lang="sl-SI" smtClean="0"/>
              <a:t>16</a:t>
            </a:fld>
            <a:endParaRPr lang="sl-SI"/>
          </a:p>
        </p:txBody>
      </p:sp>
    </p:spTree>
    <p:extLst>
      <p:ext uri="{BB962C8B-B14F-4D97-AF65-F5344CB8AC3E}">
        <p14:creationId xmlns:p14="http://schemas.microsoft.com/office/powerpoint/2010/main" val="3220415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0FAF0A69-1770-4C03-A18C-C4952124DC12}" type="slidenum">
              <a:rPr lang="sl-SI" smtClean="0"/>
              <a:t>17</a:t>
            </a:fld>
            <a:endParaRPr lang="sl-SI"/>
          </a:p>
        </p:txBody>
      </p:sp>
    </p:spTree>
    <p:extLst>
      <p:ext uri="{BB962C8B-B14F-4D97-AF65-F5344CB8AC3E}">
        <p14:creationId xmlns:p14="http://schemas.microsoft.com/office/powerpoint/2010/main" val="3652413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F0A69-1770-4C03-A18C-C4952124DC12}"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848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F0A69-1770-4C03-A18C-C4952124DC12}"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991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i="1" kern="1200" dirty="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a:p>
            <a:pPr lvl="0"/>
            <a:endParaRPr lang="sl-SI" sz="1200" kern="1200" dirty="0">
              <a:solidFill>
                <a:schemeClr val="tx1"/>
              </a:solidFill>
              <a:effectLst/>
              <a:latin typeface="+mn-lt"/>
              <a:ea typeface="+mn-ea"/>
              <a:cs typeface="+mn-cs"/>
            </a:endParaRPr>
          </a:p>
          <a:p>
            <a:endParaRPr lang="sl-SI" dirty="0"/>
          </a:p>
        </p:txBody>
      </p:sp>
      <p:sp>
        <p:nvSpPr>
          <p:cNvPr id="4" name="Označba mest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F0A69-1770-4C03-A18C-C4952124DC12}"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9215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i="1" kern="1200" dirty="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a:p>
            <a:pPr lvl="0"/>
            <a:endParaRPr lang="sl-SI" sz="1200" kern="1200" dirty="0">
              <a:solidFill>
                <a:schemeClr val="tx1"/>
              </a:solidFill>
              <a:effectLst/>
              <a:latin typeface="+mn-lt"/>
              <a:ea typeface="+mn-ea"/>
              <a:cs typeface="+mn-cs"/>
            </a:endParaRPr>
          </a:p>
          <a:p>
            <a:endParaRPr lang="sl-SI" dirty="0"/>
          </a:p>
        </p:txBody>
      </p:sp>
      <p:sp>
        <p:nvSpPr>
          <p:cNvPr id="4" name="Označba mest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F0A69-1770-4C03-A18C-C4952124DC12}"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555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a:solidFill>
                  <a:schemeClr val="tx1"/>
                </a:solidFill>
                <a:effectLst/>
                <a:latin typeface="+mn-lt"/>
                <a:ea typeface="+mn-ea"/>
                <a:cs typeface="+mn-cs"/>
              </a:rPr>
              <a:t>Države članice sprejmejo ukrepe za omogočanje lažjega izvajanja shem financiranja prek računov in </a:t>
            </a:r>
          </a:p>
          <a:p>
            <a:r>
              <a:rPr lang="sl-SI" sz="1200" kern="1200" dirty="0">
                <a:solidFill>
                  <a:schemeClr val="tx1"/>
                </a:solidFill>
                <a:effectLst/>
                <a:latin typeface="+mn-lt"/>
                <a:ea typeface="+mn-ea"/>
                <a:cs typeface="+mn-cs"/>
              </a:rPr>
              <a:t>financiranja prek davkov, pri čemer upoštevajo smernice Komisije, predložene v skladu z odstavkom 10.</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Financiranje prek računov je način financiranja prenov stavb za povečanje energijske učinkovitosti, pri katerem se račun za komunalne storitve uporablja kot sredstvo za odplačilo. Ena od prednosti shem financiranja prek računov je, da lahko </a:t>
            </a:r>
          </a:p>
          <a:p>
            <a:r>
              <a:rPr lang="sl-SI" sz="1200" kern="1200" dirty="0">
                <a:solidFill>
                  <a:schemeClr val="tx1"/>
                </a:solidFill>
                <a:effectLst/>
                <a:latin typeface="+mn-lt"/>
                <a:ea typeface="+mn-ea"/>
                <a:cs typeface="+mn-cs"/>
              </a:rPr>
              <a:t>uporabijo obstoječe plačilne sisteme gospodarskih javnih služb za znižanje transakcijskih stroškov.</a:t>
            </a:r>
          </a:p>
          <a:p>
            <a:r>
              <a:rPr lang="sl-SI" sz="1200" kern="1200" dirty="0">
                <a:solidFill>
                  <a:schemeClr val="tx1"/>
                </a:solidFill>
                <a:effectLst/>
                <a:latin typeface="+mn-lt"/>
                <a:ea typeface="+mn-ea"/>
                <a:cs typeface="+mn-cs"/>
              </a:rPr>
              <a:t>Pri shemah financiranja prek davkov se gospodinjstvom ali podjetjem zagotovi dolžniško financiranje za kritje stroškov prenov stanovanjskih ali poslovnih stavb, nakup energijsko učinkovitih naprav ali opreme ali drugih izboljšav energetskih procesov, pri čemer se specifični davki in/ali druga plačila, povezana z nepremičnino, uporabljajo kot sredstvo za odplačilo</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 določitev pravic gospodarskih javnih služb do zagotavljanja financiranja za energijsko učinkovitost: Za sheme, </a:t>
            </a:r>
          </a:p>
          <a:p>
            <a:r>
              <a:rPr lang="sl-SI" sz="1200" kern="1200" dirty="0">
                <a:solidFill>
                  <a:schemeClr val="tx1"/>
                </a:solidFill>
                <a:effectLst/>
                <a:latin typeface="+mn-lt"/>
                <a:ea typeface="+mn-ea"/>
                <a:cs typeface="+mn-cs"/>
              </a:rPr>
              <a:t>pri katerih financiranje zagotavljajo gospodarske javne službe, bodo morale države članice morda spremeniti zakone </a:t>
            </a:r>
          </a:p>
          <a:p>
            <a:r>
              <a:rPr lang="sl-SI" sz="1200" kern="1200" dirty="0">
                <a:solidFill>
                  <a:schemeClr val="tx1"/>
                </a:solidFill>
                <a:effectLst/>
                <a:latin typeface="+mn-lt"/>
                <a:ea typeface="+mn-ea"/>
                <a:cs typeface="+mn-cs"/>
              </a:rPr>
              <a:t>o dajalcih kredita, da potrdijo, da imajo gospodarske javne službe pravno pravico do zagotavljanja kreditov za prenove. </a:t>
            </a:r>
          </a:p>
          <a:p>
            <a:r>
              <a:rPr lang="sl-SI" sz="1200" kern="1200" dirty="0">
                <a:solidFill>
                  <a:schemeClr val="tx1"/>
                </a:solidFill>
                <a:effectLst/>
                <a:latin typeface="+mn-lt"/>
                <a:ea typeface="+mn-ea"/>
                <a:cs typeface="+mn-cs"/>
              </a:rPr>
              <a:t>Morda bodo potrebne dodatne reforme v zvezi z najdaljšim trajanjem in velikostjo posojil, ki jih zagotovijo </a:t>
            </a:r>
          </a:p>
          <a:p>
            <a:r>
              <a:rPr lang="sl-SI" sz="1200" kern="1200" dirty="0">
                <a:solidFill>
                  <a:schemeClr val="tx1"/>
                </a:solidFill>
                <a:effectLst/>
                <a:latin typeface="+mn-lt"/>
                <a:ea typeface="+mn-ea"/>
                <a:cs typeface="+mn-cs"/>
              </a:rPr>
              <a:t>gospodarske javne službe;</a:t>
            </a:r>
          </a:p>
          <a:p>
            <a:r>
              <a:rPr lang="sl-SI" sz="1200" kern="1200" dirty="0">
                <a:solidFill>
                  <a:schemeClr val="tx1"/>
                </a:solidFill>
                <a:effectLst/>
                <a:latin typeface="+mn-lt"/>
                <a:ea typeface="+mn-ea"/>
                <a:cs typeface="+mn-cs"/>
              </a:rPr>
              <a:t>— zagotovitev varstva potrošnikov: Države članice bi morale uvesti zahteve za posebne kampanje in obvezno </a:t>
            </a:r>
          </a:p>
          <a:p>
            <a:r>
              <a:rPr lang="sl-SI" sz="1200" kern="1200" dirty="0">
                <a:solidFill>
                  <a:schemeClr val="tx1"/>
                </a:solidFill>
                <a:effectLst/>
                <a:latin typeface="+mn-lt"/>
                <a:ea typeface="+mn-ea"/>
                <a:cs typeface="+mn-cs"/>
              </a:rPr>
              <a:t>obveščanje, da bi ponudniki financiranja prek računov posojilojemalce seznanili s tveganji in ugodnostmi sheme. </a:t>
            </a:r>
          </a:p>
          <a:p>
            <a:r>
              <a:rPr lang="sl-SI" sz="1200" kern="1200" dirty="0">
                <a:solidFill>
                  <a:schemeClr val="tx1"/>
                </a:solidFill>
                <a:effectLst/>
                <a:latin typeface="+mn-lt"/>
                <a:ea typeface="+mn-ea"/>
                <a:cs typeface="+mn-cs"/>
              </a:rPr>
              <a:t>Kadar se take sheme financiranja izvajajo s kreditnimi pogodbami, morajo biti skladne z direktivo o potrošniških </a:t>
            </a:r>
          </a:p>
          <a:p>
            <a:r>
              <a:rPr lang="sl-SI" sz="1200" kern="1200" dirty="0">
                <a:solidFill>
                  <a:schemeClr val="tx1"/>
                </a:solidFill>
                <a:effectLst/>
                <a:latin typeface="+mn-lt"/>
                <a:ea typeface="+mn-ea"/>
                <a:cs typeface="+mn-cs"/>
              </a:rPr>
              <a:t>kreditih in direktivo o stanovanjskih kreditih;</a:t>
            </a:r>
          </a:p>
          <a:p>
            <a:r>
              <a:rPr lang="sl-SI" sz="1200" kern="1200" dirty="0">
                <a:solidFill>
                  <a:schemeClr val="tx1"/>
                </a:solidFill>
                <a:effectLst/>
                <a:latin typeface="+mn-lt"/>
                <a:ea typeface="+mn-ea"/>
                <a:cs typeface="+mn-cs"/>
              </a:rPr>
              <a:t>— usklajevanje izvajanja, ki ga izvajajo pooblaščeni javni organi: Za financiranje prek računov je potrebno </a:t>
            </a:r>
          </a:p>
          <a:p>
            <a:r>
              <a:rPr lang="sl-SI" sz="1200" kern="1200" dirty="0">
                <a:solidFill>
                  <a:schemeClr val="tx1"/>
                </a:solidFill>
                <a:effectLst/>
                <a:latin typeface="+mn-lt"/>
                <a:ea typeface="+mn-ea"/>
                <a:cs typeface="+mn-cs"/>
              </a:rPr>
              <a:t>sodelovanje najrazličnejših deležnikov, vključno s javnimi službami za energetske storitve, finančnimi </a:t>
            </a:r>
          </a:p>
          <a:p>
            <a:r>
              <a:rPr lang="sl-SI" sz="1200" kern="1200" dirty="0">
                <a:solidFill>
                  <a:schemeClr val="tx1"/>
                </a:solidFill>
                <a:effectLst/>
                <a:latin typeface="+mn-lt"/>
                <a:ea typeface="+mn-ea"/>
                <a:cs typeface="+mn-cs"/>
              </a:rPr>
              <a:t>institucijami, akterji na trgu energetskih prenov in energetskimi regulatorji ter lastniki stanovanj in </a:t>
            </a:r>
          </a:p>
          <a:p>
            <a:r>
              <a:rPr lang="sl-SI" sz="1200" kern="1200" dirty="0">
                <a:solidFill>
                  <a:schemeClr val="tx1"/>
                </a:solidFill>
                <a:effectLst/>
                <a:latin typeface="+mn-lt"/>
                <a:ea typeface="+mn-ea"/>
                <a:cs typeface="+mn-cs"/>
              </a:rPr>
              <a:t>najemniki. Vlade bodo morale morda imeti usklajevalno vlogo ter pooblastiti subjekte za proučitev in </a:t>
            </a:r>
          </a:p>
          <a:p>
            <a:r>
              <a:rPr lang="sl-SI" sz="1200" kern="1200" dirty="0">
                <a:solidFill>
                  <a:schemeClr val="tx1"/>
                </a:solidFill>
                <a:effectLst/>
                <a:latin typeface="+mn-lt"/>
                <a:ea typeface="+mn-ea"/>
                <a:cs typeface="+mn-cs"/>
              </a:rPr>
              <a:t>načrtovanje uvedbe financiranja prek računov v sodelovanju z ustreznimi deležniki;</a:t>
            </a:r>
          </a:p>
          <a:p>
            <a:r>
              <a:rPr lang="sl-SI" sz="1200" kern="1200" dirty="0">
                <a:solidFill>
                  <a:schemeClr val="tx1"/>
                </a:solidFill>
                <a:effectLst/>
                <a:latin typeface="+mn-lt"/>
                <a:ea typeface="+mn-ea"/>
                <a:cs typeface="+mn-cs"/>
              </a:rPr>
              <a:t>— zagotovitev zmanjševanja tveganj: Države članice bodo morale morda finančno podpreti pilotne sheme </a:t>
            </a:r>
          </a:p>
          <a:p>
            <a:r>
              <a:rPr lang="sl-SI" sz="1200" kern="1200" dirty="0">
                <a:solidFill>
                  <a:schemeClr val="tx1"/>
                </a:solidFill>
                <a:effectLst/>
                <a:latin typeface="+mn-lt"/>
                <a:ea typeface="+mn-ea"/>
                <a:cs typeface="+mn-cs"/>
              </a:rPr>
              <a:t>(npr. z jamstvi za posojila), če jih zasebni posojilodajalci štejejo za tvegane;</a:t>
            </a:r>
          </a:p>
          <a:p>
            <a:r>
              <a:rPr lang="sl-SI" sz="1200" kern="1200" dirty="0">
                <a:solidFill>
                  <a:schemeClr val="tx1"/>
                </a:solidFill>
                <a:effectLst/>
                <a:latin typeface="+mn-lt"/>
                <a:ea typeface="+mn-ea"/>
                <a:cs typeface="+mn-cs"/>
              </a:rPr>
              <a:t>— zagotovitev zadostnega denarnega toka za doseganje obsega: Države članice bodo morale po vzpostavitvi </a:t>
            </a:r>
          </a:p>
          <a:p>
            <a:r>
              <a:rPr lang="sl-SI" sz="1200" kern="1200" dirty="0">
                <a:solidFill>
                  <a:schemeClr val="tx1"/>
                </a:solidFill>
                <a:effectLst/>
                <a:latin typeface="+mn-lt"/>
                <a:ea typeface="+mn-ea"/>
                <a:cs typeface="+mn-cs"/>
              </a:rPr>
              <a:t>sheme morda zagotoviti, da ima izvajalski subjekt (npr. gospodarska javna služba ali podjetje za energetske </a:t>
            </a:r>
          </a:p>
          <a:p>
            <a:r>
              <a:rPr lang="sl-SI" sz="1200" kern="1200" dirty="0">
                <a:solidFill>
                  <a:schemeClr val="tx1"/>
                </a:solidFill>
                <a:effectLst/>
                <a:latin typeface="+mn-lt"/>
                <a:ea typeface="+mn-ea"/>
                <a:cs typeface="+mn-cs"/>
              </a:rPr>
              <a:t>storitve) zadosten denarni tok za povečanje obsega. Na primer: nacionalni sklad za energijsko učinkovitost bi </a:t>
            </a:r>
          </a:p>
          <a:p>
            <a:r>
              <a:rPr lang="sl-SI" sz="1200" kern="1200" dirty="0">
                <a:solidFill>
                  <a:schemeClr val="tx1"/>
                </a:solidFill>
                <a:effectLst/>
                <a:latin typeface="+mn-lt"/>
                <a:ea typeface="+mn-ea"/>
                <a:cs typeface="+mn-cs"/>
              </a:rPr>
              <a:t>lahko odkupil terjatve sheme financiranja prek računov</a:t>
            </a:r>
          </a:p>
          <a:p>
            <a:r>
              <a:rPr lang="sl-SI" sz="1200" kern="1200" dirty="0">
                <a:solidFill>
                  <a:schemeClr val="tx1"/>
                </a:solidFill>
                <a:effectLst/>
                <a:latin typeface="+mn-lt"/>
                <a:ea typeface="+mn-ea"/>
                <a:cs typeface="+mn-cs"/>
              </a:rPr>
              <a:t>— pojasnitev postopka in pravne strukture za financiranje prek računov za </a:t>
            </a:r>
            <a:r>
              <a:rPr lang="sl-SI" sz="1200" kern="1200" dirty="0" err="1">
                <a:solidFill>
                  <a:schemeClr val="tx1"/>
                </a:solidFill>
                <a:effectLst/>
                <a:latin typeface="+mn-lt"/>
                <a:ea typeface="+mn-ea"/>
                <a:cs typeface="+mn-cs"/>
              </a:rPr>
              <a:t>večdružinske</a:t>
            </a:r>
            <a:r>
              <a:rPr lang="sl-SI" sz="1200" kern="1200" dirty="0">
                <a:solidFill>
                  <a:schemeClr val="tx1"/>
                </a:solidFill>
                <a:effectLst/>
                <a:latin typeface="+mn-lt"/>
                <a:ea typeface="+mn-ea"/>
                <a:cs typeface="+mn-cs"/>
              </a:rPr>
              <a:t> stavbe: Sheme </a:t>
            </a:r>
          </a:p>
          <a:p>
            <a:r>
              <a:rPr lang="sl-SI" sz="1200" kern="1200" dirty="0">
                <a:solidFill>
                  <a:schemeClr val="tx1"/>
                </a:solidFill>
                <a:effectLst/>
                <a:latin typeface="+mn-lt"/>
                <a:ea typeface="+mn-ea"/>
                <a:cs typeface="+mn-cs"/>
              </a:rPr>
              <a:t>financiranja prek računov so pogosto privlačna možnost za prenovo </a:t>
            </a:r>
            <a:r>
              <a:rPr lang="sl-SI" sz="1200" kern="1200" dirty="0" err="1">
                <a:solidFill>
                  <a:schemeClr val="tx1"/>
                </a:solidFill>
                <a:effectLst/>
                <a:latin typeface="+mn-lt"/>
                <a:ea typeface="+mn-ea"/>
                <a:cs typeface="+mn-cs"/>
              </a:rPr>
              <a:t>večdružinskih</a:t>
            </a:r>
            <a:r>
              <a:rPr lang="sl-SI" sz="1200" kern="1200" dirty="0">
                <a:solidFill>
                  <a:schemeClr val="tx1"/>
                </a:solidFill>
                <a:effectLst/>
                <a:latin typeface="+mn-lt"/>
                <a:ea typeface="+mn-ea"/>
                <a:cs typeface="+mn-cs"/>
              </a:rPr>
              <a:t> stavb, vendar lahko razdrobljenost </a:t>
            </a:r>
          </a:p>
          <a:p>
            <a:r>
              <a:rPr lang="sl-SI" sz="1200" kern="1200" dirty="0">
                <a:solidFill>
                  <a:schemeClr val="tx1"/>
                </a:solidFill>
                <a:effectLst/>
                <a:latin typeface="+mn-lt"/>
                <a:ea typeface="+mn-ea"/>
                <a:cs typeface="+mn-cs"/>
              </a:rPr>
              <a:t>postopka odločanja pogosto ovira prizadevanja za dosego soglasja. Države članice bodo morale morda izvesti reformo </a:t>
            </a:r>
          </a:p>
          <a:p>
            <a:r>
              <a:rPr lang="sl-SI" sz="1200" kern="1200" dirty="0">
                <a:solidFill>
                  <a:schemeClr val="tx1"/>
                </a:solidFill>
                <a:effectLst/>
                <a:latin typeface="+mn-lt"/>
                <a:ea typeface="+mn-ea"/>
                <a:cs typeface="+mn-cs"/>
              </a:rPr>
              <a:t>horizontalne zakonodaje o nepremičninah, ki ureja odločitve o prenovah v </a:t>
            </a:r>
            <a:r>
              <a:rPr lang="sl-SI" sz="1200" kern="1200" dirty="0" err="1">
                <a:solidFill>
                  <a:schemeClr val="tx1"/>
                </a:solidFill>
                <a:effectLst/>
                <a:latin typeface="+mn-lt"/>
                <a:ea typeface="+mn-ea"/>
                <a:cs typeface="+mn-cs"/>
              </a:rPr>
              <a:t>večdružinskih</a:t>
            </a:r>
            <a:r>
              <a:rPr lang="sl-SI" sz="1200" kern="1200" dirty="0">
                <a:solidFill>
                  <a:schemeClr val="tx1"/>
                </a:solidFill>
                <a:effectLst/>
                <a:latin typeface="+mn-lt"/>
                <a:ea typeface="+mn-ea"/>
                <a:cs typeface="+mn-cs"/>
              </a:rPr>
              <a:t> stavbah s financiranjem prek </a:t>
            </a:r>
          </a:p>
          <a:p>
            <a:r>
              <a:rPr lang="sl-SI" sz="1200" kern="1200" dirty="0">
                <a:solidFill>
                  <a:schemeClr val="tx1"/>
                </a:solidFill>
                <a:effectLst/>
                <a:latin typeface="+mn-lt"/>
                <a:ea typeface="+mn-ea"/>
                <a:cs typeface="+mn-cs"/>
              </a:rPr>
              <a:t>računov, in določiti, kako si solastniki delijo odgovornost, na primer v primeru povratnih učinkov ali povečanja porabe </a:t>
            </a:r>
          </a:p>
          <a:p>
            <a:r>
              <a:rPr lang="sl-SI" sz="1200" kern="1200" dirty="0">
                <a:solidFill>
                  <a:schemeClr val="tx1"/>
                </a:solidFill>
                <a:effectLst/>
                <a:latin typeface="+mn-lt"/>
                <a:ea typeface="+mn-ea"/>
                <a:cs typeface="+mn-cs"/>
              </a:rPr>
              <a:t>energije, povezane z vedenjem;</a:t>
            </a:r>
          </a:p>
          <a:p>
            <a:r>
              <a:rPr lang="sl-SI" sz="1200" kern="1200" dirty="0">
                <a:solidFill>
                  <a:schemeClr val="tx1"/>
                </a:solidFill>
                <a:effectLst/>
                <a:latin typeface="+mn-lt"/>
                <a:ea typeface="+mn-ea"/>
                <a:cs typeface="+mn-cs"/>
              </a:rPr>
              <a:t>— zagotovitev prenosljivosti dolgov: Morda bodo potrebne dodatne reforme za zagotovitev, da sheme financiranja </a:t>
            </a:r>
          </a:p>
          <a:p>
            <a:r>
              <a:rPr lang="sl-SI" sz="1200" kern="1200" dirty="0">
                <a:solidFill>
                  <a:schemeClr val="tx1"/>
                </a:solidFill>
                <a:effectLst/>
                <a:latin typeface="+mn-lt"/>
                <a:ea typeface="+mn-ea"/>
                <a:cs typeface="+mn-cs"/>
              </a:rPr>
              <a:t>prek računov omogočajo, da si lastniki stavb in najemniki delijo stroške prenov, ter da se lahko dolgovi zakonito </a:t>
            </a:r>
          </a:p>
          <a:p>
            <a:r>
              <a:rPr lang="sl-SI" sz="1200" kern="1200" dirty="0">
                <a:solidFill>
                  <a:schemeClr val="tx1"/>
                </a:solidFill>
                <a:effectLst/>
                <a:latin typeface="+mn-lt"/>
                <a:ea typeface="+mn-ea"/>
                <a:cs typeface="+mn-cs"/>
              </a:rPr>
              <a:t>prenesejo v primeru spremembe lastnika, najemnika ali ponudnika energije.</a:t>
            </a:r>
          </a:p>
          <a:p>
            <a:r>
              <a:rPr lang="sl-SI" sz="1200" kern="1200" dirty="0">
                <a:solidFill>
                  <a:schemeClr val="tx1"/>
                </a:solidFill>
                <a:effectLst/>
                <a:latin typeface="+mn-lt"/>
                <a:ea typeface="+mn-ea"/>
                <a:cs typeface="+mn-cs"/>
              </a:rPr>
              <a:t>Države članice bodo morale izvesti različne ukrepe za izpolnitev zahteve po olajšanju izvajanja ter vzpostaviti spodbuden </a:t>
            </a:r>
          </a:p>
          <a:p>
            <a:r>
              <a:rPr lang="sl-SI" sz="1200" kern="1200" dirty="0">
                <a:solidFill>
                  <a:schemeClr val="tx1"/>
                </a:solidFill>
                <a:effectLst/>
                <a:latin typeface="+mn-lt"/>
                <a:ea typeface="+mn-ea"/>
                <a:cs typeface="+mn-cs"/>
              </a:rPr>
              <a:t>nacionalni regulativni in pravni okvir za financiranje prek davkov. Tako kot v primeru financiranja prek računov bodo </a:t>
            </a:r>
          </a:p>
          <a:p>
            <a:r>
              <a:rPr lang="sl-SI" sz="1200" kern="1200" dirty="0">
                <a:solidFill>
                  <a:schemeClr val="tx1"/>
                </a:solidFill>
                <a:effectLst/>
                <a:latin typeface="+mn-lt"/>
                <a:ea typeface="+mn-ea"/>
                <a:cs typeface="+mn-cs"/>
              </a:rPr>
              <a:t>posamezne reforme odvisne od nacionalnih okoliščin, na splošno pa bo to vključevalo kombinacijo naslednjih ukrepov:</a:t>
            </a:r>
          </a:p>
          <a:p>
            <a:r>
              <a:rPr lang="sl-SI" sz="1200" kern="1200" dirty="0">
                <a:solidFill>
                  <a:schemeClr val="tx1"/>
                </a:solidFill>
                <a:effectLst/>
                <a:latin typeface="+mn-lt"/>
                <a:ea typeface="+mn-ea"/>
                <a:cs typeface="+mn-cs"/>
              </a:rPr>
              <a:t>— reforme predpisov in sistemov, povezanih z davki na nepremičnine in davčnimi izvršbami, da se omogočijo </a:t>
            </a:r>
          </a:p>
          <a:p>
            <a:r>
              <a:rPr lang="sl-SI" sz="1200" kern="1200" dirty="0">
                <a:solidFill>
                  <a:schemeClr val="tx1"/>
                </a:solidFill>
                <a:effectLst/>
                <a:latin typeface="+mn-lt"/>
                <a:ea typeface="+mn-ea"/>
                <a:cs typeface="+mn-cs"/>
              </a:rPr>
              <a:t>sheme financiranja prek davkov: Države članice bodo morda morale izvesti reformo davčne zakonodaje in davčnih </a:t>
            </a:r>
          </a:p>
          <a:p>
            <a:r>
              <a:rPr lang="sl-SI" sz="1200" kern="1200" dirty="0">
                <a:solidFill>
                  <a:schemeClr val="tx1"/>
                </a:solidFill>
                <a:effectLst/>
                <a:latin typeface="+mn-lt"/>
                <a:ea typeface="+mn-ea"/>
                <a:cs typeface="+mn-cs"/>
              </a:rPr>
              <a:t>sistemov, povezanih z nepremičninami, da bodo omogočile dodatna plačila za prenove za povečanje energijske </a:t>
            </a:r>
          </a:p>
          <a:p>
            <a:r>
              <a:rPr lang="sl-SI" sz="1200" kern="1200" dirty="0">
                <a:solidFill>
                  <a:schemeClr val="tx1"/>
                </a:solidFill>
                <a:effectLst/>
                <a:latin typeface="+mn-lt"/>
                <a:ea typeface="+mn-ea"/>
                <a:cs typeface="+mn-cs"/>
              </a:rPr>
              <a:t>učinkovitosti. Morda bodo potrebne reforme zakonov, povezanih s pravicami na nepremičninah in nadrejenostjo </a:t>
            </a:r>
          </a:p>
          <a:p>
            <a:r>
              <a:rPr lang="sl-SI" sz="1200" kern="1200" dirty="0">
                <a:solidFill>
                  <a:schemeClr val="tx1"/>
                </a:solidFill>
                <a:effectLst/>
                <a:latin typeface="+mn-lt"/>
                <a:ea typeface="+mn-ea"/>
                <a:cs typeface="+mn-cs"/>
              </a:rPr>
              <a:t>davkov na nepremičnine v primerjavi s hipotekami;</a:t>
            </a:r>
          </a:p>
          <a:p>
            <a:r>
              <a:rPr lang="sl-SI" sz="1200" kern="1200" dirty="0">
                <a:solidFill>
                  <a:schemeClr val="tx1"/>
                </a:solidFill>
                <a:effectLst/>
                <a:latin typeface="+mn-lt"/>
                <a:ea typeface="+mn-ea"/>
                <a:cs typeface="+mn-cs"/>
              </a:rPr>
              <a:t>— zagotovitve učinkovitih izvršilnih postopkov: Države članice bodo morda morale vzpostaviti ali okrepiti izvršilne </a:t>
            </a:r>
          </a:p>
          <a:p>
            <a:r>
              <a:rPr lang="sl-SI" sz="1200" kern="1200" dirty="0">
                <a:solidFill>
                  <a:schemeClr val="tx1"/>
                </a:solidFill>
                <a:effectLst/>
                <a:latin typeface="+mn-lt"/>
                <a:ea typeface="+mn-ea"/>
                <a:cs typeface="+mn-cs"/>
              </a:rPr>
              <a:t>postopke v primeru zaostalih plačil davkov. Morda bo treba tudi ustanoviti ali pooblastiti javno agencijo za </a:t>
            </a:r>
          </a:p>
          <a:p>
            <a:r>
              <a:rPr lang="sl-SI" sz="1200" kern="1200" dirty="0">
                <a:solidFill>
                  <a:schemeClr val="tx1"/>
                </a:solidFill>
                <a:effectLst/>
                <a:latin typeface="+mn-lt"/>
                <a:ea typeface="+mn-ea"/>
                <a:cs typeface="+mn-cs"/>
              </a:rPr>
              <a:t>posredovanje v postopku pobiranja davkov v primeru slabih posojil;</a:t>
            </a:r>
          </a:p>
          <a:p>
            <a:r>
              <a:rPr lang="sl-SI" sz="1200" kern="1200" dirty="0">
                <a:solidFill>
                  <a:schemeClr val="tx1"/>
                </a:solidFill>
                <a:effectLst/>
                <a:latin typeface="+mn-lt"/>
                <a:ea typeface="+mn-ea"/>
                <a:cs typeface="+mn-cs"/>
              </a:rPr>
              <a:t>— olajšanja ustanavljanja točk VEM: Sheme financiranja prek davkov bodo morda učinkovitejše, če se bodo </a:t>
            </a:r>
          </a:p>
          <a:p>
            <a:r>
              <a:rPr lang="sl-SI" sz="1200" kern="1200" dirty="0">
                <a:solidFill>
                  <a:schemeClr val="tx1"/>
                </a:solidFill>
                <a:effectLst/>
                <a:latin typeface="+mn-lt"/>
                <a:ea typeface="+mn-ea"/>
                <a:cs typeface="+mn-cs"/>
              </a:rPr>
              <a:t>izvajale prek točk VEM, ki ponujajo sveženj storitev za prenove za povečanje energijske učinkovitosti, </a:t>
            </a:r>
          </a:p>
          <a:p>
            <a:r>
              <a:rPr lang="sl-SI" sz="1200" kern="1200" dirty="0">
                <a:solidFill>
                  <a:schemeClr val="tx1"/>
                </a:solidFill>
                <a:effectLst/>
                <a:latin typeface="+mn-lt"/>
                <a:ea typeface="+mn-ea"/>
                <a:cs typeface="+mn-cs"/>
              </a:rPr>
              <a:t>vključno s financiranjem prek davkov. Točke VEM lahko tudi podprejo ranljive najemnike, da pozovejo </a:t>
            </a:r>
          </a:p>
          <a:p>
            <a:r>
              <a:rPr lang="sl-SI" sz="1200" kern="1200" dirty="0">
                <a:solidFill>
                  <a:schemeClr val="tx1"/>
                </a:solidFill>
                <a:effectLst/>
                <a:latin typeface="+mn-lt"/>
                <a:ea typeface="+mn-ea"/>
                <a:cs typeface="+mn-cs"/>
              </a:rPr>
              <a:t>lastnike nepremičnin k prenovi (</a:t>
            </a:r>
          </a:p>
          <a:p>
            <a:r>
              <a:rPr lang="sl-SI" sz="1200" kern="1200" dirty="0">
                <a:solidFill>
                  <a:schemeClr val="tx1"/>
                </a:solidFill>
                <a:effectLst/>
                <a:latin typeface="+mn-lt"/>
                <a:ea typeface="+mn-ea"/>
                <a:cs typeface="+mn-cs"/>
              </a:rPr>
              <a:t>22);</a:t>
            </a:r>
          </a:p>
          <a:p>
            <a:r>
              <a:rPr lang="sl-SI" sz="1200" kern="1200" dirty="0">
                <a:solidFill>
                  <a:schemeClr val="tx1"/>
                </a:solidFill>
                <a:effectLst/>
                <a:latin typeface="+mn-lt"/>
                <a:ea typeface="+mn-ea"/>
                <a:cs typeface="+mn-cs"/>
              </a:rPr>
              <a:t>— okrepitve ozaveščenosti odjemalcev, usposabljanja in varstva potrošnikov: Države članice bodo morda morale </a:t>
            </a:r>
          </a:p>
          <a:p>
            <a:r>
              <a:rPr lang="sl-SI" sz="1200" kern="1200" dirty="0">
                <a:solidFill>
                  <a:schemeClr val="tx1"/>
                </a:solidFill>
                <a:effectLst/>
                <a:latin typeface="+mn-lt"/>
                <a:ea typeface="+mn-ea"/>
                <a:cs typeface="+mn-cs"/>
              </a:rPr>
              <a:t>tudi povečati ozaveščenost in finančno pismenost odjemalcev, pri čemer se bo zlasti treba osredotočiti na osnovne </a:t>
            </a:r>
          </a:p>
          <a:p>
            <a:r>
              <a:rPr lang="sl-SI" sz="1200" kern="1200" dirty="0">
                <a:solidFill>
                  <a:schemeClr val="tx1"/>
                </a:solidFill>
                <a:effectLst/>
                <a:latin typeface="+mn-lt"/>
                <a:ea typeface="+mn-ea"/>
                <a:cs typeface="+mn-cs"/>
              </a:rPr>
              <a:t>kompetence finančne pismenosti, povezane z energijo, prednosti in razpoložljivost shem financiranja prek davkov ter </a:t>
            </a:r>
          </a:p>
          <a:p>
            <a:r>
              <a:rPr lang="sl-SI" sz="1200" kern="1200" dirty="0">
                <a:solidFill>
                  <a:schemeClr val="tx1"/>
                </a:solidFill>
                <a:effectLst/>
                <a:latin typeface="+mn-lt"/>
                <a:ea typeface="+mn-ea"/>
                <a:cs typeface="+mn-cs"/>
              </a:rPr>
              <a:t>z njimi povezana tveganja (</a:t>
            </a:r>
          </a:p>
          <a:p>
            <a:r>
              <a:rPr lang="sl-SI" sz="1200" kern="1200" dirty="0">
                <a:solidFill>
                  <a:schemeClr val="tx1"/>
                </a:solidFill>
                <a:effectLst/>
                <a:latin typeface="+mn-lt"/>
                <a:ea typeface="+mn-ea"/>
                <a:cs typeface="+mn-cs"/>
              </a:rPr>
              <a:t>23). Sheme financiranja, ki se izvajajo s kreditnimi pogodbami, morajo biti skladne </a:t>
            </a:r>
          </a:p>
          <a:p>
            <a:r>
              <a:rPr lang="sl-SI" sz="1200" kern="1200" dirty="0">
                <a:solidFill>
                  <a:schemeClr val="tx1"/>
                </a:solidFill>
                <a:effectLst/>
                <a:latin typeface="+mn-lt"/>
                <a:ea typeface="+mn-ea"/>
                <a:cs typeface="+mn-cs"/>
              </a:rPr>
              <a:t>z direktivo o potrošniških kreditih in direktivo o stanovanjskih kreditih ter ustreznimi pravili o varstvu potrošnikov.</a:t>
            </a:r>
          </a:p>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i="1" kern="1200" dirty="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a:p>
            <a:pPr lvl="0"/>
            <a:endParaRPr lang="sl-SI" sz="1200" kern="1200" dirty="0">
              <a:solidFill>
                <a:schemeClr val="tx1"/>
              </a:solidFill>
              <a:effectLst/>
              <a:latin typeface="+mn-lt"/>
              <a:ea typeface="+mn-ea"/>
              <a:cs typeface="+mn-cs"/>
            </a:endParaRPr>
          </a:p>
          <a:p>
            <a:endParaRPr lang="sl-SI" dirty="0"/>
          </a:p>
        </p:txBody>
      </p:sp>
      <p:sp>
        <p:nvSpPr>
          <p:cNvPr id="4" name="Označba mest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F0A69-1770-4C03-A18C-C4952124DC12}"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167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a:p>
            <a:pPr marL="0" indent="0">
              <a:spcBef>
                <a:spcPts val="0"/>
              </a:spcBef>
              <a:buNone/>
            </a:pPr>
            <a:r>
              <a:rPr lang="sl-SI" sz="1200" dirty="0">
                <a:latin typeface="Arial Nova Light" panose="020B0304020202020204" pitchFamily="34" charset="0"/>
              </a:rPr>
              <a:t>Države članice zagotovijo, da banke in druge finančne institucije dobijo informacije o možnostih udeležbe pri financiranju ukrepov za izboljšanje energijske učinkovitosti, tudi z ustanovitvijo javno-zasebnih partnerstev.</a:t>
            </a:r>
          </a:p>
          <a:p>
            <a:pPr marL="0" indent="0">
              <a:spcBef>
                <a:spcPts val="0"/>
              </a:spcBef>
              <a:buNone/>
            </a:pPr>
            <a:endParaRPr lang="sl-SI" sz="1200" dirty="0">
              <a:latin typeface="Arial Nova Light" panose="020B0304020202020204" pitchFamily="34" charset="0"/>
            </a:endParaRPr>
          </a:p>
          <a:p>
            <a:pPr marL="0" indent="0">
              <a:spcBef>
                <a:spcPts val="0"/>
              </a:spcBef>
              <a:buNone/>
            </a:pPr>
            <a:r>
              <a:rPr lang="sl-SI" sz="1200" dirty="0">
                <a:latin typeface="Arial Nova Light" panose="020B0304020202020204" pitchFamily="34" charset="0"/>
              </a:rPr>
              <a:t>Države članice lahko izpolnijo to zahtevo z različnimi ukrepi:</a:t>
            </a:r>
          </a:p>
          <a:p>
            <a:pPr marL="0" indent="0">
              <a:spcBef>
                <a:spcPts val="0"/>
              </a:spcBef>
              <a:buNone/>
            </a:pPr>
            <a:r>
              <a:rPr lang="sl-SI" sz="1200" dirty="0">
                <a:latin typeface="Arial Nova Light" panose="020B0304020202020204" pitchFamily="34" charset="0"/>
              </a:rPr>
              <a:t>— spodbujanjem učenja v vseh finančnih institucijah: Tesno usklajevanje in razpoložljivi pregledi obstoječih </a:t>
            </a:r>
          </a:p>
          <a:p>
            <a:pPr marL="0" indent="0">
              <a:spcBef>
                <a:spcPts val="0"/>
              </a:spcBef>
              <a:buNone/>
            </a:pPr>
            <a:r>
              <a:rPr lang="sl-SI" sz="1200" dirty="0">
                <a:latin typeface="Arial Nova Light" panose="020B0304020202020204" pitchFamily="34" charset="0"/>
              </a:rPr>
              <a:t>mehanizmov finančne podpore za energijsko učinkovitost v EU zagotavljajo jasno priložnost za spodbujanje </a:t>
            </a:r>
          </a:p>
          <a:p>
            <a:pPr marL="0" indent="0">
              <a:spcBef>
                <a:spcPts val="0"/>
              </a:spcBef>
              <a:buNone/>
            </a:pPr>
            <a:r>
              <a:rPr lang="sl-SI" sz="1200" dirty="0">
                <a:latin typeface="Arial Nova Light" panose="020B0304020202020204" pitchFamily="34" charset="0"/>
              </a:rPr>
              <a:t>ponavljanja uspešnih shem ter uvajanje novih pobud za financiranje v novih sektorjih in na novih geografskih </a:t>
            </a:r>
          </a:p>
          <a:p>
            <a:pPr marL="0" indent="0">
              <a:spcBef>
                <a:spcPts val="0"/>
              </a:spcBef>
              <a:buNone/>
            </a:pPr>
            <a:r>
              <a:rPr lang="sl-SI" sz="1200" dirty="0">
                <a:latin typeface="Arial Nova Light" panose="020B0304020202020204" pitchFamily="34" charset="0"/>
              </a:rPr>
              <a:t>območjih. Države članice bi lahko na podlagi foruma za naložbe v trajnostno energijo in nacionalnih okroglih miz </a:t>
            </a:r>
          </a:p>
          <a:p>
            <a:pPr marL="0" indent="0">
              <a:spcBef>
                <a:spcPts val="0"/>
              </a:spcBef>
              <a:buNone/>
            </a:pPr>
            <a:r>
              <a:rPr lang="sl-SI" sz="1200" dirty="0">
                <a:latin typeface="Arial Nova Light" panose="020B0304020202020204" pitchFamily="34" charset="0"/>
              </a:rPr>
              <a:t>vzpostavile stalne mreže za izmenjavo informacij med vsemi javnimi organi, finančnimi institucijami in panogo </a:t>
            </a:r>
          </a:p>
          <a:p>
            <a:pPr marL="0" indent="0">
              <a:spcBef>
                <a:spcPts val="0"/>
              </a:spcBef>
              <a:buNone/>
            </a:pPr>
            <a:r>
              <a:rPr lang="sl-SI" sz="1200" dirty="0">
                <a:latin typeface="Arial Nova Light" panose="020B0304020202020204" pitchFamily="34" charset="0"/>
              </a:rPr>
              <a:t>trajnostne energije;</a:t>
            </a:r>
          </a:p>
          <a:p>
            <a:pPr marL="0" indent="0">
              <a:spcBef>
                <a:spcPts val="0"/>
              </a:spcBef>
              <a:buNone/>
            </a:pPr>
            <a:r>
              <a:rPr lang="sl-SI" sz="1200" dirty="0">
                <a:latin typeface="Arial Nova Light" panose="020B0304020202020204" pitchFamily="34" charset="0"/>
              </a:rPr>
              <a:t>— vzpostavitvijo informacijskih portalov: Države članice bi lahko podpirale učenje v vseh finančnih institucijah tudi </a:t>
            </a:r>
          </a:p>
          <a:p>
            <a:pPr marL="0" indent="0">
              <a:spcBef>
                <a:spcPts val="0"/>
              </a:spcBef>
              <a:buNone/>
            </a:pPr>
            <a:r>
              <a:rPr lang="sl-SI" sz="1200" dirty="0">
                <a:latin typeface="Arial Nova Light" panose="020B0304020202020204" pitchFamily="34" charset="0"/>
              </a:rPr>
              <a:t>z vzpostavitvijo centraliziranih informacijskih portalov in uvedbo obveznega poročanja v centralne podatkovne zbirke, </a:t>
            </a:r>
          </a:p>
          <a:p>
            <a:pPr marL="0" indent="0">
              <a:spcBef>
                <a:spcPts val="0"/>
              </a:spcBef>
              <a:buNone/>
            </a:pPr>
            <a:r>
              <a:rPr lang="sl-SI" sz="1200" dirty="0">
                <a:latin typeface="Arial Nova Light" panose="020B0304020202020204" pitchFamily="34" charset="0"/>
              </a:rPr>
              <a:t>kot je DEEP, za javno financirane projekte;</a:t>
            </a:r>
          </a:p>
          <a:p>
            <a:pPr marL="0" indent="0">
              <a:spcBef>
                <a:spcPts val="0"/>
              </a:spcBef>
              <a:buNone/>
            </a:pPr>
            <a:r>
              <a:rPr lang="sl-SI" sz="1200" dirty="0">
                <a:latin typeface="Arial Nova Light" panose="020B0304020202020204" pitchFamily="34" charset="0"/>
              </a:rPr>
              <a:t>— oblikovanjem standardiziranih postopkov za združevanje manjših naložb v energijsko učinkovitost: Da bi </a:t>
            </a:r>
          </a:p>
          <a:p>
            <a:pPr marL="0" indent="0">
              <a:spcBef>
                <a:spcPts val="0"/>
              </a:spcBef>
              <a:buNone/>
            </a:pPr>
            <a:r>
              <a:rPr lang="sl-SI" sz="1200" dirty="0">
                <a:latin typeface="Arial Nova Light" panose="020B0304020202020204" pitchFamily="34" charset="0"/>
              </a:rPr>
              <a:t>države članice povečale ozaveščenost o priložnostih za naložbe v manjše projekte na področju energijske </a:t>
            </a:r>
          </a:p>
          <a:p>
            <a:pPr marL="0" indent="0">
              <a:spcBef>
                <a:spcPts val="0"/>
              </a:spcBef>
              <a:buNone/>
            </a:pPr>
            <a:r>
              <a:rPr lang="sl-SI" sz="1200" dirty="0">
                <a:latin typeface="Arial Nova Light" panose="020B0304020202020204" pitchFamily="34" charset="0"/>
              </a:rPr>
              <a:t>učinkovitosti, lahko sodelujejo z zasebnim sektorjem ter standardizirajo postopke ocenjevanja naložb, </a:t>
            </a:r>
          </a:p>
          <a:p>
            <a:pPr marL="0" indent="0">
              <a:spcBef>
                <a:spcPts val="0"/>
              </a:spcBef>
              <a:buNone/>
            </a:pPr>
            <a:r>
              <a:rPr lang="sl-SI" sz="1200" dirty="0">
                <a:latin typeface="Arial Nova Light" panose="020B0304020202020204" pitchFamily="34" charset="0"/>
              </a:rPr>
              <a:t>pogodbene pogoje in naložbene strukture za podporo boljšemu združevanju projektov;</a:t>
            </a:r>
          </a:p>
          <a:p>
            <a:pPr marL="0" indent="0">
              <a:spcBef>
                <a:spcPts val="0"/>
              </a:spcBef>
              <a:buNone/>
            </a:pPr>
            <a:r>
              <a:rPr lang="sl-SI" sz="1200" dirty="0">
                <a:latin typeface="Arial Nova Light" panose="020B0304020202020204" pitchFamily="34" charset="0"/>
              </a:rPr>
              <a:t>— podpiranjem združevanja in izdaje zelenih obveznic: Države članice lahko podpirajo tudi združevanje in </a:t>
            </a:r>
          </a:p>
          <a:p>
            <a:pPr marL="0" indent="0">
              <a:spcBef>
                <a:spcPts val="0"/>
              </a:spcBef>
              <a:buNone/>
            </a:pPr>
            <a:r>
              <a:rPr lang="sl-SI" sz="1200" dirty="0">
                <a:latin typeface="Arial Nova Light" panose="020B0304020202020204" pitchFamily="34" charset="0"/>
              </a:rPr>
              <a:t>standardizacijo projektov na področju energijske učinkovitosti, da bi spodbudile izdajo zelenih posojil, </a:t>
            </a:r>
          </a:p>
          <a:p>
            <a:pPr marL="0" indent="0">
              <a:spcBef>
                <a:spcPts val="0"/>
              </a:spcBef>
              <a:buNone/>
            </a:pPr>
            <a:r>
              <a:rPr lang="sl-SI" sz="1200" dirty="0">
                <a:latin typeface="Arial Nova Light" panose="020B0304020202020204" pitchFamily="34" charset="0"/>
              </a:rPr>
              <a:t>zelenih obveznic ali zelena </a:t>
            </a:r>
            <a:r>
              <a:rPr lang="sl-SI" sz="1200" dirty="0" err="1">
                <a:latin typeface="Arial Nova Light" panose="020B0304020202020204" pitchFamily="34" charset="0"/>
              </a:rPr>
              <a:t>listinjenja</a:t>
            </a:r>
            <a:r>
              <a:rPr lang="sl-SI" sz="1200" dirty="0">
                <a:latin typeface="Arial Nova Light" panose="020B0304020202020204" pitchFamily="34" charset="0"/>
              </a:rPr>
              <a:t>, na primer z zagotavljanjem tehnične podpore in javnih jamstev za </a:t>
            </a:r>
          </a:p>
          <a:p>
            <a:pPr marL="0" indent="0">
              <a:spcBef>
                <a:spcPts val="0"/>
              </a:spcBef>
              <a:buNone/>
            </a:pPr>
            <a:r>
              <a:rPr lang="sl-SI" sz="1200" dirty="0">
                <a:latin typeface="Arial Nova Light" panose="020B0304020202020204" pitchFamily="34" charset="0"/>
              </a:rPr>
              <a:t>zmanjšanje ali delitev tveganj za projekt in/ali posojilojemalca. V zvezi s tem lahko nacionalne vlade </a:t>
            </a:r>
          </a:p>
          <a:p>
            <a:pPr marL="0" indent="0">
              <a:spcBef>
                <a:spcPts val="0"/>
              </a:spcBef>
              <a:buNone/>
            </a:pPr>
            <a:r>
              <a:rPr lang="sl-SI" sz="1200" dirty="0">
                <a:latin typeface="Arial Nova Light" panose="020B0304020202020204" pitchFamily="34" charset="0"/>
              </a:rPr>
              <a:t>sprejmejo prostovoljni evropski standard za zelene obveznice (</a:t>
            </a:r>
          </a:p>
          <a:p>
            <a:pPr marL="0" indent="0">
              <a:spcBef>
                <a:spcPts val="0"/>
              </a:spcBef>
              <a:buNone/>
            </a:pPr>
            <a:r>
              <a:rPr lang="sl-SI" sz="1200" dirty="0">
                <a:latin typeface="Arial Nova Light" panose="020B0304020202020204" pitchFamily="34" charset="0"/>
              </a:rPr>
              <a:t>25), ki zagotavlja skupen okvir za </a:t>
            </a:r>
          </a:p>
          <a:p>
            <a:pPr marL="0" indent="0">
              <a:spcBef>
                <a:spcPts val="0"/>
              </a:spcBef>
              <a:buNone/>
            </a:pPr>
            <a:r>
              <a:rPr lang="sl-SI" sz="1200" dirty="0">
                <a:latin typeface="Arial Nova Light" panose="020B0304020202020204" pitchFamily="34" charset="0"/>
              </a:rPr>
              <a:t>standardizacijo in urejanje izdaje zelenih obveznic, hkrati pa dokazuje, da te financirajo legitimne projekte na </a:t>
            </a:r>
          </a:p>
          <a:p>
            <a:pPr marL="0" indent="0">
              <a:spcBef>
                <a:spcPts val="0"/>
              </a:spcBef>
              <a:buNone/>
            </a:pPr>
            <a:r>
              <a:rPr lang="sl-SI" sz="1200" dirty="0">
                <a:latin typeface="Arial Nova Light" panose="020B0304020202020204" pitchFamily="34" charset="0"/>
              </a:rPr>
              <a:t>področju energijske učinkovitosti, in zmanjšuje tveganja za zeleno zavajanje za vlagatelje;</a:t>
            </a:r>
          </a:p>
          <a:p>
            <a:pPr marL="0" indent="0">
              <a:spcBef>
                <a:spcPts val="0"/>
              </a:spcBef>
              <a:buNone/>
            </a:pPr>
            <a:r>
              <a:rPr lang="sl-SI" sz="1200" dirty="0">
                <a:latin typeface="Arial Nova Light" panose="020B0304020202020204" pitchFamily="34" charset="0"/>
              </a:rPr>
              <a:t>(</a:t>
            </a:r>
          </a:p>
          <a:p>
            <a:pPr marL="0" indent="0">
              <a:spcBef>
                <a:spcPts val="0"/>
              </a:spcBef>
              <a:buNone/>
            </a:pPr>
            <a:r>
              <a:rPr lang="sl-SI" sz="1200" dirty="0">
                <a:latin typeface="Arial Nova Light" panose="020B0304020202020204" pitchFamily="34" charset="0"/>
              </a:rPr>
              <a:t>24) Evropska investicijska banka, 2018, Sklad za trajnostno energijo </a:t>
            </a:r>
            <a:r>
              <a:rPr lang="sl-SI" sz="1200" dirty="0" err="1">
                <a:latin typeface="Arial Nova Light" panose="020B0304020202020204" pitchFamily="34" charset="0"/>
              </a:rPr>
              <a:t>Solas</a:t>
            </a:r>
            <a:r>
              <a:rPr lang="sl-SI" sz="1200" dirty="0">
                <a:latin typeface="Arial Nova Light" panose="020B0304020202020204" pitchFamily="34" charset="0"/>
              </a:rPr>
              <a:t>.</a:t>
            </a:r>
          </a:p>
          <a:p>
            <a:pPr marL="0" indent="0">
              <a:spcBef>
                <a:spcPts val="0"/>
              </a:spcBef>
              <a:buNone/>
            </a:pPr>
            <a:r>
              <a:rPr lang="sl-SI" sz="1200" dirty="0">
                <a:latin typeface="Arial Nova Light" panose="020B0304020202020204" pitchFamily="34" charset="0"/>
              </a:rPr>
              <a:t>(</a:t>
            </a:r>
          </a:p>
          <a:p>
            <a:pPr marL="0" indent="0">
              <a:spcBef>
                <a:spcPts val="0"/>
              </a:spcBef>
              <a:buNone/>
            </a:pPr>
            <a:r>
              <a:rPr lang="sl-SI" sz="1200" dirty="0">
                <a:latin typeface="Arial Nova Light" panose="020B0304020202020204" pitchFamily="34" charset="0"/>
              </a:rPr>
              <a:t>25) Evropska komisija, 2020, Evropski standard za zelene obveznice.</a:t>
            </a:r>
          </a:p>
          <a:p>
            <a:pPr marL="0" indent="0">
              <a:spcBef>
                <a:spcPts val="0"/>
              </a:spcBef>
              <a:buNone/>
            </a:pPr>
            <a:r>
              <a:rPr lang="sl-SI" sz="1200" dirty="0">
                <a:latin typeface="Arial Nova Light" panose="020B0304020202020204" pitchFamily="34" charset="0"/>
              </a:rPr>
              <a:t>UL C, 19.12.2023 SL </a:t>
            </a:r>
          </a:p>
          <a:p>
            <a:pPr marL="0" indent="0">
              <a:spcBef>
                <a:spcPts val="0"/>
              </a:spcBef>
              <a:buNone/>
            </a:pPr>
            <a:r>
              <a:rPr lang="sl-SI" sz="1200" dirty="0">
                <a:latin typeface="Arial Nova Light" panose="020B0304020202020204" pitchFamily="34" charset="0"/>
              </a:rPr>
              <a:t>16/23 ELI: http://data.europa.eu/eli/C/2023/1553/oj </a:t>
            </a:r>
          </a:p>
          <a:p>
            <a:pPr marL="0" indent="0">
              <a:spcBef>
                <a:spcPts val="0"/>
              </a:spcBef>
              <a:buNone/>
            </a:pPr>
            <a:r>
              <a:rPr lang="sl-SI" sz="1200" dirty="0">
                <a:latin typeface="Arial Nova Light" panose="020B0304020202020204" pitchFamily="34" charset="0"/>
              </a:rPr>
              <a:t>— izvajanjem preglednega načrtovanja in javnega naročanja za javno-zasebna partnerstva: Da bi države članice </a:t>
            </a:r>
          </a:p>
          <a:p>
            <a:pPr marL="0" indent="0">
              <a:spcBef>
                <a:spcPts val="0"/>
              </a:spcBef>
              <a:buNone/>
            </a:pPr>
            <a:r>
              <a:rPr lang="sl-SI" sz="1200" dirty="0">
                <a:latin typeface="Arial Nova Light" panose="020B0304020202020204" pitchFamily="34" charset="0"/>
              </a:rPr>
              <a:t>povečale ozaveščenost finančnih institucij o priložnostih za sodelovanje v javno-zasebnih partnerstvih, lahko </a:t>
            </a:r>
          </a:p>
          <a:p>
            <a:pPr marL="0" indent="0">
              <a:spcBef>
                <a:spcPts val="0"/>
              </a:spcBef>
              <a:buNone/>
            </a:pPr>
            <a:r>
              <a:rPr lang="sl-SI" sz="1200" dirty="0">
                <a:latin typeface="Arial Nova Light" panose="020B0304020202020204" pitchFamily="34" charset="0"/>
              </a:rPr>
              <a:t>javno objavijo načrte za javno-zasebna partnerstva za energijsko učinkovitost, izbirajo projekte z odprtimi </a:t>
            </a:r>
          </a:p>
          <a:p>
            <a:pPr marL="0" indent="0">
              <a:spcBef>
                <a:spcPts val="0"/>
              </a:spcBef>
              <a:buNone/>
            </a:pPr>
            <a:r>
              <a:rPr lang="sl-SI" sz="1200" dirty="0">
                <a:latin typeface="Arial Nova Light" panose="020B0304020202020204" pitchFamily="34" charset="0"/>
              </a:rPr>
              <a:t>razpisnimi postopki na javnih platformah in zagotovijo </a:t>
            </a:r>
            <a:r>
              <a:rPr lang="sl-SI" sz="1200" dirty="0" err="1">
                <a:latin typeface="Arial Nova Light" panose="020B0304020202020204" pitchFamily="34" charset="0"/>
              </a:rPr>
              <a:t>bankabilnost</a:t>
            </a:r>
            <a:r>
              <a:rPr lang="sl-SI" sz="1200" dirty="0">
                <a:latin typeface="Arial Nova Light" panose="020B0304020202020204" pitchFamily="34" charset="0"/>
              </a:rPr>
              <a:t> javnih naročil za javno-zasebna </a:t>
            </a:r>
          </a:p>
          <a:p>
            <a:pPr marL="0" indent="0">
              <a:spcBef>
                <a:spcPts val="0"/>
              </a:spcBef>
              <a:buNone/>
            </a:pPr>
            <a:r>
              <a:rPr lang="sl-SI" sz="1200" dirty="0">
                <a:latin typeface="Arial Nova Light" panose="020B0304020202020204" pitchFamily="34" charset="0"/>
              </a:rPr>
              <a:t>partnerstva;</a:t>
            </a:r>
          </a:p>
          <a:p>
            <a:pPr marL="0" indent="0">
              <a:spcBef>
                <a:spcPts val="0"/>
              </a:spcBef>
              <a:buNone/>
            </a:pPr>
            <a:r>
              <a:rPr lang="sl-SI" sz="1200" dirty="0">
                <a:latin typeface="Arial Nova Light" panose="020B0304020202020204" pitchFamily="34" charset="0"/>
              </a:rPr>
              <a:t>— spodbujanjem finančnih institucij k proaktivnemu financiranju projektov na področju energijske </a:t>
            </a:r>
          </a:p>
          <a:p>
            <a:pPr marL="0" indent="0">
              <a:spcBef>
                <a:spcPts val="0"/>
              </a:spcBef>
              <a:buNone/>
            </a:pPr>
            <a:r>
              <a:rPr lang="sl-SI" sz="1200" dirty="0">
                <a:latin typeface="Arial Nova Light" panose="020B0304020202020204" pitchFamily="34" charset="0"/>
              </a:rPr>
              <a:t>učinkovitosti: Države članice bi lahko izvedle kampanje za spodbujanje finančnih institucij k aktivnemu financiranju </a:t>
            </a:r>
          </a:p>
          <a:p>
            <a:pPr marL="0" indent="0">
              <a:spcBef>
                <a:spcPts val="0"/>
              </a:spcBef>
              <a:buNone/>
            </a:pPr>
            <a:r>
              <a:rPr lang="sl-SI" sz="1200" dirty="0">
                <a:latin typeface="Arial Nova Light" panose="020B0304020202020204" pitchFamily="34" charset="0"/>
              </a:rPr>
              <a:t>projektov na področju energijske učinkovitosti ter sklepanju memorandumov o soglasju z bančnimi federacijami za </a:t>
            </a:r>
          </a:p>
          <a:p>
            <a:pPr marL="0" indent="0">
              <a:spcBef>
                <a:spcPts val="0"/>
              </a:spcBef>
              <a:buNone/>
            </a:pPr>
            <a:r>
              <a:rPr lang="sl-SI" sz="1200" dirty="0">
                <a:latin typeface="Arial Nova Light" panose="020B0304020202020204" pitchFamily="34" charset="0"/>
              </a:rPr>
              <a:t>določitev splošnih in specifičnih ciljev za celotno panogo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i="1" kern="1200" dirty="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a:p>
            <a:pPr lvl="0"/>
            <a:endParaRPr lang="sl-SI" sz="1200" kern="1200" dirty="0">
              <a:solidFill>
                <a:schemeClr val="tx1"/>
              </a:solidFill>
              <a:effectLst/>
              <a:latin typeface="+mn-lt"/>
              <a:ea typeface="+mn-ea"/>
              <a:cs typeface="+mn-cs"/>
            </a:endParaRPr>
          </a:p>
          <a:p>
            <a:endParaRPr lang="sl-SI" dirty="0"/>
          </a:p>
        </p:txBody>
      </p:sp>
      <p:sp>
        <p:nvSpPr>
          <p:cNvPr id="4" name="Označba mest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F0A69-1770-4C03-A18C-C4952124DC12}"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6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i="1" kern="1200" dirty="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a:p>
            <a:pPr lvl="0"/>
            <a:endParaRPr lang="sl-SI" sz="1200" kern="1200" dirty="0">
              <a:solidFill>
                <a:schemeClr val="tx1"/>
              </a:solidFill>
              <a:effectLst/>
              <a:latin typeface="+mn-lt"/>
              <a:ea typeface="+mn-ea"/>
              <a:cs typeface="+mn-cs"/>
            </a:endParaRPr>
          </a:p>
          <a:p>
            <a:endParaRPr lang="sl-SI" dirty="0"/>
          </a:p>
        </p:txBody>
      </p:sp>
      <p:sp>
        <p:nvSpPr>
          <p:cNvPr id="4" name="Označba mest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F0A69-1770-4C03-A18C-C4952124DC12}"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585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spcBef>
                <a:spcPts val="0"/>
              </a:spcBef>
              <a:buNone/>
            </a:pPr>
            <a:r>
              <a:rPr lang="sl-SI" sz="1200" dirty="0">
                <a:latin typeface="Arial Nova Light" panose="020B0304020202020204" pitchFamily="34" charset="0"/>
              </a:rPr>
              <a:t>Člen 30</a:t>
            </a:r>
          </a:p>
          <a:p>
            <a:pPr marL="0" indent="0">
              <a:spcBef>
                <a:spcPts val="0"/>
              </a:spcBef>
              <a:buNone/>
            </a:pPr>
            <a:endParaRPr lang="sl-SI" sz="1200" dirty="0">
              <a:latin typeface="Arial Nova Light" panose="020B0304020202020204" pitchFamily="34" charset="0"/>
            </a:endParaRPr>
          </a:p>
          <a:p>
            <a:pPr marL="0" indent="0">
              <a:spcBef>
                <a:spcPts val="0"/>
              </a:spcBef>
              <a:buNone/>
            </a:pPr>
            <a:r>
              <a:rPr lang="sl-SI" sz="1200" dirty="0">
                <a:latin typeface="Arial Nova Light" panose="020B0304020202020204" pitchFamily="34" charset="0"/>
              </a:rPr>
              <a:t>Države članice spodbujajo vzpostavljanje jamstvenih shem za posojila za naložbe v energijsko </a:t>
            </a:r>
          </a:p>
          <a:p>
            <a:pPr marL="0" indent="0">
              <a:spcBef>
                <a:spcPts val="0"/>
              </a:spcBef>
              <a:buNone/>
            </a:pPr>
            <a:r>
              <a:rPr lang="sl-SI" sz="1200" dirty="0">
                <a:latin typeface="Arial Nova Light" panose="020B0304020202020204" pitchFamily="34" charset="0"/>
              </a:rPr>
              <a:t>učinkovitost.</a:t>
            </a:r>
          </a:p>
          <a:p>
            <a:pPr marL="0" indent="0">
              <a:spcBef>
                <a:spcPts val="0"/>
              </a:spcBef>
              <a:buNone/>
            </a:pPr>
            <a:endParaRPr lang="sl-SI" sz="1200" dirty="0">
              <a:latin typeface="Arial Nova Light" panose="020B0304020202020204" pitchFamily="34" charset="0"/>
            </a:endParaRPr>
          </a:p>
          <a:p>
            <a:pPr marL="0" indent="0">
              <a:spcBef>
                <a:spcPts val="0"/>
              </a:spcBef>
              <a:buNone/>
            </a:pPr>
            <a:r>
              <a:rPr lang="sl-SI" sz="1200" dirty="0">
                <a:latin typeface="Arial Nova Light" panose="020B0304020202020204" pitchFamily="34" charset="0"/>
              </a:rPr>
              <a:t>— vzpostavitev jamstvenih shem za posojila v obstoječih ali novih institucijah: Jamstva za posojila za energijsko </a:t>
            </a:r>
          </a:p>
          <a:p>
            <a:pPr marL="0" indent="0">
              <a:spcBef>
                <a:spcPts val="0"/>
              </a:spcBef>
              <a:buNone/>
            </a:pPr>
            <a:r>
              <a:rPr lang="sl-SI" sz="1200" dirty="0">
                <a:latin typeface="Arial Nova Light" panose="020B0304020202020204" pitchFamily="34" charset="0"/>
              </a:rPr>
              <a:t>učinkovitost se lahko zagotovijo v obstoječih javnih finančnih institucijah, kot so javne banke ali obstoječi nacionalni </a:t>
            </a:r>
          </a:p>
          <a:p>
            <a:pPr marL="0" indent="0">
              <a:spcBef>
                <a:spcPts val="0"/>
              </a:spcBef>
              <a:buNone/>
            </a:pPr>
            <a:r>
              <a:rPr lang="sl-SI" sz="1200" dirty="0">
                <a:latin typeface="Arial Nova Light" panose="020B0304020202020204" pitchFamily="34" charset="0"/>
              </a:rPr>
              <a:t>skladi. Lahko pa so tudi produkt, ki ga ponuja nov nacionalni sklad za energijsko učinkovitost (glej oddelek 3). </a:t>
            </a:r>
          </a:p>
          <a:p>
            <a:pPr marL="0" indent="0">
              <a:spcBef>
                <a:spcPts val="0"/>
              </a:spcBef>
              <a:buNone/>
            </a:pPr>
            <a:r>
              <a:rPr lang="sl-SI" sz="1200" dirty="0">
                <a:latin typeface="Arial Nova Light" panose="020B0304020202020204" pitchFamily="34" charset="0"/>
              </a:rPr>
              <a:t>Institucija mora biti ustrezno kapitalizirana, odvisno od obsega naložb v energijsko učinkovitost, ki jih želi spodbuditi;</a:t>
            </a:r>
          </a:p>
          <a:p>
            <a:pPr marL="0" indent="0">
              <a:spcBef>
                <a:spcPts val="0"/>
              </a:spcBef>
              <a:buNone/>
            </a:pPr>
            <a:r>
              <a:rPr lang="sl-SI" sz="1200" dirty="0">
                <a:latin typeface="Arial Nova Light" panose="020B0304020202020204" pitchFamily="34" charset="0"/>
              </a:rPr>
              <a:t>— uporaba oddelka programa </a:t>
            </a:r>
            <a:r>
              <a:rPr lang="sl-SI" sz="1200" dirty="0" err="1">
                <a:latin typeface="Arial Nova Light" panose="020B0304020202020204" pitchFamily="34" charset="0"/>
              </a:rPr>
              <a:t>InvestEU</a:t>
            </a:r>
            <a:r>
              <a:rPr lang="sl-SI" sz="1200" dirty="0">
                <a:latin typeface="Arial Nova Light" panose="020B0304020202020204" pitchFamily="34" charset="0"/>
              </a:rPr>
              <a:t> za države članice: Države članice imajo pri vzpostavitvi jamstvenih shem za </a:t>
            </a:r>
          </a:p>
          <a:p>
            <a:pPr marL="0" indent="0">
              <a:spcBef>
                <a:spcPts val="0"/>
              </a:spcBef>
              <a:buNone/>
            </a:pPr>
            <a:r>
              <a:rPr lang="sl-SI" sz="1200" dirty="0">
                <a:latin typeface="Arial Nova Light" panose="020B0304020202020204" pitchFamily="34" charset="0"/>
              </a:rPr>
              <a:t>posojila možnost, da prostovoljno prispevajo v sklad </a:t>
            </a:r>
            <a:r>
              <a:rPr lang="sl-SI" sz="1200" dirty="0" err="1">
                <a:latin typeface="Arial Nova Light" panose="020B0304020202020204" pitchFamily="34" charset="0"/>
              </a:rPr>
              <a:t>InvestEU</a:t>
            </a:r>
            <a:r>
              <a:rPr lang="sl-SI" sz="1200" dirty="0">
                <a:latin typeface="Arial Nova Light" panose="020B0304020202020204" pitchFamily="34" charset="0"/>
              </a:rPr>
              <a:t> in vzpostavijo „oddelek za države članice“. Prispevek </a:t>
            </a:r>
          </a:p>
          <a:p>
            <a:pPr marL="0" indent="0">
              <a:spcBef>
                <a:spcPts val="0"/>
              </a:spcBef>
              <a:buNone/>
            </a:pPr>
            <a:r>
              <a:rPr lang="sl-SI" sz="1200" dirty="0">
                <a:latin typeface="Arial Nova Light" panose="020B0304020202020204" pitchFamily="34" charset="0"/>
              </a:rPr>
              <a:t>države članice se uporablja kot jamstvo EU, s katerim se podprejo posojila, jamstva ali naložbe v lastniški kapital, ki so </a:t>
            </a:r>
          </a:p>
          <a:p>
            <a:pPr marL="0" indent="0">
              <a:spcBef>
                <a:spcPts val="0"/>
              </a:spcBef>
              <a:buNone/>
            </a:pPr>
            <a:r>
              <a:rPr lang="sl-SI" sz="1200" dirty="0">
                <a:latin typeface="Arial Nova Light" panose="020B0304020202020204" pitchFamily="34" charset="0"/>
              </a:rPr>
              <a:t>usklajene z nacionalnimi prednostnimi nalogami za energijsko učinkovitost. Proračunskim jamstvom EU, ki jih </a:t>
            </a:r>
          </a:p>
          <a:p>
            <a:pPr marL="0" indent="0">
              <a:spcBef>
                <a:spcPts val="0"/>
              </a:spcBef>
              <a:buNone/>
            </a:pPr>
            <a:r>
              <a:rPr lang="sl-SI" sz="1200" dirty="0">
                <a:latin typeface="Arial Nova Light" panose="020B0304020202020204" pitchFamily="34" charset="0"/>
              </a:rPr>
              <a:t>zagotavlja sklad </a:t>
            </a:r>
            <a:r>
              <a:rPr lang="sl-SI" sz="1200" dirty="0" err="1">
                <a:latin typeface="Arial Nova Light" panose="020B0304020202020204" pitchFamily="34" charset="0"/>
              </a:rPr>
              <a:t>InvestEU</a:t>
            </a:r>
            <a:r>
              <a:rPr lang="sl-SI" sz="1200" dirty="0">
                <a:latin typeface="Arial Nova Light" panose="020B0304020202020204" pitchFamily="34" charset="0"/>
              </a:rPr>
              <a:t>, bo koristila visoka bonitetna ocena EU, ki lahko spodbudi znatne naložbe ter se uporabi </a:t>
            </a:r>
          </a:p>
          <a:p>
            <a:pPr marL="0" indent="0">
              <a:spcBef>
                <a:spcPts val="0"/>
              </a:spcBef>
              <a:buNone/>
            </a:pPr>
            <a:r>
              <a:rPr lang="sl-SI" sz="1200" dirty="0">
                <a:latin typeface="Arial Nova Light" panose="020B0304020202020204" pitchFamily="34" charset="0"/>
              </a:rPr>
              <a:t>prek obstoječih in znanih posojilnih produktov, ki se izvajajo po vsej EU;</a:t>
            </a:r>
          </a:p>
          <a:p>
            <a:pPr marL="0" indent="0">
              <a:spcBef>
                <a:spcPts val="0"/>
              </a:spcBef>
              <a:buNone/>
            </a:pPr>
            <a:r>
              <a:rPr lang="sl-SI" sz="1200" dirty="0">
                <a:latin typeface="Arial Nova Light" panose="020B0304020202020204" pitchFamily="34" charset="0"/>
              </a:rPr>
              <a:t>— uporaba finančnih instrumentov v okviru deljenega upravljanja na podlagi okvira kohezijske politike za </a:t>
            </a:r>
          </a:p>
          <a:p>
            <a:pPr marL="0" indent="0">
              <a:spcBef>
                <a:spcPts val="0"/>
              </a:spcBef>
              <a:buNone/>
            </a:pPr>
            <a:r>
              <a:rPr lang="sl-SI" sz="1200" dirty="0">
                <a:latin typeface="Arial Nova Light" panose="020B0304020202020204" pitchFamily="34" charset="0"/>
              </a:rPr>
              <a:t>obdobje 2021–2027: Države članice imajo pri vzpostavljanju jamstvenih shem za posojila možnost, da </a:t>
            </a:r>
          </a:p>
          <a:p>
            <a:pPr marL="0" indent="0">
              <a:spcBef>
                <a:spcPts val="0"/>
              </a:spcBef>
              <a:buNone/>
            </a:pPr>
            <a:r>
              <a:rPr lang="sl-SI" sz="1200" dirty="0">
                <a:latin typeface="Arial Nova Light" panose="020B0304020202020204" pitchFamily="34" charset="0"/>
              </a:rPr>
              <a:t>uporabijo finančne instrumente EU v okviru deljenega upravljanja (v obliki posojil, jamstev ali lastniškega </a:t>
            </a:r>
          </a:p>
          <a:p>
            <a:pPr marL="0" indent="0">
              <a:spcBef>
                <a:spcPts val="0"/>
              </a:spcBef>
              <a:buNone/>
            </a:pPr>
            <a:r>
              <a:rPr lang="sl-SI" sz="1200" dirty="0">
                <a:latin typeface="Arial Nova Light" panose="020B0304020202020204" pitchFamily="34" charset="0"/>
              </a:rPr>
              <a:t>kapitala) na podlagi okvira kohezijske politike za obdobje 2021–2027 za energijsko učinkovitost. Tako lahko </a:t>
            </a:r>
          </a:p>
          <a:p>
            <a:pPr marL="0" indent="0">
              <a:spcBef>
                <a:spcPts val="0"/>
              </a:spcBef>
              <a:buNone/>
            </a:pPr>
            <a:r>
              <a:rPr lang="sl-SI" sz="1200" dirty="0">
                <a:latin typeface="Arial Nova Light" panose="020B0304020202020204" pitchFamily="34" charset="0"/>
              </a:rPr>
              <a:t>izkoristijo pravne možnosti za združevanje finančnih instrumentov in dodelitev podpore na podlagi okvira </a:t>
            </a:r>
          </a:p>
          <a:p>
            <a:pPr marL="0" indent="0">
              <a:spcBef>
                <a:spcPts val="0"/>
              </a:spcBef>
              <a:buNone/>
            </a:pPr>
            <a:r>
              <a:rPr lang="sl-SI" sz="1200" dirty="0">
                <a:latin typeface="Arial Nova Light" panose="020B0304020202020204" pitchFamily="34" charset="0"/>
              </a:rPr>
              <a:t>kohezijske politike za obdobje 2021–2027 ter tako učinkovito povečajo obseg in spodbujevalni učinek naložb </a:t>
            </a:r>
          </a:p>
          <a:p>
            <a:pPr marL="0" indent="0">
              <a:spcBef>
                <a:spcPts val="0"/>
              </a:spcBef>
              <a:buNone/>
            </a:pPr>
            <a:r>
              <a:rPr lang="sl-SI" sz="1200" dirty="0">
                <a:latin typeface="Arial Nova Light" panose="020B0304020202020204" pitchFamily="34" charset="0"/>
              </a:rPr>
              <a:t>v energijsko učinkovitost;</a:t>
            </a:r>
          </a:p>
          <a:p>
            <a:pPr marL="0" indent="0">
              <a:spcBef>
                <a:spcPts val="0"/>
              </a:spcBef>
              <a:buNone/>
            </a:pPr>
            <a:r>
              <a:rPr lang="sl-SI" sz="1200" dirty="0">
                <a:latin typeface="Arial Nova Light" panose="020B0304020202020204" pitchFamily="34" charset="0"/>
              </a:rPr>
              <a:t>— učinkovita uporaba razpoložljivih skladov v okviru deljenega upravljanja za vzpostavitev sheme, ki združuje </a:t>
            </a:r>
          </a:p>
          <a:p>
            <a:pPr marL="0" indent="0">
              <a:spcBef>
                <a:spcPts val="0"/>
              </a:spcBef>
              <a:buNone/>
            </a:pPr>
            <a:r>
              <a:rPr lang="sl-SI" sz="1200" dirty="0">
                <a:latin typeface="Arial Nova Light" panose="020B0304020202020204" pitchFamily="34" charset="0"/>
              </a:rPr>
              <a:t>nepovratna sredstva in finančne instrumente: V večletnem finančnem okviru za programsko </a:t>
            </a:r>
          </a:p>
          <a:p>
            <a:pPr marL="0" indent="0">
              <a:spcBef>
                <a:spcPts val="0"/>
              </a:spcBef>
              <a:buNone/>
            </a:pPr>
            <a:r>
              <a:rPr lang="sl-SI" sz="1200" dirty="0">
                <a:latin typeface="Arial Nova Light" panose="020B0304020202020204" pitchFamily="34" charset="0"/>
              </a:rPr>
              <a:t>obdobje 2021–2027 se lahko jamstveni finančni instrumenti in nepovratna sredstva združijo, če se </a:t>
            </a:r>
          </a:p>
          <a:p>
            <a:pPr marL="0" indent="0">
              <a:spcBef>
                <a:spcPts val="0"/>
              </a:spcBef>
              <a:buNone/>
            </a:pPr>
            <a:r>
              <a:rPr lang="sl-SI" sz="1200" dirty="0">
                <a:latin typeface="Arial Nova Light" panose="020B0304020202020204" pitchFamily="34" charset="0"/>
              </a:rPr>
              <a:t>sofinancirajo iz skladov EU v okviru deljenega upravljanja, kot je Evropski sklad za regionalni razvoj (</a:t>
            </a:r>
          </a:p>
          <a:p>
            <a:pPr marL="0" indent="0">
              <a:spcBef>
                <a:spcPts val="0"/>
              </a:spcBef>
              <a:buNone/>
            </a:pPr>
            <a:r>
              <a:rPr lang="sl-SI" sz="1200" dirty="0">
                <a:latin typeface="Arial Nova Light" panose="020B0304020202020204" pitchFamily="34" charset="0"/>
              </a:rPr>
              <a:t>26). </a:t>
            </a:r>
          </a:p>
          <a:p>
            <a:pPr marL="0" indent="0">
              <a:spcBef>
                <a:spcPts val="0"/>
              </a:spcBef>
              <a:buNone/>
            </a:pPr>
            <a:r>
              <a:rPr lang="sl-SI" sz="1200" dirty="0">
                <a:latin typeface="Arial Nova Light" panose="020B0304020202020204" pitchFamily="34" charset="0"/>
              </a:rPr>
              <a:t>Kombinacija jamstev za posojila in nepovratnih sredstev lahko učinkovito spodbuja naložbe v nove in bolj </a:t>
            </a:r>
          </a:p>
          <a:p>
            <a:pPr marL="0" indent="0">
              <a:spcBef>
                <a:spcPts val="0"/>
              </a:spcBef>
              <a:buNone/>
            </a:pPr>
            <a:r>
              <a:rPr lang="sl-SI" sz="1200" dirty="0">
                <a:latin typeface="Arial Nova Light" panose="020B0304020202020204" pitchFamily="34" charset="0"/>
              </a:rPr>
              <a:t>tvegane trge ali poslovne modele;</a:t>
            </a:r>
          </a:p>
          <a:p>
            <a:pPr marL="0" indent="0">
              <a:spcBef>
                <a:spcPts val="0"/>
              </a:spcBef>
              <a:buNone/>
            </a:pPr>
            <a:r>
              <a:rPr lang="sl-SI" sz="1200" dirty="0">
                <a:latin typeface="Arial Nova Light" panose="020B0304020202020204" pitchFamily="34" charset="0"/>
              </a:rPr>
              <a:t>— opredelitev področja uporabe jamstev za posojila: Z jamstvi se lahko zagotovi izboljšanje kreditne kakovosti </a:t>
            </a:r>
          </a:p>
          <a:p>
            <a:pPr marL="0" indent="0">
              <a:spcBef>
                <a:spcPts val="0"/>
              </a:spcBef>
              <a:buNone/>
            </a:pPr>
            <a:r>
              <a:rPr lang="sl-SI" sz="1200" dirty="0">
                <a:latin typeface="Arial Nova Light" panose="020B0304020202020204" pitchFamily="34" charset="0"/>
              </a:rPr>
              <a:t>za posamezne projekte, kot je prenova sistemov daljinskega ogrevanja ali večstanovanjskih stavb. Jamstva pa </a:t>
            </a:r>
          </a:p>
          <a:p>
            <a:pPr marL="0" indent="0">
              <a:spcBef>
                <a:spcPts val="0"/>
              </a:spcBef>
              <a:buNone/>
            </a:pPr>
            <a:r>
              <a:rPr lang="sl-SI" sz="1200" dirty="0">
                <a:latin typeface="Arial Nova Light" panose="020B0304020202020204" pitchFamily="34" charset="0"/>
              </a:rPr>
              <a:t>se lahko zagotovijo tudi za posojila za portfelje projektov, podjetja za energetske storitve, sheme financiranja </a:t>
            </a:r>
          </a:p>
          <a:p>
            <a:pPr marL="0" indent="0">
              <a:spcBef>
                <a:spcPts val="0"/>
              </a:spcBef>
              <a:buNone/>
            </a:pPr>
            <a:r>
              <a:rPr lang="sl-SI" sz="1200" dirty="0">
                <a:latin typeface="Arial Nova Light" panose="020B0304020202020204" pitchFamily="34" charset="0"/>
              </a:rPr>
              <a:t>prek računov ali namenske posojilne produkte, ki jih podpira država, za prenovo najmanj učinkovitih stavb;</a:t>
            </a:r>
          </a:p>
          <a:p>
            <a:pPr marL="0" indent="0">
              <a:spcBef>
                <a:spcPts val="0"/>
              </a:spcBef>
              <a:buNone/>
            </a:pPr>
            <a:r>
              <a:rPr lang="sl-SI" sz="1200" dirty="0">
                <a:latin typeface="Arial Nova Light" panose="020B0304020202020204" pitchFamily="34" charset="0"/>
              </a:rPr>
              <a:t>— določitev vrste produktov jamstva za posojila, ki se zagotavljajo: Vrste jamstev za posojila, ki se zagotavljajo, bi </a:t>
            </a:r>
          </a:p>
          <a:p>
            <a:pPr marL="0" indent="0">
              <a:spcBef>
                <a:spcPts val="0"/>
              </a:spcBef>
              <a:buNone/>
            </a:pPr>
            <a:r>
              <a:rPr lang="sl-SI" sz="1200" dirty="0">
                <a:latin typeface="Arial Nova Light" panose="020B0304020202020204" pitchFamily="34" charset="0"/>
              </a:rPr>
              <a:t>bilo treba določiti glede na vrsto naložb v energijsko učinkovitost, ki jih države članice nameravajo podpirati v skladu </a:t>
            </a:r>
          </a:p>
          <a:p>
            <a:pPr marL="0" indent="0">
              <a:spcBef>
                <a:spcPts val="0"/>
              </a:spcBef>
              <a:buNone/>
            </a:pPr>
            <a:r>
              <a:rPr lang="sl-SI" sz="1200" dirty="0">
                <a:latin typeface="Arial Nova Light" panose="020B0304020202020204" pitchFamily="34" charset="0"/>
              </a:rPr>
              <a:t>s svojo strategijo za doseganje ciljev povečanja energijske učinkovitosti do leta 2030 ter posodobljenimi nacionalnimi </a:t>
            </a:r>
          </a:p>
          <a:p>
            <a:pPr marL="0" indent="0">
              <a:spcBef>
                <a:spcPts val="0"/>
              </a:spcBef>
              <a:buNone/>
            </a:pPr>
            <a:r>
              <a:rPr lang="sl-SI" sz="1200" dirty="0">
                <a:latin typeface="Arial Nova Light" panose="020B0304020202020204" pitchFamily="34" charset="0"/>
              </a:rPr>
              <a:t>energetskimi in podnebnimi načrti, ter specifična tveganja, povezana z zadevno vrsto naložb v energijsko učinkovitost.</a:t>
            </a:r>
          </a:p>
          <a:p>
            <a:pPr marL="0" indent="0">
              <a:spcBef>
                <a:spcPts val="0"/>
              </a:spcBef>
              <a:buNone/>
            </a:pPr>
            <a:r>
              <a:rPr lang="sl-SI" sz="1200" dirty="0">
                <a:latin typeface="Arial Nova Light" panose="020B0304020202020204" pitchFamily="34" charset="0"/>
              </a:rPr>
              <a:t>Zagotavljanje jamstev za posojila je lahko ključno za izpolnjevanje drugih zahtev iz člena 30, vključno z razvojem in </a:t>
            </a:r>
          </a:p>
          <a:p>
            <a:pPr marL="0" indent="0">
              <a:spcBef>
                <a:spcPts val="0"/>
              </a:spcBef>
              <a:buNone/>
            </a:pPr>
            <a:r>
              <a:rPr lang="sl-SI" sz="1200" dirty="0">
                <a:latin typeface="Arial Nova Light" panose="020B0304020202020204" pitchFamily="34" charset="0"/>
              </a:rPr>
              <a:t>zagotavljanjem posojilnih produktov na področju energijske učinkovitosti, kot so zeleni potrošniški krediti in hipoteke ter </a:t>
            </a:r>
          </a:p>
          <a:p>
            <a:pPr marL="0" indent="0">
              <a:spcBef>
                <a:spcPts val="0"/>
              </a:spcBef>
              <a:buNone/>
            </a:pPr>
            <a:r>
              <a:rPr lang="sl-SI" sz="1200" dirty="0">
                <a:latin typeface="Arial Nova Light" panose="020B0304020202020204" pitchFamily="34" charset="0"/>
              </a:rPr>
              <a:t>sheme financiranja prek računov.</a:t>
            </a:r>
          </a:p>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i="1" kern="1200" dirty="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a:p>
            <a:pPr lvl="0"/>
            <a:endParaRPr lang="sl-SI" sz="1200" kern="1200" dirty="0">
              <a:solidFill>
                <a:schemeClr val="tx1"/>
              </a:solidFill>
              <a:effectLst/>
              <a:latin typeface="+mn-lt"/>
              <a:ea typeface="+mn-ea"/>
              <a:cs typeface="+mn-cs"/>
            </a:endParaRPr>
          </a:p>
          <a:p>
            <a:endParaRPr lang="sl-SI" dirty="0"/>
          </a:p>
        </p:txBody>
      </p:sp>
      <p:sp>
        <p:nvSpPr>
          <p:cNvPr id="4" name="Označba mest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F0A69-1770-4C03-A18C-C4952124DC12}"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006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spcBef>
                <a:spcPts val="0"/>
              </a:spcBef>
              <a:buNone/>
            </a:pPr>
            <a:r>
              <a:rPr lang="sl-SI" sz="1200" dirty="0">
                <a:latin typeface="Arial Nova Light" panose="020B0304020202020204" pitchFamily="34" charset="0"/>
              </a:rPr>
              <a:t>Člen 30</a:t>
            </a:r>
          </a:p>
          <a:p>
            <a:pPr marL="0" indent="0">
              <a:spcBef>
                <a:spcPts val="0"/>
              </a:spcBef>
              <a:buNone/>
            </a:pPr>
            <a:r>
              <a:rPr lang="sl-SI" sz="1200" dirty="0">
                <a:latin typeface="Arial Nova Light" panose="020B0304020202020204" pitchFamily="34" charset="0"/>
              </a:rPr>
              <a:t>Države članice brez poseganja v člena 107 in 108 PDEU spodbujajo vzpostavitev shem finančne pomoči, da bi povečali uporabo ukrepov za izboljšanje energijske učinkovitosti za obsežno prenovo sistemov individualnega in daljinskega ogrevanja in hlajenja.</a:t>
            </a:r>
          </a:p>
          <a:p>
            <a:pPr marL="0" indent="0">
              <a:spcBef>
                <a:spcPts val="0"/>
              </a:spcBef>
              <a:buNone/>
            </a:pPr>
            <a:r>
              <a:rPr lang="sl-SI" sz="1200" dirty="0">
                <a:latin typeface="Arial Nova Light" panose="020B0304020202020204" pitchFamily="34" charset="0"/>
              </a:rPr>
              <a:t>Države članice spodbujajo vzpostavitev lokalnega strokovnega znanja in tehnične pomoči, kadar je </a:t>
            </a:r>
          </a:p>
          <a:p>
            <a:pPr marL="0" indent="0">
              <a:spcBef>
                <a:spcPts val="0"/>
              </a:spcBef>
              <a:buNone/>
            </a:pPr>
            <a:r>
              <a:rPr lang="sl-SI" sz="1200" dirty="0">
                <a:latin typeface="Arial Nova Light" panose="020B0304020202020204" pitchFamily="34" charset="0"/>
              </a:rPr>
              <a:t>ustrezno, v okviru obstoječih mrež in objektov, z namenom svetovanja o najboljših praksah pri </a:t>
            </a:r>
          </a:p>
          <a:p>
            <a:pPr marL="0" indent="0">
              <a:spcBef>
                <a:spcPts val="0"/>
              </a:spcBef>
              <a:buNone/>
            </a:pPr>
            <a:r>
              <a:rPr lang="sl-SI" sz="1200" dirty="0">
                <a:latin typeface="Arial Nova Light" panose="020B0304020202020204" pitchFamily="34" charset="0"/>
              </a:rPr>
              <a:t>razogljičenju lokalnega daljinskega ogrevanja in hlajenja, kot je dostop do namenske finančne podpore.</a:t>
            </a:r>
          </a:p>
          <a:p>
            <a:pPr marL="0" indent="0">
              <a:spcBef>
                <a:spcPts val="0"/>
              </a:spcBef>
              <a:buNone/>
            </a:pPr>
            <a:endParaRPr lang="sl-SI" sz="1200" dirty="0">
              <a:latin typeface="Arial Nova Light" panose="020B0304020202020204" pitchFamily="34" charset="0"/>
            </a:endParaRPr>
          </a:p>
          <a:p>
            <a:pPr marL="0" indent="0">
              <a:spcBef>
                <a:spcPts val="0"/>
              </a:spcBef>
              <a:buNone/>
            </a:pPr>
            <a:r>
              <a:rPr lang="sl-SI" sz="1200" dirty="0">
                <a:latin typeface="Arial Nova Light" panose="020B0304020202020204" pitchFamily="34" charset="0"/>
              </a:rPr>
              <a:t>Države članice se lahko odločijo izpolniti zahteve po vzpostavitvi shem finančne pomoči, lokalnega strokovnega znanja in </a:t>
            </a:r>
          </a:p>
          <a:p>
            <a:pPr marL="0" indent="0">
              <a:spcBef>
                <a:spcPts val="0"/>
              </a:spcBef>
              <a:buNone/>
            </a:pPr>
            <a:r>
              <a:rPr lang="sl-SI" sz="1200" dirty="0">
                <a:latin typeface="Arial Nova Light" panose="020B0304020202020204" pitchFamily="34" charset="0"/>
              </a:rPr>
              <a:t>tehnične pomoči za prenovo sistemov individualnega in daljinskega ogrevanja in hlajenja z več ukrepi:</a:t>
            </a:r>
          </a:p>
          <a:p>
            <a:pPr marL="0" indent="0">
              <a:spcBef>
                <a:spcPts val="0"/>
              </a:spcBef>
              <a:buNone/>
            </a:pPr>
            <a:r>
              <a:rPr lang="sl-SI" sz="1200" dirty="0">
                <a:latin typeface="Arial Nova Light" panose="020B0304020202020204" pitchFamily="34" charset="0"/>
              </a:rPr>
              <a:t>— uvedbo namenskih shem financiranja ali okrepitvijo obstoječih: Vlade lahko v okviru obstoječih skladov in </a:t>
            </a:r>
          </a:p>
          <a:p>
            <a:pPr marL="0" indent="0">
              <a:spcBef>
                <a:spcPts val="0"/>
              </a:spcBef>
              <a:buNone/>
            </a:pPr>
            <a:r>
              <a:rPr lang="sl-SI" sz="1200" dirty="0">
                <a:latin typeface="Arial Nova Light" panose="020B0304020202020204" pitchFamily="34" charset="0"/>
              </a:rPr>
              <a:t>programov vzpostavijo finančne mehanizme, ki neposredno zagotavljajo posojila ali nepovratna sredstva za sisteme </a:t>
            </a:r>
          </a:p>
          <a:p>
            <a:pPr marL="0" indent="0">
              <a:spcBef>
                <a:spcPts val="0"/>
              </a:spcBef>
              <a:buNone/>
            </a:pPr>
            <a:r>
              <a:rPr lang="sl-SI" sz="1200" dirty="0">
                <a:latin typeface="Arial Nova Light" panose="020B0304020202020204" pitchFamily="34" charset="0"/>
              </a:rPr>
              <a:t>zelenega daljinskega ogrevanja in hlajenja. Kot je navedeno v oddelku 2.5, se lahko za spodbujanje zasebnega </a:t>
            </a:r>
          </a:p>
          <a:p>
            <a:pPr marL="0" indent="0">
              <a:spcBef>
                <a:spcPts val="0"/>
              </a:spcBef>
              <a:buNone/>
            </a:pPr>
            <a:r>
              <a:rPr lang="sl-SI" sz="1200" dirty="0">
                <a:latin typeface="Arial Nova Light" panose="020B0304020202020204" pitchFamily="34" charset="0"/>
              </a:rPr>
              <a:t>financiranja uporabljajo tudi jamstvene sheme za posojila. Sheme financiranja so lahko ciljno usmerjene na operaterje </a:t>
            </a:r>
          </a:p>
          <a:p>
            <a:pPr marL="0" indent="0">
              <a:spcBef>
                <a:spcPts val="0"/>
              </a:spcBef>
              <a:buNone/>
            </a:pPr>
            <a:r>
              <a:rPr lang="sl-SI" sz="1200" dirty="0">
                <a:latin typeface="Arial Nova Light" panose="020B0304020202020204" pitchFamily="34" charset="0"/>
              </a:rPr>
              <a:t>sistemov in/ali podjetja za energetske storitve, ki izvajajo ukrepe za energijsko učinkovitost;</a:t>
            </a:r>
          </a:p>
          <a:p>
            <a:pPr marL="0" indent="0">
              <a:spcBef>
                <a:spcPts val="0"/>
              </a:spcBef>
              <a:buNone/>
            </a:pPr>
            <a:r>
              <a:rPr lang="sl-SI" sz="1200" dirty="0">
                <a:latin typeface="Arial Nova Light" panose="020B0304020202020204" pitchFamily="34" charset="0"/>
              </a:rPr>
              <a:t>— zagotovitvijo mehanizmov za tehnično pomoč in pomoč pri razvoju projektov: Ti mehanizmi lahko pomagajo </a:t>
            </a:r>
          </a:p>
          <a:p>
            <a:pPr marL="0" indent="0">
              <a:spcBef>
                <a:spcPts val="0"/>
              </a:spcBef>
              <a:buNone/>
            </a:pPr>
            <a:r>
              <a:rPr lang="sl-SI" sz="1200" dirty="0">
                <a:latin typeface="Arial Nova Light" panose="020B0304020202020204" pitchFamily="34" charset="0"/>
              </a:rPr>
              <a:t>oblikovati nabor </a:t>
            </a:r>
            <a:r>
              <a:rPr lang="sl-SI" sz="1200" dirty="0" err="1">
                <a:latin typeface="Arial Nova Light" panose="020B0304020202020204" pitchFamily="34" charset="0"/>
              </a:rPr>
              <a:t>bankabilnih</a:t>
            </a:r>
            <a:r>
              <a:rPr lang="sl-SI" sz="1200" dirty="0">
                <a:latin typeface="Arial Nova Light" panose="020B0304020202020204" pitchFamily="34" charset="0"/>
              </a:rPr>
              <a:t> projektov in vzpostaviti lokalno strokovno znanje, potrebno za programe prenove za </a:t>
            </a:r>
          </a:p>
          <a:p>
            <a:pPr marL="0" indent="0">
              <a:spcBef>
                <a:spcPts val="0"/>
              </a:spcBef>
              <a:buNone/>
            </a:pPr>
            <a:r>
              <a:rPr lang="sl-SI" sz="1200" dirty="0">
                <a:latin typeface="Arial Nova Light" panose="020B0304020202020204" pitchFamily="34" charset="0"/>
              </a:rPr>
              <a:t>sisteme individualnega in daljinskega ogrevanja in hlajenja. Države članice bi morale sodelovati s Komisijo, da bi </a:t>
            </a:r>
          </a:p>
          <a:p>
            <a:pPr marL="0" indent="0">
              <a:spcBef>
                <a:spcPts val="0"/>
              </a:spcBef>
              <a:buNone/>
            </a:pPr>
            <a:r>
              <a:rPr lang="sl-SI" sz="1200" dirty="0">
                <a:latin typeface="Arial Nova Light" panose="020B0304020202020204" pitchFamily="34" charset="0"/>
              </a:rPr>
              <a:t>vzpostavile mehanizme za pomoč pri razvoju projektov na nacionalni, regionalni in lokalni ravni;</a:t>
            </a:r>
          </a:p>
          <a:p>
            <a:pPr marL="0" indent="0">
              <a:spcBef>
                <a:spcPts val="0"/>
              </a:spcBef>
              <a:buNone/>
            </a:pPr>
            <a:r>
              <a:rPr lang="sl-SI" sz="1200" dirty="0">
                <a:latin typeface="Arial Nova Light" panose="020B0304020202020204" pitchFamily="34" charset="0"/>
              </a:rPr>
              <a:t>(</a:t>
            </a:r>
          </a:p>
          <a:p>
            <a:pPr marL="0" indent="0">
              <a:spcBef>
                <a:spcPts val="0"/>
              </a:spcBef>
              <a:buNone/>
            </a:pPr>
            <a:r>
              <a:rPr lang="sl-SI" sz="1200" dirty="0">
                <a:latin typeface="Arial Nova Light" panose="020B0304020202020204" pitchFamily="34" charset="0"/>
              </a:rPr>
              <a:t>27) V skladu s členom 30 ta zahteva ne posega v člena 107 in 108 Pogodbe o delovanju Evropske unije (PDEU) v zvezi z državno </a:t>
            </a:r>
          </a:p>
          <a:p>
            <a:pPr marL="0" indent="0">
              <a:spcBef>
                <a:spcPts val="0"/>
              </a:spcBef>
              <a:buNone/>
            </a:pPr>
            <a:r>
              <a:rPr lang="sl-SI" sz="1200" dirty="0">
                <a:latin typeface="Arial Nova Light" panose="020B0304020202020204" pitchFamily="34" charset="0"/>
              </a:rPr>
              <a:t>pomočjo. V oddelku 4.10 smernic o državni pomoči za podnebje, varstvo okolja in energijo za leto 2022 so v zvezi s pomočjo za </a:t>
            </a:r>
          </a:p>
          <a:p>
            <a:pPr marL="0" indent="0">
              <a:spcBef>
                <a:spcPts val="0"/>
              </a:spcBef>
              <a:buNone/>
            </a:pPr>
            <a:r>
              <a:rPr lang="sl-SI" sz="1200" dirty="0">
                <a:latin typeface="Arial Nova Light" panose="020B0304020202020204" pitchFamily="34" charset="0"/>
              </a:rPr>
              <a:t>daljinsko ogrevanje in hlajenje določena pravila o državni pomoči, ki se uporabljajo za javno finančno podporo za posodobitev </a:t>
            </a:r>
          </a:p>
          <a:p>
            <a:pPr marL="0" indent="0">
              <a:spcBef>
                <a:spcPts val="0"/>
              </a:spcBef>
              <a:buNone/>
            </a:pPr>
            <a:r>
              <a:rPr lang="sl-SI" sz="1200" dirty="0">
                <a:latin typeface="Arial Nova Light" panose="020B0304020202020204" pitchFamily="34" charset="0"/>
              </a:rPr>
              <a:t>sistemov daljinskega ogrevanja in hlajenja.</a:t>
            </a:r>
          </a:p>
          <a:p>
            <a:pPr marL="0" indent="0">
              <a:spcBef>
                <a:spcPts val="0"/>
              </a:spcBef>
              <a:buNone/>
            </a:pPr>
            <a:r>
              <a:rPr lang="sl-SI" sz="1200" dirty="0">
                <a:latin typeface="Arial Nova Light" panose="020B0304020202020204" pitchFamily="34" charset="0"/>
              </a:rPr>
              <a:t>— vzpostavitvijo točk VEM za prenovo sistemov ogrevanja in hlajenja: Točke VEM se lahko vzpostavijo v okviru </a:t>
            </a:r>
          </a:p>
          <a:p>
            <a:pPr marL="0" indent="0">
              <a:spcBef>
                <a:spcPts val="0"/>
              </a:spcBef>
              <a:buNone/>
            </a:pPr>
            <a:r>
              <a:rPr lang="sl-SI" sz="1200" dirty="0">
                <a:latin typeface="Arial Nova Light" panose="020B0304020202020204" pitchFamily="34" charset="0"/>
              </a:rPr>
              <a:t>javnih agencij, gospodarskih javnih služb, bank, ki opravljajo majhne bančne posle, potrošniških organizacij itd. za </a:t>
            </a:r>
          </a:p>
          <a:p>
            <a:pPr marL="0" indent="0">
              <a:spcBef>
                <a:spcPts val="0"/>
              </a:spcBef>
              <a:buNone/>
            </a:pPr>
            <a:r>
              <a:rPr lang="sl-SI" sz="1200" dirty="0">
                <a:latin typeface="Arial Nova Light" panose="020B0304020202020204" pitchFamily="34" charset="0"/>
              </a:rPr>
              <a:t>zagotavljanje tehnične pomoči poleg financiranja ter vzpostavitev lokalne baze spretnosti za prenovo sistemov </a:t>
            </a:r>
          </a:p>
          <a:p>
            <a:pPr marL="0" indent="0">
              <a:spcBef>
                <a:spcPts val="0"/>
              </a:spcBef>
              <a:buNone/>
            </a:pPr>
            <a:r>
              <a:rPr lang="sl-SI" sz="1200" dirty="0">
                <a:latin typeface="Arial Nova Light" panose="020B0304020202020204" pitchFamily="34" charset="0"/>
              </a:rPr>
              <a:t>individualnega in daljinskega ogrevanja in hlajenja.</a:t>
            </a:r>
          </a:p>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i="1" kern="1200" dirty="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a:p>
            <a:pPr lvl="0"/>
            <a:endParaRPr lang="sl-SI" sz="1200" kern="1200" dirty="0">
              <a:solidFill>
                <a:schemeClr val="tx1"/>
              </a:solidFill>
              <a:effectLst/>
              <a:latin typeface="+mn-lt"/>
              <a:ea typeface="+mn-ea"/>
              <a:cs typeface="+mn-cs"/>
            </a:endParaRPr>
          </a:p>
          <a:p>
            <a:endParaRPr lang="sl-SI" dirty="0"/>
          </a:p>
        </p:txBody>
      </p:sp>
      <p:sp>
        <p:nvSpPr>
          <p:cNvPr id="4" name="Označba mest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F0A69-1770-4C03-A18C-C4952124DC12}"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85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92EE6B6B-3126-4F8A-86E8-AE83061CF8D8}" type="slidenum">
              <a:rPr lang="sl-SI" smtClean="0"/>
              <a:t>28</a:t>
            </a:fld>
            <a:endParaRPr lang="sl-SI"/>
          </a:p>
        </p:txBody>
      </p:sp>
    </p:spTree>
    <p:extLst>
      <p:ext uri="{BB962C8B-B14F-4D97-AF65-F5344CB8AC3E}">
        <p14:creationId xmlns:p14="http://schemas.microsoft.com/office/powerpoint/2010/main" val="3514664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117D3-1F53-4A9B-8D29-51254C8A5B89}"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919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BBF117D3-1F53-4A9B-8D29-51254C8A5B89}" type="slidenum">
              <a:rPr lang="sl-SI" smtClean="0"/>
              <a:t>8</a:t>
            </a:fld>
            <a:endParaRPr lang="sl-SI"/>
          </a:p>
        </p:txBody>
      </p:sp>
    </p:spTree>
    <p:extLst>
      <p:ext uri="{BB962C8B-B14F-4D97-AF65-F5344CB8AC3E}">
        <p14:creationId xmlns:p14="http://schemas.microsoft.com/office/powerpoint/2010/main" val="71125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117D3-1F53-4A9B-8D29-51254C8A5B89}"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34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117D3-1F53-4A9B-8D29-51254C8A5B89}"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478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117D3-1F53-4A9B-8D29-51254C8A5B89}"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709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BBF117D3-1F53-4A9B-8D29-51254C8A5B89}" type="slidenum">
              <a:rPr lang="sl-SI" smtClean="0"/>
              <a:t>12</a:t>
            </a:fld>
            <a:endParaRPr lang="sl-SI"/>
          </a:p>
        </p:txBody>
      </p:sp>
    </p:spTree>
    <p:extLst>
      <p:ext uri="{BB962C8B-B14F-4D97-AF65-F5344CB8AC3E}">
        <p14:creationId xmlns:p14="http://schemas.microsoft.com/office/powerpoint/2010/main" val="189868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a:p>
            <a:endParaRPr lang="sl-SI" dirty="0"/>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117D3-1F53-4A9B-8D29-51254C8A5B89}"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039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AC97632-E45E-4147-A57F-A559839ECC29}"/>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442A1D0C-5C6C-4D48-AC5E-930383259B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7424062D-E01A-44CE-A392-1321F0C5B53D}"/>
              </a:ext>
            </a:extLst>
          </p:cNvPr>
          <p:cNvSpPr>
            <a:spLocks noGrp="1"/>
          </p:cNvSpPr>
          <p:nvPr>
            <p:ph type="dt" sz="half" idx="10"/>
          </p:nvPr>
        </p:nvSpPr>
        <p:spPr/>
        <p:txBody>
          <a:bodyPr/>
          <a:lstStyle/>
          <a:p>
            <a:fld id="{1460309D-7F74-4AF2-9AC5-8E092DECEB50}" type="datetimeFigureOut">
              <a:rPr lang="sl-SI" smtClean="0"/>
              <a:t>11. 06. 2025</a:t>
            </a:fld>
            <a:endParaRPr lang="sl-SI"/>
          </a:p>
        </p:txBody>
      </p:sp>
      <p:sp>
        <p:nvSpPr>
          <p:cNvPr id="5" name="Označba mesta noge 4">
            <a:extLst>
              <a:ext uri="{FF2B5EF4-FFF2-40B4-BE49-F238E27FC236}">
                <a16:creationId xmlns:a16="http://schemas.microsoft.com/office/drawing/2014/main" id="{A12A862B-04CE-4465-84FD-051E1B4F6ED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18EEA2E-AB1B-4BCD-850C-2C253319C868}"/>
              </a:ext>
            </a:extLst>
          </p:cNvPr>
          <p:cNvSpPr>
            <a:spLocks noGrp="1"/>
          </p:cNvSpPr>
          <p:nvPr>
            <p:ph type="sldNum" sz="quarter" idx="12"/>
          </p:nvPr>
        </p:nvSpPr>
        <p:spPr/>
        <p:txBody>
          <a:bodyPr/>
          <a:lstStyle/>
          <a:p>
            <a:fld id="{D0B1D385-A57C-43B4-9BB8-890EF396D7CA}" type="slidenum">
              <a:rPr lang="sl-SI" smtClean="0"/>
              <a:t>‹#›</a:t>
            </a:fld>
            <a:endParaRPr lang="sl-SI"/>
          </a:p>
        </p:txBody>
      </p:sp>
    </p:spTree>
    <p:extLst>
      <p:ext uri="{BB962C8B-B14F-4D97-AF65-F5344CB8AC3E}">
        <p14:creationId xmlns:p14="http://schemas.microsoft.com/office/powerpoint/2010/main" val="2249687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C7BDEDD-7587-471E-ABB1-270AC52A4A7E}"/>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8715CB75-6C58-40C1-B5F9-43BFCB5F0D2C}"/>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446AAB41-3F30-46CC-B73F-5333139C5D7A}"/>
              </a:ext>
            </a:extLst>
          </p:cNvPr>
          <p:cNvSpPr>
            <a:spLocks noGrp="1"/>
          </p:cNvSpPr>
          <p:nvPr>
            <p:ph type="dt" sz="half" idx="10"/>
          </p:nvPr>
        </p:nvSpPr>
        <p:spPr/>
        <p:txBody>
          <a:bodyPr/>
          <a:lstStyle/>
          <a:p>
            <a:fld id="{1460309D-7F74-4AF2-9AC5-8E092DECEB50}" type="datetimeFigureOut">
              <a:rPr lang="sl-SI" smtClean="0"/>
              <a:t>11. 06. 2025</a:t>
            </a:fld>
            <a:endParaRPr lang="sl-SI"/>
          </a:p>
        </p:txBody>
      </p:sp>
      <p:sp>
        <p:nvSpPr>
          <p:cNvPr id="5" name="Označba mesta noge 4">
            <a:extLst>
              <a:ext uri="{FF2B5EF4-FFF2-40B4-BE49-F238E27FC236}">
                <a16:creationId xmlns:a16="http://schemas.microsoft.com/office/drawing/2014/main" id="{00534DBA-9DAE-48D4-972F-2312CE752A5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EA687F22-24C0-4D0A-B096-6018A4965B68}"/>
              </a:ext>
            </a:extLst>
          </p:cNvPr>
          <p:cNvSpPr>
            <a:spLocks noGrp="1"/>
          </p:cNvSpPr>
          <p:nvPr>
            <p:ph type="sldNum" sz="quarter" idx="12"/>
          </p:nvPr>
        </p:nvSpPr>
        <p:spPr/>
        <p:txBody>
          <a:bodyPr/>
          <a:lstStyle/>
          <a:p>
            <a:fld id="{D0B1D385-A57C-43B4-9BB8-890EF396D7CA}" type="slidenum">
              <a:rPr lang="sl-SI" smtClean="0"/>
              <a:t>‹#›</a:t>
            </a:fld>
            <a:endParaRPr lang="sl-SI"/>
          </a:p>
        </p:txBody>
      </p:sp>
    </p:spTree>
    <p:extLst>
      <p:ext uri="{BB962C8B-B14F-4D97-AF65-F5344CB8AC3E}">
        <p14:creationId xmlns:p14="http://schemas.microsoft.com/office/powerpoint/2010/main" val="3765220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0DA02F1B-7B13-4FCA-AD3C-3E6F95555F40}"/>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E5DDDFD8-BB8A-4F70-B943-457A792535CD}"/>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2BDC6A46-CD28-4665-ABEF-21964F957143}"/>
              </a:ext>
            </a:extLst>
          </p:cNvPr>
          <p:cNvSpPr>
            <a:spLocks noGrp="1"/>
          </p:cNvSpPr>
          <p:nvPr>
            <p:ph type="dt" sz="half" idx="10"/>
          </p:nvPr>
        </p:nvSpPr>
        <p:spPr/>
        <p:txBody>
          <a:bodyPr/>
          <a:lstStyle/>
          <a:p>
            <a:fld id="{1460309D-7F74-4AF2-9AC5-8E092DECEB50}" type="datetimeFigureOut">
              <a:rPr lang="sl-SI" smtClean="0"/>
              <a:t>11. 06. 2025</a:t>
            </a:fld>
            <a:endParaRPr lang="sl-SI"/>
          </a:p>
        </p:txBody>
      </p:sp>
      <p:sp>
        <p:nvSpPr>
          <p:cNvPr id="5" name="Označba mesta noge 4">
            <a:extLst>
              <a:ext uri="{FF2B5EF4-FFF2-40B4-BE49-F238E27FC236}">
                <a16:creationId xmlns:a16="http://schemas.microsoft.com/office/drawing/2014/main" id="{3752F02E-3089-4CC6-97DC-030EDAFE074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3A76713A-23AA-4051-AEA0-B42F27B8D4E7}"/>
              </a:ext>
            </a:extLst>
          </p:cNvPr>
          <p:cNvSpPr>
            <a:spLocks noGrp="1"/>
          </p:cNvSpPr>
          <p:nvPr>
            <p:ph type="sldNum" sz="quarter" idx="12"/>
          </p:nvPr>
        </p:nvSpPr>
        <p:spPr/>
        <p:txBody>
          <a:bodyPr/>
          <a:lstStyle/>
          <a:p>
            <a:fld id="{D0B1D385-A57C-43B4-9BB8-890EF396D7CA}" type="slidenum">
              <a:rPr lang="sl-SI" smtClean="0"/>
              <a:t>‹#›</a:t>
            </a:fld>
            <a:endParaRPr lang="sl-SI"/>
          </a:p>
        </p:txBody>
      </p:sp>
    </p:spTree>
    <p:extLst>
      <p:ext uri="{BB962C8B-B14F-4D97-AF65-F5344CB8AC3E}">
        <p14:creationId xmlns:p14="http://schemas.microsoft.com/office/powerpoint/2010/main" val="1181609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slovnica - fotografija">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8B6DA4-7780-D8BC-32B9-E8A860D3811F}"/>
              </a:ext>
            </a:extLst>
          </p:cNvPr>
          <p:cNvPicPr>
            <a:picLocks noChangeAspect="1"/>
          </p:cNvPicPr>
          <p:nvPr userDrawn="1"/>
        </p:nvPicPr>
        <p:blipFill rotWithShape="1">
          <a:blip r:embed="rId2"/>
          <a:srcRect t="3767" b="3767"/>
          <a:stretch/>
        </p:blipFill>
        <p:spPr>
          <a:xfrm>
            <a:off x="7" y="4"/>
            <a:ext cx="12191984" cy="6857991"/>
          </a:xfrm>
          <a:prstGeom prst="rect">
            <a:avLst/>
          </a:prstGeom>
        </p:spPr>
      </p:pic>
      <p:sp>
        <p:nvSpPr>
          <p:cNvPr id="6" name="Title 1">
            <a:extLst>
              <a:ext uri="{FF2B5EF4-FFF2-40B4-BE49-F238E27FC236}">
                <a16:creationId xmlns:a16="http://schemas.microsoft.com/office/drawing/2014/main" id="{AB2651B6-1BFF-3A6D-8B7B-EC89A11ACD37}"/>
              </a:ext>
            </a:extLst>
          </p:cNvPr>
          <p:cNvSpPr>
            <a:spLocks noGrp="1"/>
          </p:cNvSpPr>
          <p:nvPr>
            <p:ph type="ctrTitle" hasCustomPrompt="1"/>
          </p:nvPr>
        </p:nvSpPr>
        <p:spPr>
          <a:xfrm>
            <a:off x="730133" y="1717351"/>
            <a:ext cx="5257800" cy="1063171"/>
          </a:xfrm>
          <a:prstGeom prst="rect">
            <a:avLst/>
          </a:prstGeom>
        </p:spPr>
        <p:txBody>
          <a:bodyPr anchor="t">
            <a:normAutofit/>
          </a:bodyPr>
          <a:lstStyle>
            <a:lvl1pPr algn="l">
              <a:defRPr sz="3400">
                <a:solidFill>
                  <a:schemeClr val="bg1"/>
                </a:solidFill>
                <a:latin typeface="Arial" panose="020B0604020202020204" pitchFamily="34" charset="0"/>
                <a:cs typeface="Arial" panose="020B0604020202020204" pitchFamily="34" charset="0"/>
              </a:defRPr>
            </a:lvl1pPr>
          </a:lstStyle>
          <a:p>
            <a:r>
              <a:rPr lang="en-GB" dirty="0" err="1"/>
              <a:t>Naslov</a:t>
            </a:r>
            <a:r>
              <a:rPr lang="en-GB" dirty="0"/>
              <a:t> </a:t>
            </a:r>
            <a:r>
              <a:rPr lang="en-GB" dirty="0" err="1"/>
              <a:t>predstavitve</a:t>
            </a:r>
            <a:endParaRPr lang="en-US" dirty="0"/>
          </a:p>
        </p:txBody>
      </p:sp>
      <p:sp>
        <p:nvSpPr>
          <p:cNvPr id="7" name="Subtitle 2">
            <a:extLst>
              <a:ext uri="{FF2B5EF4-FFF2-40B4-BE49-F238E27FC236}">
                <a16:creationId xmlns:a16="http://schemas.microsoft.com/office/drawing/2014/main" id="{7A4E9E17-B51D-96F6-63C4-BB5838E75204}"/>
              </a:ext>
            </a:extLst>
          </p:cNvPr>
          <p:cNvSpPr>
            <a:spLocks noGrp="1"/>
          </p:cNvSpPr>
          <p:nvPr>
            <p:ph type="subTitle" idx="1" hasCustomPrompt="1"/>
          </p:nvPr>
        </p:nvSpPr>
        <p:spPr>
          <a:xfrm>
            <a:off x="730136" y="3015668"/>
            <a:ext cx="5257800" cy="1424161"/>
          </a:xfr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Podnaslov</a:t>
            </a:r>
            <a:r>
              <a:rPr lang="en-GB" dirty="0"/>
              <a:t> </a:t>
            </a:r>
            <a:r>
              <a:rPr lang="en-GB" dirty="0" err="1"/>
              <a:t>ali</a:t>
            </a:r>
            <a:r>
              <a:rPr lang="en-GB" dirty="0"/>
              <a:t> </a:t>
            </a:r>
            <a:r>
              <a:rPr lang="en-GB" dirty="0" err="1"/>
              <a:t>poudarek</a:t>
            </a:r>
            <a:endParaRPr lang="en-US" dirty="0"/>
          </a:p>
        </p:txBody>
      </p:sp>
      <p:pic>
        <p:nvPicPr>
          <p:cNvPr id="9" name="Picture 8">
            <a:extLst>
              <a:ext uri="{FF2B5EF4-FFF2-40B4-BE49-F238E27FC236}">
                <a16:creationId xmlns:a16="http://schemas.microsoft.com/office/drawing/2014/main" id="{A5E5D120-10DE-158D-A959-B9C6562993F9}"/>
              </a:ext>
            </a:extLst>
          </p:cNvPr>
          <p:cNvPicPr>
            <a:picLocks noChangeAspect="1"/>
          </p:cNvPicPr>
          <p:nvPr userDrawn="1"/>
        </p:nvPicPr>
        <p:blipFill>
          <a:blip r:embed="rId3"/>
          <a:stretch>
            <a:fillRect/>
          </a:stretch>
        </p:blipFill>
        <p:spPr>
          <a:xfrm>
            <a:off x="392774" y="589728"/>
            <a:ext cx="2946400" cy="279400"/>
          </a:xfrm>
          <a:prstGeom prst="rect">
            <a:avLst/>
          </a:prstGeom>
        </p:spPr>
      </p:pic>
      <p:sp>
        <p:nvSpPr>
          <p:cNvPr id="12" name="Footer Placeholder 4">
            <a:extLst>
              <a:ext uri="{FF2B5EF4-FFF2-40B4-BE49-F238E27FC236}">
                <a16:creationId xmlns:a16="http://schemas.microsoft.com/office/drawing/2014/main" id="{8048CBD1-4C4A-38BC-8942-7A321531CE28}"/>
              </a:ext>
            </a:extLst>
          </p:cNvPr>
          <p:cNvSpPr txBox="1">
            <a:spLocks/>
          </p:cNvSpPr>
          <p:nvPr userDrawn="1"/>
        </p:nvSpPr>
        <p:spPr>
          <a:xfrm>
            <a:off x="755073" y="6085709"/>
            <a:ext cx="4114800" cy="365125"/>
          </a:xfrm>
          <a:prstGeom prst="rect">
            <a:avLst/>
          </a:prstGeom>
        </p:spPr>
        <p:txBody>
          <a:bodyPr vert="horz" lIns="91440" tIns="45720" rIns="91440" bIns="45720" rtlCol="0" anchor="t"/>
          <a:lstStyle>
            <a:defPPr>
              <a:defRPr lang="en-US"/>
            </a:defPPr>
            <a:lvl1pPr marL="0" algn="l" defTabSz="457200" rtl="0" eaLnBrk="1" latinLnBrk="0" hangingPunct="1">
              <a:defRPr sz="1000" b="1"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SI" dirty="0"/>
              <a:t>Zelenimo jutri.</a:t>
            </a:r>
          </a:p>
        </p:txBody>
      </p:sp>
    </p:spTree>
    <p:extLst>
      <p:ext uri="{BB962C8B-B14F-4D97-AF65-F5344CB8AC3E}">
        <p14:creationId xmlns:p14="http://schemas.microsoft.com/office/powerpoint/2010/main" val="226140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726E43F-86F0-46B6-B5F3-434123098853}"/>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5153431E-90F5-4EFB-9230-F9B1635593DB}"/>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31D60DE1-2AB9-402B-AE5F-19EFE4376253}"/>
              </a:ext>
            </a:extLst>
          </p:cNvPr>
          <p:cNvSpPr>
            <a:spLocks noGrp="1"/>
          </p:cNvSpPr>
          <p:nvPr>
            <p:ph type="dt" sz="half" idx="10"/>
          </p:nvPr>
        </p:nvSpPr>
        <p:spPr/>
        <p:txBody>
          <a:bodyPr/>
          <a:lstStyle/>
          <a:p>
            <a:fld id="{1460309D-7F74-4AF2-9AC5-8E092DECEB50}" type="datetimeFigureOut">
              <a:rPr lang="sl-SI" smtClean="0"/>
              <a:t>11. 06. 2025</a:t>
            </a:fld>
            <a:endParaRPr lang="sl-SI"/>
          </a:p>
        </p:txBody>
      </p:sp>
      <p:sp>
        <p:nvSpPr>
          <p:cNvPr id="5" name="Označba mesta noge 4">
            <a:extLst>
              <a:ext uri="{FF2B5EF4-FFF2-40B4-BE49-F238E27FC236}">
                <a16:creationId xmlns:a16="http://schemas.microsoft.com/office/drawing/2014/main" id="{80193282-F694-4C5B-A7FD-A28D7D2F9EC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BAABA775-47FD-4EC9-AC3B-EBAA6458344D}"/>
              </a:ext>
            </a:extLst>
          </p:cNvPr>
          <p:cNvSpPr>
            <a:spLocks noGrp="1"/>
          </p:cNvSpPr>
          <p:nvPr>
            <p:ph type="sldNum" sz="quarter" idx="12"/>
          </p:nvPr>
        </p:nvSpPr>
        <p:spPr/>
        <p:txBody>
          <a:bodyPr/>
          <a:lstStyle/>
          <a:p>
            <a:fld id="{D0B1D385-A57C-43B4-9BB8-890EF396D7CA}" type="slidenum">
              <a:rPr lang="sl-SI" smtClean="0"/>
              <a:t>‹#›</a:t>
            </a:fld>
            <a:endParaRPr lang="sl-SI"/>
          </a:p>
        </p:txBody>
      </p:sp>
    </p:spTree>
    <p:extLst>
      <p:ext uri="{BB962C8B-B14F-4D97-AF65-F5344CB8AC3E}">
        <p14:creationId xmlns:p14="http://schemas.microsoft.com/office/powerpoint/2010/main" val="343903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D4CF756-31B9-4187-B648-FB2A5EDE2A55}"/>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EC6B8AC8-A202-4979-BE7B-1EB1E837D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5983E710-D6B1-4D51-8C01-57F2F5D4E230}"/>
              </a:ext>
            </a:extLst>
          </p:cNvPr>
          <p:cNvSpPr>
            <a:spLocks noGrp="1"/>
          </p:cNvSpPr>
          <p:nvPr>
            <p:ph type="dt" sz="half" idx="10"/>
          </p:nvPr>
        </p:nvSpPr>
        <p:spPr/>
        <p:txBody>
          <a:bodyPr/>
          <a:lstStyle/>
          <a:p>
            <a:fld id="{1460309D-7F74-4AF2-9AC5-8E092DECEB50}" type="datetimeFigureOut">
              <a:rPr lang="sl-SI" smtClean="0"/>
              <a:t>11. 06. 2025</a:t>
            </a:fld>
            <a:endParaRPr lang="sl-SI"/>
          </a:p>
        </p:txBody>
      </p:sp>
      <p:sp>
        <p:nvSpPr>
          <p:cNvPr id="5" name="Označba mesta noge 4">
            <a:extLst>
              <a:ext uri="{FF2B5EF4-FFF2-40B4-BE49-F238E27FC236}">
                <a16:creationId xmlns:a16="http://schemas.microsoft.com/office/drawing/2014/main" id="{7D6C3B10-1A65-4173-9563-5958EA42D44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0E37C38A-0300-4E5B-A02D-B8D16BC1D132}"/>
              </a:ext>
            </a:extLst>
          </p:cNvPr>
          <p:cNvSpPr>
            <a:spLocks noGrp="1"/>
          </p:cNvSpPr>
          <p:nvPr>
            <p:ph type="sldNum" sz="quarter" idx="12"/>
          </p:nvPr>
        </p:nvSpPr>
        <p:spPr/>
        <p:txBody>
          <a:bodyPr/>
          <a:lstStyle/>
          <a:p>
            <a:fld id="{D0B1D385-A57C-43B4-9BB8-890EF396D7CA}" type="slidenum">
              <a:rPr lang="sl-SI" smtClean="0"/>
              <a:t>‹#›</a:t>
            </a:fld>
            <a:endParaRPr lang="sl-SI"/>
          </a:p>
        </p:txBody>
      </p:sp>
    </p:spTree>
    <p:extLst>
      <p:ext uri="{BB962C8B-B14F-4D97-AF65-F5344CB8AC3E}">
        <p14:creationId xmlns:p14="http://schemas.microsoft.com/office/powerpoint/2010/main" val="230412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0B91A8-EB24-4DCC-96D9-8979EC95BA37}"/>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5FE5337E-F390-4F50-9239-203B914C4405}"/>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B60067E2-ECCF-4C4A-A973-BFA6399E6166}"/>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3B3E2E24-98AC-4B43-BD13-F0BCF8DA311C}"/>
              </a:ext>
            </a:extLst>
          </p:cNvPr>
          <p:cNvSpPr>
            <a:spLocks noGrp="1"/>
          </p:cNvSpPr>
          <p:nvPr>
            <p:ph type="dt" sz="half" idx="10"/>
          </p:nvPr>
        </p:nvSpPr>
        <p:spPr/>
        <p:txBody>
          <a:bodyPr/>
          <a:lstStyle/>
          <a:p>
            <a:fld id="{1460309D-7F74-4AF2-9AC5-8E092DECEB50}" type="datetimeFigureOut">
              <a:rPr lang="sl-SI" smtClean="0"/>
              <a:t>11. 06. 2025</a:t>
            </a:fld>
            <a:endParaRPr lang="sl-SI"/>
          </a:p>
        </p:txBody>
      </p:sp>
      <p:sp>
        <p:nvSpPr>
          <p:cNvPr id="6" name="Označba mesta noge 5">
            <a:extLst>
              <a:ext uri="{FF2B5EF4-FFF2-40B4-BE49-F238E27FC236}">
                <a16:creationId xmlns:a16="http://schemas.microsoft.com/office/drawing/2014/main" id="{E3007D2E-1272-44D8-83E5-E7A58CE48E5D}"/>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50E618D8-BC7D-41D9-AE4A-9BB4A1119C96}"/>
              </a:ext>
            </a:extLst>
          </p:cNvPr>
          <p:cNvSpPr>
            <a:spLocks noGrp="1"/>
          </p:cNvSpPr>
          <p:nvPr>
            <p:ph type="sldNum" sz="quarter" idx="12"/>
          </p:nvPr>
        </p:nvSpPr>
        <p:spPr/>
        <p:txBody>
          <a:bodyPr/>
          <a:lstStyle/>
          <a:p>
            <a:fld id="{D0B1D385-A57C-43B4-9BB8-890EF396D7CA}" type="slidenum">
              <a:rPr lang="sl-SI" smtClean="0"/>
              <a:t>‹#›</a:t>
            </a:fld>
            <a:endParaRPr lang="sl-SI"/>
          </a:p>
        </p:txBody>
      </p:sp>
    </p:spTree>
    <p:extLst>
      <p:ext uri="{BB962C8B-B14F-4D97-AF65-F5344CB8AC3E}">
        <p14:creationId xmlns:p14="http://schemas.microsoft.com/office/powerpoint/2010/main" val="151876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FEC05F0-042A-4285-B5A8-DDD598F575F2}"/>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9B86D385-FCAB-4A5C-B8DD-F64A48CE2B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D7A8C23-F008-4BF2-850A-D0352BCB9E1B}"/>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1052C1A6-BD3F-475C-BCC4-03708243F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B578F02D-4587-4E7F-AABC-58994C7EF853}"/>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AD58C790-3ECC-4D9B-A044-F9F922D0FF12}"/>
              </a:ext>
            </a:extLst>
          </p:cNvPr>
          <p:cNvSpPr>
            <a:spLocks noGrp="1"/>
          </p:cNvSpPr>
          <p:nvPr>
            <p:ph type="dt" sz="half" idx="10"/>
          </p:nvPr>
        </p:nvSpPr>
        <p:spPr/>
        <p:txBody>
          <a:bodyPr/>
          <a:lstStyle/>
          <a:p>
            <a:fld id="{1460309D-7F74-4AF2-9AC5-8E092DECEB50}" type="datetimeFigureOut">
              <a:rPr lang="sl-SI" smtClean="0"/>
              <a:t>11. 06. 2025</a:t>
            </a:fld>
            <a:endParaRPr lang="sl-SI"/>
          </a:p>
        </p:txBody>
      </p:sp>
      <p:sp>
        <p:nvSpPr>
          <p:cNvPr id="8" name="Označba mesta noge 7">
            <a:extLst>
              <a:ext uri="{FF2B5EF4-FFF2-40B4-BE49-F238E27FC236}">
                <a16:creationId xmlns:a16="http://schemas.microsoft.com/office/drawing/2014/main" id="{4E3D5736-05FA-4154-92D9-726E0E730166}"/>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5166A18E-BE34-4BE7-8362-629D7F6A182D}"/>
              </a:ext>
            </a:extLst>
          </p:cNvPr>
          <p:cNvSpPr>
            <a:spLocks noGrp="1"/>
          </p:cNvSpPr>
          <p:nvPr>
            <p:ph type="sldNum" sz="quarter" idx="12"/>
          </p:nvPr>
        </p:nvSpPr>
        <p:spPr/>
        <p:txBody>
          <a:bodyPr/>
          <a:lstStyle/>
          <a:p>
            <a:fld id="{D0B1D385-A57C-43B4-9BB8-890EF396D7CA}" type="slidenum">
              <a:rPr lang="sl-SI" smtClean="0"/>
              <a:t>‹#›</a:t>
            </a:fld>
            <a:endParaRPr lang="sl-SI"/>
          </a:p>
        </p:txBody>
      </p:sp>
    </p:spTree>
    <p:extLst>
      <p:ext uri="{BB962C8B-B14F-4D97-AF65-F5344CB8AC3E}">
        <p14:creationId xmlns:p14="http://schemas.microsoft.com/office/powerpoint/2010/main" val="2937813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9A9DE1-BA3E-439C-9B8A-B0101E1F9EEE}"/>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FC6D7088-C4E0-40A5-8611-1E0737918D6D}"/>
              </a:ext>
            </a:extLst>
          </p:cNvPr>
          <p:cNvSpPr>
            <a:spLocks noGrp="1"/>
          </p:cNvSpPr>
          <p:nvPr>
            <p:ph type="dt" sz="half" idx="10"/>
          </p:nvPr>
        </p:nvSpPr>
        <p:spPr/>
        <p:txBody>
          <a:bodyPr/>
          <a:lstStyle/>
          <a:p>
            <a:fld id="{1460309D-7F74-4AF2-9AC5-8E092DECEB50}" type="datetimeFigureOut">
              <a:rPr lang="sl-SI" smtClean="0"/>
              <a:t>11. 06. 2025</a:t>
            </a:fld>
            <a:endParaRPr lang="sl-SI"/>
          </a:p>
        </p:txBody>
      </p:sp>
      <p:sp>
        <p:nvSpPr>
          <p:cNvPr id="4" name="Označba mesta noge 3">
            <a:extLst>
              <a:ext uri="{FF2B5EF4-FFF2-40B4-BE49-F238E27FC236}">
                <a16:creationId xmlns:a16="http://schemas.microsoft.com/office/drawing/2014/main" id="{37DD9A79-A6E2-445C-BD55-BDDA1FBBDE2D}"/>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3263471C-840A-4ED7-846E-3E9AE7FD1A2F}"/>
              </a:ext>
            </a:extLst>
          </p:cNvPr>
          <p:cNvSpPr>
            <a:spLocks noGrp="1"/>
          </p:cNvSpPr>
          <p:nvPr>
            <p:ph type="sldNum" sz="quarter" idx="12"/>
          </p:nvPr>
        </p:nvSpPr>
        <p:spPr/>
        <p:txBody>
          <a:bodyPr/>
          <a:lstStyle/>
          <a:p>
            <a:fld id="{D0B1D385-A57C-43B4-9BB8-890EF396D7CA}" type="slidenum">
              <a:rPr lang="sl-SI" smtClean="0"/>
              <a:t>‹#›</a:t>
            </a:fld>
            <a:endParaRPr lang="sl-SI"/>
          </a:p>
        </p:txBody>
      </p:sp>
    </p:spTree>
    <p:extLst>
      <p:ext uri="{BB962C8B-B14F-4D97-AF65-F5344CB8AC3E}">
        <p14:creationId xmlns:p14="http://schemas.microsoft.com/office/powerpoint/2010/main" val="224641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1BF7AEDF-A828-4BAC-A405-FED0E8EA20B9}"/>
              </a:ext>
            </a:extLst>
          </p:cNvPr>
          <p:cNvSpPr>
            <a:spLocks noGrp="1"/>
          </p:cNvSpPr>
          <p:nvPr>
            <p:ph type="dt" sz="half" idx="10"/>
          </p:nvPr>
        </p:nvSpPr>
        <p:spPr/>
        <p:txBody>
          <a:bodyPr/>
          <a:lstStyle/>
          <a:p>
            <a:fld id="{1460309D-7F74-4AF2-9AC5-8E092DECEB50}" type="datetimeFigureOut">
              <a:rPr lang="sl-SI" smtClean="0"/>
              <a:t>11. 06. 2025</a:t>
            </a:fld>
            <a:endParaRPr lang="sl-SI"/>
          </a:p>
        </p:txBody>
      </p:sp>
      <p:sp>
        <p:nvSpPr>
          <p:cNvPr id="3" name="Označba mesta noge 2">
            <a:extLst>
              <a:ext uri="{FF2B5EF4-FFF2-40B4-BE49-F238E27FC236}">
                <a16:creationId xmlns:a16="http://schemas.microsoft.com/office/drawing/2014/main" id="{A4469A78-6282-40E3-80BB-8740BE00EF21}"/>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900378C3-30F2-4347-AA10-737D84749920}"/>
              </a:ext>
            </a:extLst>
          </p:cNvPr>
          <p:cNvSpPr>
            <a:spLocks noGrp="1"/>
          </p:cNvSpPr>
          <p:nvPr>
            <p:ph type="sldNum" sz="quarter" idx="12"/>
          </p:nvPr>
        </p:nvSpPr>
        <p:spPr/>
        <p:txBody>
          <a:bodyPr/>
          <a:lstStyle/>
          <a:p>
            <a:fld id="{D0B1D385-A57C-43B4-9BB8-890EF396D7CA}" type="slidenum">
              <a:rPr lang="sl-SI" smtClean="0"/>
              <a:t>‹#›</a:t>
            </a:fld>
            <a:endParaRPr lang="sl-SI"/>
          </a:p>
        </p:txBody>
      </p:sp>
    </p:spTree>
    <p:extLst>
      <p:ext uri="{BB962C8B-B14F-4D97-AF65-F5344CB8AC3E}">
        <p14:creationId xmlns:p14="http://schemas.microsoft.com/office/powerpoint/2010/main" val="304795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4F5045-7586-4CF7-A49A-9C47FD023B54}"/>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07D3DD22-4AD4-4F88-86F9-AC9D108C5C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9976443D-6345-47F9-B765-45194DB90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15FC578-CC7D-40AD-9F17-D8003607DE6B}"/>
              </a:ext>
            </a:extLst>
          </p:cNvPr>
          <p:cNvSpPr>
            <a:spLocks noGrp="1"/>
          </p:cNvSpPr>
          <p:nvPr>
            <p:ph type="dt" sz="half" idx="10"/>
          </p:nvPr>
        </p:nvSpPr>
        <p:spPr/>
        <p:txBody>
          <a:bodyPr/>
          <a:lstStyle/>
          <a:p>
            <a:fld id="{1460309D-7F74-4AF2-9AC5-8E092DECEB50}" type="datetimeFigureOut">
              <a:rPr lang="sl-SI" smtClean="0"/>
              <a:t>11. 06. 2025</a:t>
            </a:fld>
            <a:endParaRPr lang="sl-SI"/>
          </a:p>
        </p:txBody>
      </p:sp>
      <p:sp>
        <p:nvSpPr>
          <p:cNvPr id="6" name="Označba mesta noge 5">
            <a:extLst>
              <a:ext uri="{FF2B5EF4-FFF2-40B4-BE49-F238E27FC236}">
                <a16:creationId xmlns:a16="http://schemas.microsoft.com/office/drawing/2014/main" id="{CEA27A45-0680-47BA-842E-315E00921864}"/>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C0C02EA4-B512-4ACE-9403-C891ADD9F1FF}"/>
              </a:ext>
            </a:extLst>
          </p:cNvPr>
          <p:cNvSpPr>
            <a:spLocks noGrp="1"/>
          </p:cNvSpPr>
          <p:nvPr>
            <p:ph type="sldNum" sz="quarter" idx="12"/>
          </p:nvPr>
        </p:nvSpPr>
        <p:spPr/>
        <p:txBody>
          <a:bodyPr/>
          <a:lstStyle/>
          <a:p>
            <a:fld id="{D0B1D385-A57C-43B4-9BB8-890EF396D7CA}" type="slidenum">
              <a:rPr lang="sl-SI" smtClean="0"/>
              <a:t>‹#›</a:t>
            </a:fld>
            <a:endParaRPr lang="sl-SI"/>
          </a:p>
        </p:txBody>
      </p:sp>
    </p:spTree>
    <p:extLst>
      <p:ext uri="{BB962C8B-B14F-4D97-AF65-F5344CB8AC3E}">
        <p14:creationId xmlns:p14="http://schemas.microsoft.com/office/powerpoint/2010/main" val="1952014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535A242-4DC5-4A31-83F0-ECFDAF3F3B39}"/>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7D0BB6AB-6D02-4D3A-AE5E-3755ECCE6C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4BB7D720-B7DF-469C-9348-B8203FF0D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356625D2-D1A4-4488-9779-FB57EFA508DB}"/>
              </a:ext>
            </a:extLst>
          </p:cNvPr>
          <p:cNvSpPr>
            <a:spLocks noGrp="1"/>
          </p:cNvSpPr>
          <p:nvPr>
            <p:ph type="dt" sz="half" idx="10"/>
          </p:nvPr>
        </p:nvSpPr>
        <p:spPr/>
        <p:txBody>
          <a:bodyPr/>
          <a:lstStyle/>
          <a:p>
            <a:fld id="{1460309D-7F74-4AF2-9AC5-8E092DECEB50}" type="datetimeFigureOut">
              <a:rPr lang="sl-SI" smtClean="0"/>
              <a:t>11. 06. 2025</a:t>
            </a:fld>
            <a:endParaRPr lang="sl-SI"/>
          </a:p>
        </p:txBody>
      </p:sp>
      <p:sp>
        <p:nvSpPr>
          <p:cNvPr id="6" name="Označba mesta noge 5">
            <a:extLst>
              <a:ext uri="{FF2B5EF4-FFF2-40B4-BE49-F238E27FC236}">
                <a16:creationId xmlns:a16="http://schemas.microsoft.com/office/drawing/2014/main" id="{B644BEF3-8EBF-40F5-BF93-F11FF4340A4A}"/>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C9280B5C-690B-494B-9A34-59DD38441124}"/>
              </a:ext>
            </a:extLst>
          </p:cNvPr>
          <p:cNvSpPr>
            <a:spLocks noGrp="1"/>
          </p:cNvSpPr>
          <p:nvPr>
            <p:ph type="sldNum" sz="quarter" idx="12"/>
          </p:nvPr>
        </p:nvSpPr>
        <p:spPr/>
        <p:txBody>
          <a:bodyPr/>
          <a:lstStyle/>
          <a:p>
            <a:fld id="{D0B1D385-A57C-43B4-9BB8-890EF396D7CA}" type="slidenum">
              <a:rPr lang="sl-SI" smtClean="0"/>
              <a:t>‹#›</a:t>
            </a:fld>
            <a:endParaRPr lang="sl-SI"/>
          </a:p>
        </p:txBody>
      </p:sp>
    </p:spTree>
    <p:extLst>
      <p:ext uri="{BB962C8B-B14F-4D97-AF65-F5344CB8AC3E}">
        <p14:creationId xmlns:p14="http://schemas.microsoft.com/office/powerpoint/2010/main" val="85344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622FA329-07E9-43B7-A94F-137C7A61EB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55C030D5-66DE-46A6-9A8E-CFEF824820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82ED2E3-B35F-48F4-92A3-D669583A5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0309D-7F74-4AF2-9AC5-8E092DECEB50}" type="datetimeFigureOut">
              <a:rPr lang="sl-SI" smtClean="0"/>
              <a:t>11. 06. 2025</a:t>
            </a:fld>
            <a:endParaRPr lang="sl-SI"/>
          </a:p>
        </p:txBody>
      </p:sp>
      <p:sp>
        <p:nvSpPr>
          <p:cNvPr id="5" name="Označba mesta noge 4">
            <a:extLst>
              <a:ext uri="{FF2B5EF4-FFF2-40B4-BE49-F238E27FC236}">
                <a16:creationId xmlns:a16="http://schemas.microsoft.com/office/drawing/2014/main" id="{C003E9D7-AE6B-4EAE-9BFD-6B3AFCCCE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DB8A5072-55DA-4F8A-9FCF-53B2CBFC45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1D385-A57C-43B4-9BB8-890EF396D7CA}" type="slidenum">
              <a:rPr lang="sl-SI" smtClean="0"/>
              <a:t>‹#›</a:t>
            </a:fld>
            <a:endParaRPr lang="sl-SI"/>
          </a:p>
        </p:txBody>
      </p:sp>
    </p:spTree>
    <p:extLst>
      <p:ext uri="{BB962C8B-B14F-4D97-AF65-F5344CB8AC3E}">
        <p14:creationId xmlns:p14="http://schemas.microsoft.com/office/powerpoint/2010/main" val="1640499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77B13-E3CF-EB13-4475-9BA546660B3C}"/>
              </a:ext>
            </a:extLst>
          </p:cNvPr>
          <p:cNvSpPr>
            <a:spLocks noGrp="1"/>
          </p:cNvSpPr>
          <p:nvPr>
            <p:ph type="ctrTitle"/>
          </p:nvPr>
        </p:nvSpPr>
        <p:spPr>
          <a:xfrm>
            <a:off x="730132" y="1717351"/>
            <a:ext cx="9583989" cy="1063171"/>
          </a:xfrm>
        </p:spPr>
        <p:txBody>
          <a:bodyPr/>
          <a:lstStyle/>
          <a:p>
            <a:r>
              <a:rPr lang="sl-SI" dirty="0"/>
              <a:t>Financiranje trajnostnih in energetsko učinkovitih projektov v Sloveniji </a:t>
            </a:r>
            <a:endParaRPr lang="en-SI" dirty="0"/>
          </a:p>
        </p:txBody>
      </p:sp>
      <p:sp>
        <p:nvSpPr>
          <p:cNvPr id="3" name="Subtitle 2">
            <a:extLst>
              <a:ext uri="{FF2B5EF4-FFF2-40B4-BE49-F238E27FC236}">
                <a16:creationId xmlns:a16="http://schemas.microsoft.com/office/drawing/2014/main" id="{3E72C028-A59F-3847-E17A-F0B9D29ABA0C}"/>
              </a:ext>
            </a:extLst>
          </p:cNvPr>
          <p:cNvSpPr>
            <a:spLocks noGrp="1"/>
          </p:cNvSpPr>
          <p:nvPr>
            <p:ph type="subTitle" idx="1"/>
          </p:nvPr>
        </p:nvSpPr>
        <p:spPr>
          <a:xfrm>
            <a:off x="8605403" y="5233500"/>
            <a:ext cx="5257800" cy="2698533"/>
          </a:xfrm>
        </p:spPr>
        <p:txBody>
          <a:bodyPr>
            <a:normAutofit/>
          </a:bodyPr>
          <a:lstStyle/>
          <a:p>
            <a:r>
              <a:rPr lang="sl-SI" sz="1300" dirty="0"/>
              <a:t>Junij 2025</a:t>
            </a:r>
          </a:p>
          <a:p>
            <a:r>
              <a:rPr lang="sl-SI" b="1" dirty="0"/>
              <a:t>mag. Erik Potočar</a:t>
            </a:r>
          </a:p>
        </p:txBody>
      </p:sp>
    </p:spTree>
    <p:extLst>
      <p:ext uri="{BB962C8B-B14F-4D97-AF65-F5344CB8AC3E}">
        <p14:creationId xmlns:p14="http://schemas.microsoft.com/office/powerpoint/2010/main" val="3110516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9A09A707-EA41-19D0-C72D-651C07668557}"/>
              </a:ext>
            </a:extLst>
          </p:cNvPr>
          <p:cNvSpPr txBox="1"/>
          <p:nvPr/>
        </p:nvSpPr>
        <p:spPr>
          <a:xfrm>
            <a:off x="525551" y="1205816"/>
            <a:ext cx="11140897" cy="6309420"/>
          </a:xfrm>
          <a:prstGeom prst="rect">
            <a:avLst/>
          </a:prstGeom>
          <a:noFill/>
        </p:spPr>
        <p:txBody>
          <a:bodyPr wrap="square">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2000" dirty="0">
                <a:solidFill>
                  <a:schemeClr val="accent6">
                    <a:lumMod val="75000"/>
                  </a:schemeClr>
                </a:solidFill>
                <a:latin typeface="Arial Nova Light" panose="020B0304020202020204" pitchFamily="34" charset="0"/>
              </a:rPr>
              <a:t>Merjenje porabe ogrevanja, hlajenja in toplote za pripravo sanitarne tople vode za posamezno stavbo - 28. člen</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l-SI" sz="2000" dirty="0">
              <a:solidFill>
                <a:schemeClr val="accent6">
                  <a:lumMod val="75000"/>
                </a:schemeClr>
              </a:solidFill>
              <a:latin typeface="Arial Nova Light" panose="020B0304020202020204" pitchFamily="34" charset="0"/>
            </a:endParaRPr>
          </a:p>
          <a:p>
            <a:pPr marL="800100" lvl="1" indent="-342900">
              <a:buFont typeface="Arial" panose="020B0604020202020204" pitchFamily="34" charset="0"/>
              <a:buChar char="•"/>
              <a:defRPr/>
            </a:pPr>
            <a:r>
              <a:rPr lang="sl-SI" dirty="0">
                <a:latin typeface="Arial Nova Light" panose="020B0304020202020204" pitchFamily="34" charset="0"/>
              </a:rPr>
              <a:t>končni odjemalci daljinskega ogrevanja, daljinskega hlajenja in toplote za pripravo sanitarne tople vode morajo imeti nameščene števce, ki natančno prikazujejo dejansko količino porabljene energije</a:t>
            </a:r>
          </a:p>
          <a:p>
            <a:pPr marL="800100" lvl="1" indent="-342900">
              <a:buFont typeface="Arial" panose="020B0604020202020204" pitchFamily="34" charset="0"/>
              <a:buChar char="•"/>
              <a:defRPr/>
            </a:pPr>
            <a:endParaRPr lang="en-US" dirty="0">
              <a:latin typeface="Arial Nova Light" panose="020B0304020202020204" pitchFamily="34" charset="0"/>
            </a:endParaRPr>
          </a:p>
          <a:p>
            <a:pPr marL="342900" indent="-342900">
              <a:buFont typeface="Arial" panose="020B0604020202020204" pitchFamily="34" charset="0"/>
              <a:buChar char="•"/>
              <a:defRPr/>
            </a:pPr>
            <a:r>
              <a:rPr lang="sl-SI" sz="2000" dirty="0">
                <a:solidFill>
                  <a:schemeClr val="accent6">
                    <a:lumMod val="75000"/>
                  </a:schemeClr>
                </a:solidFill>
                <a:latin typeface="Arial Nova Light" panose="020B0304020202020204" pitchFamily="34" charset="0"/>
              </a:rPr>
              <a:t>Individualno merjenje toplote v posameznih delih stavb ter delitev stroškov ogrevanja, hlajenja in priprave sanitarne tople vode – 29. člen </a:t>
            </a:r>
          </a:p>
          <a:p>
            <a:pPr>
              <a:defRPr/>
            </a:pPr>
            <a:endParaRPr lang="sl-SI" dirty="0">
              <a:solidFill>
                <a:schemeClr val="accent6">
                  <a:lumMod val="75000"/>
                </a:schemeClr>
              </a:solidFill>
              <a:latin typeface="Arial Nova Light" panose="020B0304020202020204" pitchFamily="34" charset="0"/>
            </a:endParaRPr>
          </a:p>
          <a:p>
            <a:pPr marL="800100" lvl="1" indent="-342900">
              <a:buFont typeface="Arial" panose="020B0604020202020204" pitchFamily="34" charset="0"/>
              <a:buChar char="•"/>
              <a:defRPr/>
            </a:pPr>
            <a:r>
              <a:rPr lang="pl-PL" dirty="0">
                <a:latin typeface="Arial Nova Light" panose="020B0304020202020204" pitchFamily="34" charset="0"/>
              </a:rPr>
              <a:t>kadar energetska izkaznica za stavbo iz drugega odstavka tega člena, za katero je bilo izdano gradbeno dovoljenje pred letom 2010, izkazuje računsko rabo potrebne toplote za ogrevanje v stavbi </a:t>
            </a:r>
            <a:r>
              <a:rPr lang="pl-PL" dirty="0">
                <a:solidFill>
                  <a:schemeClr val="accent6">
                    <a:lumMod val="75000"/>
                  </a:schemeClr>
                </a:solidFill>
                <a:latin typeface="Arial Nova Light" panose="020B0304020202020204" pitchFamily="34" charset="0"/>
              </a:rPr>
              <a:t>nižjo od 25 kWh/m2a</a:t>
            </a:r>
            <a:r>
              <a:rPr lang="pl-PL" dirty="0">
                <a:latin typeface="Arial Nova Light" panose="020B0304020202020204" pitchFamily="34" charset="0"/>
              </a:rPr>
              <a:t>, namestitev individualnih števcev za merjenje toplote za ogrevanje ni obvezna.</a:t>
            </a:r>
          </a:p>
          <a:p>
            <a:pPr lvl="1">
              <a:defRPr/>
            </a:pPr>
            <a:endParaRPr lang="pl-PL" dirty="0">
              <a:latin typeface="Arial Nova Light" panose="020B0304020202020204" pitchFamily="34" charset="0"/>
            </a:endParaRPr>
          </a:p>
          <a:p>
            <a:pPr marL="342900" indent="-342900">
              <a:buFont typeface="Arial" panose="020B0604020202020204" pitchFamily="34" charset="0"/>
              <a:buChar char="•"/>
              <a:defRPr/>
            </a:pPr>
            <a:r>
              <a:rPr lang="sl-SI" sz="2000" dirty="0">
                <a:solidFill>
                  <a:schemeClr val="accent6">
                    <a:lumMod val="75000"/>
                  </a:schemeClr>
                </a:solidFill>
                <a:latin typeface="Arial Nova Light" panose="020B0304020202020204" pitchFamily="34" charset="0"/>
              </a:rPr>
              <a:t>Zahteve v zvezi z daljinskim odčitavanjem merilnih naprav za toploto – 30. člen</a:t>
            </a:r>
          </a:p>
          <a:p>
            <a:pPr marL="342900" indent="-342900">
              <a:buFont typeface="Arial" panose="020B0604020202020204" pitchFamily="34" charset="0"/>
              <a:buChar char="•"/>
              <a:defRPr/>
            </a:pPr>
            <a:r>
              <a:rPr lang="sl-SI" sz="2000" dirty="0">
                <a:solidFill>
                  <a:schemeClr val="accent6">
                    <a:lumMod val="75000"/>
                  </a:schemeClr>
                </a:solidFill>
                <a:latin typeface="Arial Nova Light" panose="020B0304020202020204" pitchFamily="34" charset="0"/>
              </a:rPr>
              <a:t>Zagotavljanje informacij o merjenju in obračunu porabe toplote za ogrevanje, hlajenje ter pripravo sanitarne tople vode – 31.člen</a:t>
            </a:r>
          </a:p>
          <a:p>
            <a:pPr marL="342900" indent="-342900">
              <a:buFont typeface="Arial" panose="020B0604020202020204" pitchFamily="34" charset="0"/>
              <a:buChar char="•"/>
              <a:defRPr/>
            </a:pPr>
            <a:r>
              <a:rPr lang="sl-SI" sz="2000" dirty="0">
                <a:solidFill>
                  <a:schemeClr val="accent6">
                    <a:lumMod val="75000"/>
                  </a:schemeClr>
                </a:solidFill>
                <a:latin typeface="Arial Nova Light" panose="020B0304020202020204" pitchFamily="34" charset="0"/>
              </a:rPr>
              <a:t>Stroški dostopa do informacij o merjenju in obračunu ter porabi toplote za ogrevanje, hlajenje in pripravo sanitarne tople vode ter stroški merjenja, odčitavanja in delitve stroškov – 32. člen</a:t>
            </a:r>
          </a:p>
          <a:p>
            <a:pPr>
              <a:defRPr/>
            </a:pPr>
            <a:endParaRPr lang="en-US" sz="2000" dirty="0">
              <a:latin typeface="Arial Nova Light" panose="020B03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l-SI" sz="2000" b="1" dirty="0">
              <a:solidFill>
                <a:schemeClr val="accent6">
                  <a:lumMod val="75000"/>
                </a:schemeClr>
              </a:solidFill>
              <a:latin typeface="Arial Nova Light" panose="020B03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sl-SI"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Naslov 3">
            <a:extLst>
              <a:ext uri="{FF2B5EF4-FFF2-40B4-BE49-F238E27FC236}">
                <a16:creationId xmlns:a16="http://schemas.microsoft.com/office/drawing/2014/main" id="{6C99A479-3DF1-9258-5460-D7FD58987DA0}"/>
              </a:ext>
            </a:extLst>
          </p:cNvPr>
          <p:cNvSpPr>
            <a:spLocks noGrp="1"/>
          </p:cNvSpPr>
          <p:nvPr>
            <p:ph type="title"/>
          </p:nvPr>
        </p:nvSpPr>
        <p:spPr>
          <a:xfrm>
            <a:off x="228600" y="128598"/>
            <a:ext cx="11826240"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5. ODDELEK:  MERJENJE IN OBRAČUNAVANJE PORABLJENE ENERGIJE</a:t>
            </a:r>
            <a:endParaRPr kumimoji="0" lang="sl-SI" sz="3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endParaRPr>
          </a:p>
        </p:txBody>
      </p:sp>
    </p:spTree>
    <p:extLst>
      <p:ext uri="{BB962C8B-B14F-4D97-AF65-F5344CB8AC3E}">
        <p14:creationId xmlns:p14="http://schemas.microsoft.com/office/powerpoint/2010/main" val="1628294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9A09A707-EA41-19D0-C72D-651C07668557}"/>
              </a:ext>
            </a:extLst>
          </p:cNvPr>
          <p:cNvSpPr txBox="1"/>
          <p:nvPr/>
        </p:nvSpPr>
        <p:spPr>
          <a:xfrm>
            <a:off x="525551" y="842746"/>
            <a:ext cx="11140897" cy="6524863"/>
          </a:xfrm>
          <a:prstGeom prst="rect">
            <a:avLst/>
          </a:prstGeom>
          <a:noFill/>
        </p:spPr>
        <p:txBody>
          <a:bodyPr wrap="square">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accent6">
                    <a:lumMod val="75000"/>
                  </a:schemeClr>
                </a:solidFill>
                <a:latin typeface="Arial Nova Light" panose="020B0304020202020204" pitchFamily="34" charset="0"/>
              </a:rPr>
              <a:t>M</a:t>
            </a:r>
            <a:r>
              <a:rPr lang="sl-SI" sz="2000" dirty="0" err="1">
                <a:solidFill>
                  <a:schemeClr val="accent6">
                    <a:lumMod val="75000"/>
                  </a:schemeClr>
                </a:solidFill>
                <a:latin typeface="Arial Nova Light" panose="020B0304020202020204" pitchFamily="34" charset="0"/>
              </a:rPr>
              <a:t>etodologija</a:t>
            </a:r>
            <a:r>
              <a:rPr lang="sl-SI" sz="2000" dirty="0">
                <a:solidFill>
                  <a:schemeClr val="accent6">
                    <a:lumMod val="75000"/>
                  </a:schemeClr>
                </a:solidFill>
                <a:latin typeface="Arial Nova Light" panose="020B0304020202020204" pitchFamily="34" charset="0"/>
              </a:rPr>
              <a:t> za izračunavanje energetske učinkovitosti stavb in minimalne zahteve glede energetske učinkovitosti stavb - 33. člen </a:t>
            </a:r>
            <a:r>
              <a:rPr lang="sl-SI" sz="2000" dirty="0">
                <a:latin typeface="Arial Nova Light" panose="020B0304020202020204" pitchFamily="34" charset="0"/>
              </a:rPr>
              <a:t>(kako obravnavati RES na stavbi, faktorji primarne razvoj,.., usmeritve kako uporabljati merjeno rabo v metodologiji z izključitvijo obnašanja in klime, kako upoštevati sistem, ki ni na lokaciji)</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l-SI" sz="2000" dirty="0">
              <a:solidFill>
                <a:schemeClr val="accent6">
                  <a:lumMod val="75000"/>
                </a:schemeClr>
              </a:solidFill>
              <a:latin typeface="Arial Nova Light" panose="020B0304020202020204" pitchFamily="34" charset="0"/>
            </a:endParaRPr>
          </a:p>
          <a:p>
            <a:pPr marL="342900" indent="-342900">
              <a:buFont typeface="Arial" panose="020B0604020202020204" pitchFamily="34" charset="0"/>
              <a:buChar char="•"/>
              <a:defRPr/>
            </a:pPr>
            <a:r>
              <a:rPr lang="en-US" sz="2000" dirty="0">
                <a:solidFill>
                  <a:schemeClr val="accent6">
                    <a:lumMod val="75000"/>
                  </a:schemeClr>
                </a:solidFill>
                <a:latin typeface="Arial Nova Light" panose="020B0304020202020204" pitchFamily="34" charset="0"/>
              </a:rPr>
              <a:t>S</a:t>
            </a:r>
            <a:r>
              <a:rPr lang="sl-SI" sz="2000" dirty="0" err="1">
                <a:solidFill>
                  <a:schemeClr val="accent6">
                    <a:lumMod val="75000"/>
                  </a:schemeClr>
                </a:solidFill>
                <a:latin typeface="Arial Nova Light" panose="020B0304020202020204" pitchFamily="34" charset="0"/>
              </a:rPr>
              <a:t>troškovno</a:t>
            </a:r>
            <a:r>
              <a:rPr lang="sl-SI" sz="2000" dirty="0">
                <a:solidFill>
                  <a:schemeClr val="accent6">
                    <a:lumMod val="75000"/>
                  </a:schemeClr>
                </a:solidFill>
                <a:latin typeface="Arial Nova Light" panose="020B0304020202020204" pitchFamily="34" charset="0"/>
              </a:rPr>
              <a:t> optimalne ravni za minimalne zahteve glede energetske učinkovitosti stavb – 34. člen</a:t>
            </a:r>
          </a:p>
          <a:p>
            <a:pPr marL="342900" indent="-342900">
              <a:buFont typeface="Arial" panose="020B0604020202020204" pitchFamily="34" charset="0"/>
              <a:buChar char="•"/>
              <a:defRPr/>
            </a:pPr>
            <a:r>
              <a:rPr lang="sl-SI" sz="2000" dirty="0">
                <a:solidFill>
                  <a:schemeClr val="accent6">
                    <a:lumMod val="75000"/>
                  </a:schemeClr>
                </a:solidFill>
                <a:latin typeface="Arial Nova Light" panose="020B0304020202020204" pitchFamily="34" charset="0"/>
              </a:rPr>
              <a:t>energetska prenova obstoječih stavb – 41. člen </a:t>
            </a:r>
          </a:p>
          <a:p>
            <a:pPr marL="342900" indent="-342900">
              <a:buFont typeface="Arial" panose="020B0604020202020204" pitchFamily="34" charset="0"/>
              <a:buChar char="•"/>
              <a:defRPr/>
            </a:pPr>
            <a:endParaRPr lang="sl-SI" sz="2000" dirty="0">
              <a:solidFill>
                <a:schemeClr val="accent6">
                  <a:lumMod val="75000"/>
                </a:schemeClr>
              </a:solidFill>
              <a:latin typeface="Arial Nova Light" panose="020B0304020202020204" pitchFamily="34" charset="0"/>
            </a:endParaRPr>
          </a:p>
          <a:p>
            <a:pPr marL="800100" lvl="1" indent="-342900">
              <a:buFont typeface="Arial" panose="020B0604020202020204" pitchFamily="34" charset="0"/>
              <a:buChar char="•"/>
              <a:defRPr/>
            </a:pPr>
            <a:r>
              <a:rPr lang="sl-SI" dirty="0">
                <a:latin typeface="Arial Nova Light" panose="020B0304020202020204" pitchFamily="34" charset="0"/>
              </a:rPr>
              <a:t>Pri večji energetski prenovi stavb je obvezno tudi izboljšanje energetske učinkovitosti stavbe ali njenih posameznih delov na način, da se dosežejo najmanj minimalne zahteve glede energetske učinkovitosti z upoštevanjem tehnične, funkcionalne, </a:t>
            </a:r>
            <a:r>
              <a:rPr lang="sl-SI" dirty="0" err="1">
                <a:latin typeface="Arial Nova Light" panose="020B0304020202020204" pitchFamily="34" charset="0"/>
              </a:rPr>
              <a:t>okoljske</a:t>
            </a:r>
            <a:r>
              <a:rPr lang="sl-SI" dirty="0">
                <a:latin typeface="Arial Nova Light" panose="020B0304020202020204" pitchFamily="34" charset="0"/>
              </a:rPr>
              <a:t> in ekonomske izvedljivosti teh sistemov. Zahteve veljajo za stavbo kot celoto in njene posamezne dele.</a:t>
            </a:r>
          </a:p>
          <a:p>
            <a:pPr lvl="1">
              <a:defRPr/>
            </a:pPr>
            <a:endParaRPr lang="sl-SI" dirty="0">
              <a:latin typeface="Arial Nova Light" panose="020B0304020202020204" pitchFamily="34" charset="0"/>
            </a:endParaRPr>
          </a:p>
          <a:p>
            <a:pPr marL="342900" indent="-342900">
              <a:buFont typeface="Arial" panose="020B0604020202020204" pitchFamily="34" charset="0"/>
              <a:buChar char="•"/>
              <a:defRPr/>
            </a:pPr>
            <a:r>
              <a:rPr lang="en-US" sz="2000" dirty="0">
                <a:solidFill>
                  <a:schemeClr val="accent6">
                    <a:lumMod val="75000"/>
                  </a:schemeClr>
                </a:solidFill>
                <a:latin typeface="Arial Nova Light" panose="020B0304020202020204" pitchFamily="34" charset="0"/>
              </a:rPr>
              <a:t>I</a:t>
            </a:r>
            <a:r>
              <a:rPr lang="sl-SI" sz="2000" dirty="0" err="1">
                <a:solidFill>
                  <a:schemeClr val="accent6">
                    <a:lumMod val="75000"/>
                  </a:schemeClr>
                </a:solidFill>
                <a:latin typeface="Arial Nova Light" panose="020B0304020202020204" pitchFamily="34" charset="0"/>
              </a:rPr>
              <a:t>zkaz</a:t>
            </a:r>
            <a:r>
              <a:rPr lang="sl-SI" sz="2000" dirty="0">
                <a:solidFill>
                  <a:schemeClr val="accent6">
                    <a:lumMod val="75000"/>
                  </a:schemeClr>
                </a:solidFill>
                <a:latin typeface="Arial Nova Light" panose="020B0304020202020204" pitchFamily="34" charset="0"/>
              </a:rPr>
              <a:t> o prenovi stavbe – 42. člen</a:t>
            </a:r>
          </a:p>
          <a:p>
            <a:pPr>
              <a:defRPr/>
            </a:pPr>
            <a:endParaRPr lang="sl-SI" dirty="0">
              <a:solidFill>
                <a:schemeClr val="accent6">
                  <a:lumMod val="75000"/>
                </a:schemeClr>
              </a:solidFill>
              <a:latin typeface="Arial Nova Light" panose="020B0304020202020204" pitchFamily="34" charset="0"/>
            </a:endParaRPr>
          </a:p>
          <a:p>
            <a:pPr marL="800100" lvl="1" indent="-342900">
              <a:buFont typeface="Arial" panose="020B0604020202020204" pitchFamily="34" charset="0"/>
              <a:buChar char="•"/>
              <a:defRPr/>
            </a:pPr>
            <a:r>
              <a:rPr lang="en-US" dirty="0">
                <a:latin typeface="Arial Nova Light" panose="020B0304020202020204" pitchFamily="34" charset="0"/>
              </a:rPr>
              <a:t>se </a:t>
            </a:r>
            <a:r>
              <a:rPr lang="en-US" dirty="0" err="1">
                <a:latin typeface="Arial Nova Light" panose="020B0304020202020204" pitchFamily="34" charset="0"/>
              </a:rPr>
              <a:t>nanaša</a:t>
            </a:r>
            <a:r>
              <a:rPr lang="en-US" dirty="0">
                <a:latin typeface="Arial Nova Light" panose="020B0304020202020204" pitchFamily="34" charset="0"/>
              </a:rPr>
              <a:t> </a:t>
            </a:r>
            <a:r>
              <a:rPr lang="en-US" dirty="0" err="1">
                <a:latin typeface="Arial Nova Light" panose="020B0304020202020204" pitchFamily="34" charset="0"/>
              </a:rPr>
              <a:t>na</a:t>
            </a:r>
            <a:r>
              <a:rPr lang="en-US" dirty="0">
                <a:latin typeface="Arial Nova Light" panose="020B0304020202020204" pitchFamily="34" charset="0"/>
              </a:rPr>
              <a:t> </a:t>
            </a:r>
            <a:r>
              <a:rPr lang="en-US" dirty="0" err="1">
                <a:latin typeface="Arial Nova Light" panose="020B0304020202020204" pitchFamily="34" charset="0"/>
              </a:rPr>
              <a:t>energetsko</a:t>
            </a:r>
            <a:r>
              <a:rPr lang="en-US" dirty="0">
                <a:latin typeface="Arial Nova Light" panose="020B0304020202020204" pitchFamily="34" charset="0"/>
              </a:rPr>
              <a:t> </a:t>
            </a:r>
            <a:r>
              <a:rPr lang="en-US" dirty="0" err="1">
                <a:latin typeface="Arial Nova Light" panose="020B0304020202020204" pitchFamily="34" charset="0"/>
              </a:rPr>
              <a:t>prenovo</a:t>
            </a:r>
            <a:r>
              <a:rPr lang="en-US" dirty="0">
                <a:latin typeface="Arial Nova Light" panose="020B0304020202020204" pitchFamily="34" charset="0"/>
              </a:rPr>
              <a:t> </a:t>
            </a:r>
            <a:r>
              <a:rPr lang="en-US" dirty="0" err="1">
                <a:latin typeface="Arial Nova Light" panose="020B0304020202020204" pitchFamily="34" charset="0"/>
              </a:rPr>
              <a:t>stavbe</a:t>
            </a:r>
            <a:r>
              <a:rPr lang="en-US" dirty="0">
                <a:latin typeface="Arial Nova Light" panose="020B0304020202020204" pitchFamily="34" charset="0"/>
              </a:rPr>
              <a:t> in je </a:t>
            </a:r>
            <a:r>
              <a:rPr lang="en-US" dirty="0" err="1">
                <a:solidFill>
                  <a:schemeClr val="accent6">
                    <a:lumMod val="75000"/>
                  </a:schemeClr>
                </a:solidFill>
                <a:latin typeface="Arial Nova Light" panose="020B0304020202020204" pitchFamily="34" charset="0"/>
              </a:rPr>
              <a:t>prilagojen</a:t>
            </a:r>
            <a:r>
              <a:rPr lang="en-US" dirty="0">
                <a:solidFill>
                  <a:schemeClr val="accent6">
                    <a:lumMod val="75000"/>
                  </a:schemeClr>
                </a:solidFill>
                <a:latin typeface="Arial Nova Light" panose="020B0304020202020204" pitchFamily="34" charset="0"/>
              </a:rPr>
              <a:t> </a:t>
            </a:r>
            <a:r>
              <a:rPr lang="en-US" dirty="0" err="1">
                <a:solidFill>
                  <a:schemeClr val="accent6">
                    <a:lumMod val="75000"/>
                  </a:schemeClr>
                </a:solidFill>
                <a:latin typeface="Arial Nova Light" panose="020B0304020202020204" pitchFamily="34" charset="0"/>
              </a:rPr>
              <a:t>časovni</a:t>
            </a:r>
            <a:r>
              <a:rPr lang="en-US" dirty="0">
                <a:solidFill>
                  <a:schemeClr val="accent6">
                    <a:lumMod val="75000"/>
                  </a:schemeClr>
                </a:solidFill>
                <a:latin typeface="Arial Nova Light" panose="020B0304020202020204" pitchFamily="34" charset="0"/>
              </a:rPr>
              <a:t> </a:t>
            </a:r>
            <a:r>
              <a:rPr lang="en-US" dirty="0" err="1">
                <a:solidFill>
                  <a:schemeClr val="accent6">
                    <a:lumMod val="75000"/>
                  </a:schemeClr>
                </a:solidFill>
                <a:latin typeface="Arial Nova Light" panose="020B0304020202020204" pitchFamily="34" charset="0"/>
              </a:rPr>
              <a:t>načrt</a:t>
            </a:r>
            <a:r>
              <a:rPr lang="en-US" dirty="0">
                <a:solidFill>
                  <a:schemeClr val="accent6">
                    <a:lumMod val="75000"/>
                  </a:schemeClr>
                </a:solidFill>
                <a:latin typeface="Arial Nova Light" panose="020B0304020202020204" pitchFamily="34" charset="0"/>
              </a:rPr>
              <a:t> za </a:t>
            </a:r>
            <a:r>
              <a:rPr lang="en-US" dirty="0" err="1">
                <a:solidFill>
                  <a:schemeClr val="accent6">
                    <a:lumMod val="75000"/>
                  </a:schemeClr>
                </a:solidFill>
                <a:latin typeface="Arial Nova Light" panose="020B0304020202020204" pitchFamily="34" charset="0"/>
              </a:rPr>
              <a:t>celovito</a:t>
            </a:r>
            <a:r>
              <a:rPr lang="en-US" dirty="0">
                <a:solidFill>
                  <a:schemeClr val="accent6">
                    <a:lumMod val="75000"/>
                  </a:schemeClr>
                </a:solidFill>
                <a:latin typeface="Arial Nova Light" panose="020B0304020202020204" pitchFamily="34" charset="0"/>
              </a:rPr>
              <a:t> </a:t>
            </a:r>
            <a:r>
              <a:rPr lang="en-US" dirty="0" err="1">
                <a:solidFill>
                  <a:schemeClr val="accent6">
                    <a:lumMod val="75000"/>
                  </a:schemeClr>
                </a:solidFill>
                <a:latin typeface="Arial Nova Light" panose="020B0304020202020204" pitchFamily="34" charset="0"/>
              </a:rPr>
              <a:t>prenovo</a:t>
            </a:r>
            <a:r>
              <a:rPr lang="en-US" dirty="0">
                <a:solidFill>
                  <a:schemeClr val="accent6">
                    <a:lumMod val="75000"/>
                  </a:schemeClr>
                </a:solidFill>
                <a:latin typeface="Arial Nova Light" panose="020B0304020202020204" pitchFamily="34" charset="0"/>
              </a:rPr>
              <a:t> </a:t>
            </a:r>
            <a:r>
              <a:rPr lang="en-US" dirty="0" err="1">
                <a:solidFill>
                  <a:schemeClr val="accent6">
                    <a:lumMod val="75000"/>
                  </a:schemeClr>
                </a:solidFill>
                <a:latin typeface="Arial Nova Light" panose="020B0304020202020204" pitchFamily="34" charset="0"/>
              </a:rPr>
              <a:t>določene</a:t>
            </a:r>
            <a:r>
              <a:rPr lang="en-US" dirty="0">
                <a:solidFill>
                  <a:schemeClr val="accent6">
                    <a:lumMod val="75000"/>
                  </a:schemeClr>
                </a:solidFill>
                <a:latin typeface="Arial Nova Light" panose="020B0304020202020204" pitchFamily="34" charset="0"/>
              </a:rPr>
              <a:t> </a:t>
            </a:r>
            <a:r>
              <a:rPr lang="en-US" dirty="0" err="1">
                <a:solidFill>
                  <a:schemeClr val="accent6">
                    <a:lumMod val="75000"/>
                  </a:schemeClr>
                </a:solidFill>
                <a:latin typeface="Arial Nova Light" panose="020B0304020202020204" pitchFamily="34" charset="0"/>
              </a:rPr>
              <a:t>stavbe</a:t>
            </a:r>
            <a:r>
              <a:rPr lang="en-US" dirty="0">
                <a:latin typeface="Arial Nova Light" panose="020B0304020202020204" pitchFamily="34" charset="0"/>
              </a:rPr>
              <a:t>, ki je del </a:t>
            </a:r>
            <a:r>
              <a:rPr lang="en-US" dirty="0" err="1">
                <a:latin typeface="Arial Nova Light" panose="020B0304020202020204" pitchFamily="34" charset="0"/>
              </a:rPr>
              <a:t>energetske</a:t>
            </a:r>
            <a:r>
              <a:rPr lang="en-US" dirty="0">
                <a:latin typeface="Arial Nova Light" panose="020B0304020202020204" pitchFamily="34" charset="0"/>
              </a:rPr>
              <a:t> </a:t>
            </a:r>
            <a:r>
              <a:rPr lang="en-US" dirty="0" err="1">
                <a:latin typeface="Arial Nova Light" panose="020B0304020202020204" pitchFamily="34" charset="0"/>
              </a:rPr>
              <a:t>izkaznice</a:t>
            </a:r>
            <a:r>
              <a:rPr lang="en-US" dirty="0">
                <a:latin typeface="Arial Nova Light" panose="020B0304020202020204" pitchFamily="34" charset="0"/>
              </a:rPr>
              <a:t>, </a:t>
            </a:r>
            <a:r>
              <a:rPr lang="en-US" dirty="0" err="1">
                <a:latin typeface="Arial Nova Light" panose="020B0304020202020204" pitchFamily="34" charset="0"/>
              </a:rPr>
              <a:t>vendar</a:t>
            </a:r>
            <a:r>
              <a:rPr lang="en-US" dirty="0">
                <a:latin typeface="Arial Nova Light" panose="020B0304020202020204" pitchFamily="34" charset="0"/>
              </a:rPr>
              <a:t> </a:t>
            </a:r>
            <a:r>
              <a:rPr lang="en-US" dirty="0" err="1">
                <a:latin typeface="Arial Nova Light" panose="020B0304020202020204" pitchFamily="34" charset="0"/>
              </a:rPr>
              <a:t>ni</a:t>
            </a:r>
            <a:r>
              <a:rPr lang="en-US" dirty="0">
                <a:latin typeface="Arial Nova Light" panose="020B0304020202020204" pitchFamily="34" charset="0"/>
              </a:rPr>
              <a:t> </a:t>
            </a:r>
            <a:r>
              <a:rPr lang="en-US" dirty="0" err="1">
                <a:latin typeface="Arial Nova Light" panose="020B0304020202020204" pitchFamily="34" charset="0"/>
              </a:rPr>
              <a:t>obvezen</a:t>
            </a:r>
            <a:r>
              <a:rPr lang="en-US" dirty="0">
                <a:latin typeface="Arial Nova Light" panose="020B0304020202020204" pitchFamily="34" charset="0"/>
              </a:rPr>
              <a:t> </a:t>
            </a:r>
            <a:r>
              <a:rPr lang="en-US" dirty="0" err="1">
                <a:latin typeface="Arial Nova Light" panose="020B0304020202020204" pitchFamily="34" charset="0"/>
              </a:rPr>
              <a:t>dokument</a:t>
            </a:r>
            <a:r>
              <a:rPr lang="en-US" dirty="0">
                <a:latin typeface="Arial Nova Light" panose="020B0304020202020204" pitchFamily="34" charset="0"/>
              </a:rPr>
              <a:t>. </a:t>
            </a:r>
            <a:endParaRPr lang="sl-SI" dirty="0">
              <a:latin typeface="Arial Nova Light" panose="020B0304020202020204" pitchFamily="34" charset="0"/>
            </a:endParaRPr>
          </a:p>
          <a:p>
            <a:pPr marL="800100" lvl="1" indent="-342900">
              <a:buFont typeface="Arial" panose="020B0604020202020204" pitchFamily="34" charset="0"/>
              <a:buChar char="•"/>
              <a:defRPr/>
            </a:pPr>
            <a:r>
              <a:rPr lang="sl-SI" dirty="0">
                <a:latin typeface="Arial Nova Light" panose="020B0304020202020204" pitchFamily="34" charset="0"/>
              </a:rPr>
              <a:t>Obvezne vsebine opis zaporednih faz prenove</a:t>
            </a:r>
            <a:r>
              <a:rPr lang="en-US" dirty="0">
                <a:latin typeface="Arial Nova Light" panose="020B0304020202020204" pitchFamily="34" charset="0"/>
              </a:rPr>
              <a:t>, </a:t>
            </a:r>
            <a:r>
              <a:rPr lang="en-US" dirty="0" err="1">
                <a:latin typeface="Arial Nova Light" panose="020B0304020202020204" pitchFamily="34" charset="0"/>
              </a:rPr>
              <a:t>informacije</a:t>
            </a:r>
            <a:r>
              <a:rPr lang="en-US" dirty="0">
                <a:latin typeface="Arial Nova Light" panose="020B0304020202020204" pitchFamily="34" charset="0"/>
              </a:rPr>
              <a:t> </a:t>
            </a:r>
            <a:r>
              <a:rPr lang="sl-SI" dirty="0">
                <a:latin typeface="Arial Nova Light" panose="020B0304020202020204" pitchFamily="34" charset="0"/>
              </a:rPr>
              <a:t>,…ugodnosti, prihranki, življenjski cikel, stroški, računi, udobje</a:t>
            </a:r>
          </a:p>
          <a:p>
            <a:pPr marL="800100" lvl="1" indent="-342900">
              <a:buFont typeface="Arial" panose="020B0604020202020204" pitchFamily="34" charset="0"/>
              <a:buChar char="•"/>
              <a:defRPr/>
            </a:pPr>
            <a:r>
              <a:rPr lang="sl-SI" dirty="0">
                <a:latin typeface="Arial Nova Light" panose="020B0304020202020204" pitchFamily="34" charset="0"/>
              </a:rPr>
              <a:t>Digitalni dnevnik stavbe</a:t>
            </a:r>
            <a:endParaRPr lang="en-US" dirty="0">
              <a:latin typeface="Arial Nova Light" panose="020B03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l-SI" sz="2000" b="1" dirty="0">
              <a:solidFill>
                <a:schemeClr val="accent6">
                  <a:lumMod val="75000"/>
                </a:schemeClr>
              </a:solidFill>
              <a:latin typeface="Arial Nova Light" panose="020B03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sl-SI"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Naslov 3">
            <a:extLst>
              <a:ext uri="{FF2B5EF4-FFF2-40B4-BE49-F238E27FC236}">
                <a16:creationId xmlns:a16="http://schemas.microsoft.com/office/drawing/2014/main" id="{6C99A479-3DF1-9258-5460-D7FD58987DA0}"/>
              </a:ext>
            </a:extLst>
          </p:cNvPr>
          <p:cNvSpPr>
            <a:spLocks noGrp="1"/>
          </p:cNvSpPr>
          <p:nvPr>
            <p:ph type="title"/>
          </p:nvPr>
        </p:nvSpPr>
        <p:spPr>
          <a:xfrm>
            <a:off x="0" y="134789"/>
            <a:ext cx="1182624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IV. POGLAVJE: ENERGETSKA UČINKOVITOST STAVB</a:t>
            </a:r>
            <a:endParaRPr kumimoji="0" lang="sl-SI" sz="3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endParaRPr>
          </a:p>
        </p:txBody>
      </p:sp>
    </p:spTree>
    <p:extLst>
      <p:ext uri="{BB962C8B-B14F-4D97-AF65-F5344CB8AC3E}">
        <p14:creationId xmlns:p14="http://schemas.microsoft.com/office/powerpoint/2010/main" val="428609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txBox="1">
            <a:spLocks/>
          </p:cNvSpPr>
          <p:nvPr/>
        </p:nvSpPr>
        <p:spPr>
          <a:xfrm>
            <a:off x="299343" y="35398"/>
            <a:ext cx="116119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l-SI" dirty="0">
                <a:solidFill>
                  <a:schemeClr val="accent6">
                    <a:lumMod val="75000"/>
                  </a:schemeClr>
                </a:solidFill>
                <a:latin typeface="Arial Nova Light" panose="020B0304020202020204" pitchFamily="34" charset="0"/>
                <a:ea typeface="+mn-ea"/>
                <a:cs typeface="+mn-cs"/>
              </a:rPr>
              <a:t>Minimalni standardi energetske učinkovitosti</a:t>
            </a:r>
          </a:p>
        </p:txBody>
      </p:sp>
      <p:sp>
        <p:nvSpPr>
          <p:cNvPr id="11" name="PoljeZBesedilom 10"/>
          <p:cNvSpPr txBox="1"/>
          <p:nvPr/>
        </p:nvSpPr>
        <p:spPr>
          <a:xfrm>
            <a:off x="6869557" y="1646961"/>
            <a:ext cx="5443378" cy="2554545"/>
          </a:xfrm>
          <a:prstGeom prst="rect">
            <a:avLst/>
          </a:prstGeom>
          <a:noFill/>
        </p:spPr>
        <p:txBody>
          <a:bodyPr wrap="square" rtlCol="0">
            <a:spAutoFit/>
          </a:bodyPr>
          <a:lstStyle/>
          <a:p>
            <a:r>
              <a:rPr lang="en-US" sz="2000" b="1" dirty="0" err="1"/>
              <a:t>Nestanovanjske</a:t>
            </a:r>
            <a:r>
              <a:rPr lang="en-US" sz="2000" b="1" dirty="0"/>
              <a:t> </a:t>
            </a:r>
            <a:r>
              <a:rPr lang="en-US" sz="2000" b="1" dirty="0" err="1"/>
              <a:t>stavbe</a:t>
            </a:r>
            <a:r>
              <a:rPr lang="sl-SI" sz="2000" b="1" dirty="0"/>
              <a:t> – 35. člen</a:t>
            </a:r>
            <a:endParaRPr lang="en-US" sz="2000" b="1"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sl-SI" sz="2000" dirty="0">
                <a:latin typeface="Arial Nova Light" panose="020B0304020202020204" pitchFamily="34" charset="0"/>
              </a:rPr>
              <a:t>do 2030: </a:t>
            </a:r>
            <a:r>
              <a:rPr lang="en-US" sz="2000" dirty="0">
                <a:solidFill>
                  <a:schemeClr val="accent6">
                    <a:lumMod val="75000"/>
                  </a:schemeClr>
                </a:solidFill>
                <a:latin typeface="Arial Nova Light" panose="020B0304020202020204" pitchFamily="34" charset="0"/>
              </a:rPr>
              <a:t>16</a:t>
            </a:r>
            <a:r>
              <a:rPr lang="sl-SI" sz="2000" dirty="0">
                <a:solidFill>
                  <a:schemeClr val="accent6">
                    <a:lumMod val="75000"/>
                  </a:schemeClr>
                </a:solidFill>
                <a:latin typeface="Arial Nova Light" panose="020B0304020202020204" pitchFamily="34" charset="0"/>
              </a:rPr>
              <a:t> </a:t>
            </a:r>
            <a:r>
              <a:rPr lang="en-US" sz="2000" dirty="0">
                <a:solidFill>
                  <a:schemeClr val="accent6">
                    <a:lumMod val="75000"/>
                  </a:schemeClr>
                </a:solidFill>
                <a:latin typeface="Arial Nova Light" panose="020B0304020202020204" pitchFamily="34" charset="0"/>
              </a:rPr>
              <a:t>%</a:t>
            </a:r>
            <a:r>
              <a:rPr lang="en-US" sz="2000" dirty="0">
                <a:latin typeface="Arial Nova Light" panose="020B0304020202020204" pitchFamily="34" charset="0"/>
              </a:rPr>
              <a:t> </a:t>
            </a:r>
            <a:r>
              <a:rPr lang="en-US" sz="2000" dirty="0" err="1">
                <a:latin typeface="Arial Nova Light" panose="020B0304020202020204" pitchFamily="34" charset="0"/>
              </a:rPr>
              <a:t>najslabših</a:t>
            </a:r>
            <a:r>
              <a:rPr lang="en-US" sz="2000" dirty="0">
                <a:latin typeface="Arial Nova Light" panose="020B0304020202020204" pitchFamily="34" charset="0"/>
              </a:rPr>
              <a:t> </a:t>
            </a:r>
            <a:r>
              <a:rPr lang="sl-SI" sz="2000" dirty="0" err="1">
                <a:latin typeface="Arial Nova Light" panose="020B0304020202020204" pitchFamily="34" charset="0"/>
              </a:rPr>
              <a:t>nestanovanjsk</a:t>
            </a:r>
            <a:r>
              <a:rPr lang="en-US" sz="2000" dirty="0" err="1">
                <a:latin typeface="Arial Nova Light" panose="020B0304020202020204" pitchFamily="34" charset="0"/>
              </a:rPr>
              <a:t>ih</a:t>
            </a:r>
            <a:r>
              <a:rPr lang="en-US" sz="2000" dirty="0">
                <a:latin typeface="Arial Nova Light" panose="020B0304020202020204" pitchFamily="34" charset="0"/>
              </a:rPr>
              <a:t> </a:t>
            </a:r>
            <a:r>
              <a:rPr lang="en-US" sz="2000" dirty="0" err="1">
                <a:latin typeface="Arial Nova Light" panose="020B0304020202020204" pitchFamily="34" charset="0"/>
              </a:rPr>
              <a:t>stavb</a:t>
            </a:r>
            <a:r>
              <a:rPr lang="en-US" sz="2000" dirty="0">
                <a:latin typeface="Arial Nova Light" panose="020B0304020202020204" pitchFamily="34" charset="0"/>
              </a:rPr>
              <a:t> </a:t>
            </a:r>
            <a:r>
              <a:rPr lang="en-US" sz="2000" dirty="0" err="1">
                <a:latin typeface="Arial Nova Light" panose="020B0304020202020204" pitchFamily="34" charset="0"/>
              </a:rPr>
              <a:t>presega</a:t>
            </a:r>
            <a:r>
              <a:rPr lang="en-US" sz="2000" dirty="0">
                <a:latin typeface="Arial Nova Light" panose="020B0304020202020204" pitchFamily="34" charset="0"/>
              </a:rPr>
              <a:t> </a:t>
            </a:r>
            <a:r>
              <a:rPr lang="en-US" sz="2000" dirty="0" err="1">
                <a:latin typeface="Arial Nova Light" panose="020B0304020202020204" pitchFamily="34" charset="0"/>
              </a:rPr>
              <a:t>prag</a:t>
            </a:r>
            <a:r>
              <a:rPr lang="en-US" sz="2000" dirty="0">
                <a:latin typeface="Arial Nova Light" panose="020B0304020202020204" pitchFamily="34" charset="0"/>
              </a:rPr>
              <a:t> </a:t>
            </a:r>
            <a:r>
              <a:rPr lang="en-US" sz="2000" dirty="0" err="1">
                <a:latin typeface="Arial Nova Light" panose="020B0304020202020204" pitchFamily="34" charset="0"/>
              </a:rPr>
              <a:t>minimalnih</a:t>
            </a:r>
            <a:r>
              <a:rPr lang="en-US" sz="2000" dirty="0">
                <a:latin typeface="Arial Nova Light" panose="020B0304020202020204" pitchFamily="34" charset="0"/>
              </a:rPr>
              <a:t> </a:t>
            </a:r>
            <a:r>
              <a:rPr lang="en-US" sz="2000" dirty="0" err="1">
                <a:latin typeface="Arial Nova Light" panose="020B0304020202020204" pitchFamily="34" charset="0"/>
              </a:rPr>
              <a:t>zahtev</a:t>
            </a:r>
            <a:endParaRPr lang="sl-SI" sz="2000" dirty="0">
              <a:latin typeface="Arial Nova Light" panose="020B0304020202020204" pitchFamily="34" charset="0"/>
            </a:endParaRPr>
          </a:p>
          <a:p>
            <a:pPr marL="285750" indent="-285750">
              <a:buFont typeface="Arial" panose="020B0604020202020204" pitchFamily="34" charset="0"/>
              <a:buChar char="•"/>
            </a:pPr>
            <a:endParaRPr lang="sl-SI" sz="2000" dirty="0">
              <a:latin typeface="Arial Nova Light" panose="020B03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2000" dirty="0">
                <a:latin typeface="Arial Nova Light" panose="020B0304020202020204" pitchFamily="34" charset="0"/>
              </a:rPr>
              <a:t>do 2033: </a:t>
            </a:r>
            <a:r>
              <a:rPr lang="sl-SI" sz="2000" dirty="0">
                <a:solidFill>
                  <a:schemeClr val="accent6">
                    <a:lumMod val="75000"/>
                  </a:schemeClr>
                </a:solidFill>
                <a:latin typeface="Arial Nova Light" panose="020B0304020202020204" pitchFamily="34" charset="0"/>
              </a:rPr>
              <a:t>2</a:t>
            </a:r>
            <a:r>
              <a:rPr lang="en-US" sz="2000" dirty="0">
                <a:solidFill>
                  <a:schemeClr val="accent6">
                    <a:lumMod val="75000"/>
                  </a:schemeClr>
                </a:solidFill>
                <a:latin typeface="Arial Nova Light" panose="020B0304020202020204" pitchFamily="34" charset="0"/>
              </a:rPr>
              <a:t>6</a:t>
            </a:r>
            <a:r>
              <a:rPr lang="sl-SI" sz="2000" dirty="0">
                <a:solidFill>
                  <a:schemeClr val="accent6">
                    <a:lumMod val="75000"/>
                  </a:schemeClr>
                </a:solidFill>
                <a:latin typeface="Arial Nova Light" panose="020B0304020202020204" pitchFamily="34" charset="0"/>
              </a:rPr>
              <a:t> </a:t>
            </a:r>
            <a:r>
              <a:rPr lang="en-US" sz="2000" dirty="0">
                <a:solidFill>
                  <a:schemeClr val="accent6">
                    <a:lumMod val="75000"/>
                  </a:schemeClr>
                </a:solidFill>
                <a:latin typeface="Arial Nova Light" panose="020B0304020202020204" pitchFamily="34" charset="0"/>
              </a:rPr>
              <a:t>% </a:t>
            </a:r>
            <a:r>
              <a:rPr lang="en-US" sz="2000" dirty="0" err="1">
                <a:latin typeface="Arial Nova Light" panose="020B0304020202020204" pitchFamily="34" charset="0"/>
              </a:rPr>
              <a:t>najslabših</a:t>
            </a:r>
            <a:r>
              <a:rPr lang="en-US" sz="2000" dirty="0">
                <a:latin typeface="Arial Nova Light" panose="020B0304020202020204" pitchFamily="34" charset="0"/>
              </a:rPr>
              <a:t> </a:t>
            </a:r>
            <a:r>
              <a:rPr lang="sl-SI" sz="2000" dirty="0" err="1">
                <a:latin typeface="Arial Nova Light" panose="020B0304020202020204" pitchFamily="34" charset="0"/>
              </a:rPr>
              <a:t>nestanovanjsk</a:t>
            </a:r>
            <a:r>
              <a:rPr lang="en-US" sz="2000" dirty="0" err="1">
                <a:latin typeface="Arial Nova Light" panose="020B0304020202020204" pitchFamily="34" charset="0"/>
              </a:rPr>
              <a:t>ih</a:t>
            </a:r>
            <a:r>
              <a:rPr lang="en-US" sz="2000" dirty="0">
                <a:latin typeface="Arial Nova Light" panose="020B0304020202020204" pitchFamily="34" charset="0"/>
              </a:rPr>
              <a:t> </a:t>
            </a:r>
            <a:r>
              <a:rPr lang="en-US" sz="2000" dirty="0" err="1">
                <a:latin typeface="Arial Nova Light" panose="020B0304020202020204" pitchFamily="34" charset="0"/>
              </a:rPr>
              <a:t>stavb</a:t>
            </a:r>
            <a:r>
              <a:rPr lang="en-US" sz="2000" dirty="0">
                <a:latin typeface="Arial Nova Light" panose="020B0304020202020204" pitchFamily="34" charset="0"/>
              </a:rPr>
              <a:t> </a:t>
            </a:r>
            <a:r>
              <a:rPr lang="en-US" sz="2000" dirty="0" err="1">
                <a:latin typeface="Arial Nova Light" panose="020B0304020202020204" pitchFamily="34" charset="0"/>
              </a:rPr>
              <a:t>presega</a:t>
            </a:r>
            <a:r>
              <a:rPr lang="en-US" sz="2000" dirty="0">
                <a:latin typeface="Arial Nova Light" panose="020B0304020202020204" pitchFamily="34" charset="0"/>
              </a:rPr>
              <a:t> </a:t>
            </a:r>
            <a:r>
              <a:rPr lang="en-US" sz="2000" dirty="0" err="1">
                <a:latin typeface="Arial Nova Light" panose="020B0304020202020204" pitchFamily="34" charset="0"/>
              </a:rPr>
              <a:t>prag</a:t>
            </a:r>
            <a:r>
              <a:rPr lang="en-US" sz="2000" dirty="0">
                <a:latin typeface="Arial Nova Light" panose="020B0304020202020204" pitchFamily="34" charset="0"/>
              </a:rPr>
              <a:t> </a:t>
            </a:r>
            <a:r>
              <a:rPr lang="en-US" sz="2000" dirty="0" err="1">
                <a:latin typeface="Arial Nova Light" panose="020B0304020202020204" pitchFamily="34" charset="0"/>
              </a:rPr>
              <a:t>minimalnih</a:t>
            </a:r>
            <a:r>
              <a:rPr lang="en-US" sz="2000" dirty="0">
                <a:latin typeface="Arial Nova Light" panose="020B0304020202020204" pitchFamily="34" charset="0"/>
              </a:rPr>
              <a:t> </a:t>
            </a:r>
            <a:r>
              <a:rPr lang="en-US" sz="2000" dirty="0" err="1">
                <a:latin typeface="Arial Nova Light" panose="020B0304020202020204" pitchFamily="34" charset="0"/>
              </a:rPr>
              <a:t>zahtev</a:t>
            </a:r>
            <a:endParaRPr lang="sl-SI" sz="2000" dirty="0">
              <a:latin typeface="Arial Nova Light" panose="020B0304020202020204" pitchFamily="34" charset="0"/>
            </a:endParaRPr>
          </a:p>
          <a:p>
            <a:endParaRPr lang="sl-SI" dirty="0"/>
          </a:p>
        </p:txBody>
      </p:sp>
      <p:sp>
        <p:nvSpPr>
          <p:cNvPr id="12" name="Pravokotnik 11"/>
          <p:cNvSpPr/>
          <p:nvPr/>
        </p:nvSpPr>
        <p:spPr>
          <a:xfrm>
            <a:off x="5701178" y="1003280"/>
            <a:ext cx="5332402" cy="400110"/>
          </a:xfrm>
          <a:prstGeom prst="rect">
            <a:avLst/>
          </a:prstGeom>
        </p:spPr>
        <p:txBody>
          <a:bodyPr wrap="square">
            <a:spAutoFit/>
          </a:bodyPr>
          <a:lstStyle/>
          <a:p>
            <a:r>
              <a:rPr lang="sl-SI" sz="2000" dirty="0">
                <a:solidFill>
                  <a:schemeClr val="accent6">
                    <a:lumMod val="75000"/>
                  </a:schemeClr>
                </a:solidFill>
                <a:latin typeface="Arial Nova Light" panose="020B0304020202020204" pitchFamily="34" charset="0"/>
              </a:rPr>
              <a:t>Postopno opuščanje najslabših stavb v EU</a:t>
            </a:r>
          </a:p>
        </p:txBody>
      </p:sp>
      <p:sp>
        <p:nvSpPr>
          <p:cNvPr id="15" name="Pravokotnik 14"/>
          <p:cNvSpPr/>
          <p:nvPr/>
        </p:nvSpPr>
        <p:spPr>
          <a:xfrm>
            <a:off x="964974" y="1047840"/>
            <a:ext cx="4479303" cy="400110"/>
          </a:xfrm>
          <a:prstGeom prst="rect">
            <a:avLst/>
          </a:prstGeom>
        </p:spPr>
        <p:txBody>
          <a:bodyPr wrap="none">
            <a:spAutoFit/>
          </a:bodyPr>
          <a:lstStyle/>
          <a:p>
            <a:pPr marL="228600" lvl="1">
              <a:spcBef>
                <a:spcPts val="1000"/>
              </a:spcBef>
            </a:pPr>
            <a:r>
              <a:rPr lang="sl-SI" sz="2000" dirty="0">
                <a:latin typeface="Arial" panose="020B0604020202020204" pitchFamily="34" charset="0"/>
              </a:rPr>
              <a:t> </a:t>
            </a:r>
            <a:r>
              <a:rPr lang="en-US" sz="2000" dirty="0" err="1">
                <a:latin typeface="Arial Nova Light" panose="020B0304020202020204" pitchFamily="34" charset="0"/>
              </a:rPr>
              <a:t>Razogljičiti</a:t>
            </a:r>
            <a:r>
              <a:rPr lang="en-US" sz="2000" dirty="0">
                <a:latin typeface="Arial Nova Light" panose="020B0304020202020204" pitchFamily="34" charset="0"/>
              </a:rPr>
              <a:t> </a:t>
            </a:r>
            <a:r>
              <a:rPr lang="en-US" sz="2000" dirty="0" err="1">
                <a:latin typeface="Arial Nova Light" panose="020B0304020202020204" pitchFamily="34" charset="0"/>
              </a:rPr>
              <a:t>stavbni</a:t>
            </a:r>
            <a:r>
              <a:rPr lang="en-US" sz="2000" dirty="0">
                <a:latin typeface="Arial Nova Light" panose="020B0304020202020204" pitchFamily="34" charset="0"/>
              </a:rPr>
              <a:t> fond do </a:t>
            </a:r>
            <a:r>
              <a:rPr lang="en-US" sz="2000" dirty="0" err="1">
                <a:latin typeface="Arial Nova Light" panose="020B0304020202020204" pitchFamily="34" charset="0"/>
              </a:rPr>
              <a:t>leta</a:t>
            </a:r>
            <a:r>
              <a:rPr lang="en-US" sz="2000" dirty="0">
                <a:latin typeface="Arial Nova Light" panose="020B0304020202020204" pitchFamily="34" charset="0"/>
              </a:rPr>
              <a:t> 2050</a:t>
            </a:r>
            <a:endParaRPr lang="sl-SI" sz="2000" dirty="0">
              <a:latin typeface="Arial Nova Light" panose="020B0304020202020204" pitchFamily="34" charset="0"/>
            </a:endParaRPr>
          </a:p>
        </p:txBody>
      </p:sp>
      <p:sp>
        <p:nvSpPr>
          <p:cNvPr id="16" name="PoljeZBesedilom 10">
            <a:extLst>
              <a:ext uri="{FF2B5EF4-FFF2-40B4-BE49-F238E27FC236}">
                <a16:creationId xmlns:a16="http://schemas.microsoft.com/office/drawing/2014/main" id="{B349080D-7A2F-4D57-BC2D-14B26A5CC8B1}"/>
              </a:ext>
            </a:extLst>
          </p:cNvPr>
          <p:cNvSpPr txBox="1"/>
          <p:nvPr/>
        </p:nvSpPr>
        <p:spPr>
          <a:xfrm>
            <a:off x="299343" y="4869989"/>
            <a:ext cx="10254177" cy="1364028"/>
          </a:xfrm>
          <a:prstGeom prst="rect">
            <a:avLst/>
          </a:prstGeom>
          <a:noFill/>
        </p:spPr>
        <p:txBody>
          <a:bodyPr wrap="square" rtlCol="0">
            <a:spAutoFit/>
          </a:bodyPr>
          <a:lstStyle/>
          <a:p>
            <a:pPr marR="0" lvl="0" algn="l" defTabSz="914400" rtl="0" eaLnBrk="1" fontAlgn="auto" latinLnBrk="0" hangingPunct="1">
              <a:lnSpc>
                <a:spcPct val="150000"/>
              </a:lnSpc>
              <a:spcBef>
                <a:spcPts val="600"/>
              </a:spcBef>
              <a:spcAft>
                <a:spcPts val="600"/>
              </a:spcAft>
              <a:buClrTx/>
              <a:buSzTx/>
              <a:tabLst/>
              <a:defRPr/>
            </a:pPr>
            <a:r>
              <a:rPr lang="en-US" b="1" dirty="0" err="1"/>
              <a:t>Stanovanjske</a:t>
            </a:r>
            <a:r>
              <a:rPr lang="en-US" b="1" dirty="0"/>
              <a:t> </a:t>
            </a:r>
            <a:r>
              <a:rPr lang="en-US" b="1" dirty="0" err="1"/>
              <a:t>stavbe</a:t>
            </a:r>
            <a:r>
              <a:rPr lang="en-US" b="1" dirty="0"/>
              <a:t> (</a:t>
            </a:r>
            <a:r>
              <a:rPr lang="en-US" b="1" dirty="0" err="1"/>
              <a:t>primarna</a:t>
            </a:r>
            <a:r>
              <a:rPr lang="en-US" b="1" dirty="0"/>
              <a:t> </a:t>
            </a:r>
            <a:r>
              <a:rPr lang="en-US" b="1" dirty="0" err="1"/>
              <a:t>raba</a:t>
            </a:r>
            <a:r>
              <a:rPr lang="en-US" b="1" dirty="0"/>
              <a:t> </a:t>
            </a:r>
            <a:r>
              <a:rPr lang="en-US" b="1" dirty="0" err="1"/>
              <a:t>energije</a:t>
            </a:r>
            <a:r>
              <a:rPr lang="en-US" b="1" dirty="0"/>
              <a:t>)</a:t>
            </a:r>
            <a:r>
              <a:rPr lang="sl-SI" b="1" dirty="0"/>
              <a:t> – 36. člen</a:t>
            </a:r>
            <a:endParaRPr lang="en-US" dirty="0">
              <a:latin typeface="Arial Nova Light" panose="020B0304020202020204" pitchFamily="34" charset="0"/>
            </a:endParaRPr>
          </a:p>
          <a:p>
            <a:pPr marL="285750" marR="0" lvl="0" indent="-285750" algn="l" defTabSz="914400" rtl="0" eaLnBrk="1" fontAlgn="auto" latinLnBrk="0" hangingPunct="1">
              <a:lnSpc>
                <a:spcPct val="150000"/>
              </a:lnSpc>
              <a:buClrTx/>
              <a:buSzTx/>
              <a:buFont typeface="Arial" panose="020B0604020202020204" pitchFamily="34" charset="0"/>
              <a:buChar char="•"/>
              <a:tabLst/>
              <a:defRPr/>
            </a:pPr>
            <a:r>
              <a:rPr lang="sl-SI" dirty="0">
                <a:latin typeface="Arial Nova Light" panose="020B0304020202020204" pitchFamily="34" charset="0"/>
              </a:rPr>
              <a:t>do 2030: </a:t>
            </a:r>
            <a:r>
              <a:rPr lang="en-US" dirty="0">
                <a:latin typeface="Arial Nova Light" panose="020B0304020202020204" pitchFamily="34" charset="0"/>
              </a:rPr>
              <a:t> </a:t>
            </a:r>
            <a:r>
              <a:rPr lang="sl-SI" dirty="0">
                <a:latin typeface="Arial Nova Light" panose="020B0304020202020204" pitchFamily="34" charset="0"/>
              </a:rPr>
              <a:t>v primerjavi z letom 2020 zmanjša </a:t>
            </a:r>
            <a:r>
              <a:rPr lang="sl-SI" dirty="0">
                <a:solidFill>
                  <a:schemeClr val="accent6">
                    <a:lumMod val="75000"/>
                  </a:schemeClr>
                </a:solidFill>
                <a:latin typeface="Arial Nova Light" panose="020B0304020202020204" pitchFamily="34" charset="0"/>
              </a:rPr>
              <a:t>za vsaj 16 %</a:t>
            </a:r>
            <a:endParaRPr lang="en-US" dirty="0">
              <a:solidFill>
                <a:schemeClr val="accent6">
                  <a:lumMod val="75000"/>
                </a:schemeClr>
              </a:solidFill>
              <a:latin typeface="Arial Nova Light" panose="020B0304020202020204" pitchFamily="34" charset="0"/>
            </a:endParaRPr>
          </a:p>
          <a:p>
            <a:pPr marL="285750" indent="-285750">
              <a:lnSpc>
                <a:spcPct val="150000"/>
              </a:lnSpc>
              <a:buFont typeface="Arial" panose="020B0604020202020204" pitchFamily="34" charset="0"/>
              <a:buChar char="•"/>
              <a:defRPr/>
            </a:pPr>
            <a:r>
              <a:rPr lang="sl-SI" dirty="0">
                <a:latin typeface="Arial Nova Light" panose="020B0304020202020204" pitchFamily="34" charset="0"/>
              </a:rPr>
              <a:t>do 203</a:t>
            </a:r>
            <a:r>
              <a:rPr lang="en-US" dirty="0">
                <a:latin typeface="Arial Nova Light" panose="020B0304020202020204" pitchFamily="34" charset="0"/>
              </a:rPr>
              <a:t>5</a:t>
            </a:r>
            <a:r>
              <a:rPr lang="sl-SI" dirty="0">
                <a:latin typeface="Arial Nova Light" panose="020B0304020202020204" pitchFamily="34" charset="0"/>
              </a:rPr>
              <a:t>:  v primerjavi z letom 2020 zmanjša </a:t>
            </a:r>
            <a:r>
              <a:rPr lang="sl-SI" dirty="0">
                <a:solidFill>
                  <a:schemeClr val="accent6">
                    <a:lumMod val="75000"/>
                  </a:schemeClr>
                </a:solidFill>
                <a:latin typeface="Arial Nova Light" panose="020B0304020202020204" pitchFamily="34" charset="0"/>
              </a:rPr>
              <a:t>za vsaj 20 - 22 %</a:t>
            </a:r>
            <a:endParaRPr lang="en-US" dirty="0">
              <a:latin typeface="Arial Nova Light" panose="020B0304020202020204" pitchFamily="34" charset="0"/>
            </a:endParaRPr>
          </a:p>
        </p:txBody>
      </p:sp>
      <p:pic>
        <p:nvPicPr>
          <p:cNvPr id="3" name="Slika 2">
            <a:extLst>
              <a:ext uri="{FF2B5EF4-FFF2-40B4-BE49-F238E27FC236}">
                <a16:creationId xmlns:a16="http://schemas.microsoft.com/office/drawing/2014/main" id="{0329DB50-1194-E4EB-5E32-925BD46F12A4}"/>
              </a:ext>
            </a:extLst>
          </p:cNvPr>
          <p:cNvPicPr>
            <a:picLocks noChangeAspect="1"/>
          </p:cNvPicPr>
          <p:nvPr/>
        </p:nvPicPr>
        <p:blipFill>
          <a:blip r:embed="rId3"/>
          <a:srcRect l="37125" t="39688" r="45250" b="28137"/>
          <a:stretch/>
        </p:blipFill>
        <p:spPr>
          <a:xfrm>
            <a:off x="6761080" y="4201506"/>
            <a:ext cx="5218218" cy="2165004"/>
          </a:xfrm>
          <a:prstGeom prst="rect">
            <a:avLst/>
          </a:prstGeom>
        </p:spPr>
      </p:pic>
      <p:pic>
        <p:nvPicPr>
          <p:cNvPr id="5" name="Slika 4">
            <a:extLst>
              <a:ext uri="{FF2B5EF4-FFF2-40B4-BE49-F238E27FC236}">
                <a16:creationId xmlns:a16="http://schemas.microsoft.com/office/drawing/2014/main" id="{49E1D5AE-9228-06E3-5E3C-5EE15812C0A0}"/>
              </a:ext>
            </a:extLst>
          </p:cNvPr>
          <p:cNvPicPr>
            <a:picLocks noChangeAspect="1"/>
          </p:cNvPicPr>
          <p:nvPr/>
        </p:nvPicPr>
        <p:blipFill>
          <a:blip r:embed="rId4"/>
          <a:srcRect l="44687" t="25554" r="42205" b="37383"/>
          <a:stretch/>
        </p:blipFill>
        <p:spPr>
          <a:xfrm>
            <a:off x="190865" y="1494309"/>
            <a:ext cx="5235566" cy="3364540"/>
          </a:xfrm>
          <a:prstGeom prst="rect">
            <a:avLst/>
          </a:prstGeom>
        </p:spPr>
      </p:pic>
      <p:sp>
        <p:nvSpPr>
          <p:cNvPr id="7" name="PoljeZBesedilom 6">
            <a:extLst>
              <a:ext uri="{FF2B5EF4-FFF2-40B4-BE49-F238E27FC236}">
                <a16:creationId xmlns:a16="http://schemas.microsoft.com/office/drawing/2014/main" id="{0FC1108A-0025-46BD-DCC1-ACE0B1388BF4}"/>
              </a:ext>
            </a:extLst>
          </p:cNvPr>
          <p:cNvSpPr txBox="1"/>
          <p:nvPr/>
        </p:nvSpPr>
        <p:spPr>
          <a:xfrm>
            <a:off x="3204626" y="1766188"/>
            <a:ext cx="3027378" cy="553998"/>
          </a:xfrm>
          <a:prstGeom prst="rect">
            <a:avLst/>
          </a:prstGeom>
          <a:solidFill>
            <a:schemeClr val="bg1"/>
          </a:solidFill>
        </p:spPr>
        <p:txBody>
          <a:bodyPr wrap="square">
            <a:spAutoFit/>
          </a:bodyPr>
          <a:lstStyle/>
          <a:p>
            <a:pPr>
              <a:defRPr/>
            </a:pPr>
            <a:r>
              <a:rPr lang="sl-SI" sz="1000" dirty="0">
                <a:solidFill>
                  <a:srgbClr val="00B0F0"/>
                </a:solidFill>
                <a:latin typeface="Arial Nova Light" panose="020B0304020202020204" pitchFamily="34" charset="0"/>
              </a:rPr>
              <a:t>vsaj 55 % zmanjšanje povprečne porabe PE mora biti s prenovo 43 % energetsko najmanj učinkovitih stanovanjskih stavb</a:t>
            </a:r>
            <a:endParaRPr lang="sl-SI" sz="1000" dirty="0">
              <a:solidFill>
                <a:srgbClr val="00B0F0"/>
              </a:solidFill>
            </a:endParaRPr>
          </a:p>
        </p:txBody>
      </p:sp>
    </p:spTree>
    <p:extLst>
      <p:ext uri="{BB962C8B-B14F-4D97-AF65-F5344CB8AC3E}">
        <p14:creationId xmlns:p14="http://schemas.microsoft.com/office/powerpoint/2010/main" val="627600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8600" y="0"/>
            <a:ext cx="11670030" cy="1325563"/>
          </a:xfrm>
        </p:spPr>
        <p:txBody>
          <a:bodyPr>
            <a:normAutofit/>
          </a:bodyPr>
          <a:lstStyle/>
          <a:p>
            <a:pPr algn="ctr"/>
            <a:r>
              <a:rPr lang="sl-SI" dirty="0">
                <a:solidFill>
                  <a:schemeClr val="accent6">
                    <a:lumMod val="75000"/>
                  </a:schemeClr>
                </a:solidFill>
                <a:latin typeface="Arial Nova Light" panose="020B0304020202020204" pitchFamily="34" charset="0"/>
                <a:ea typeface="+mn-ea"/>
                <a:cs typeface="+mn-cs"/>
              </a:rPr>
              <a:t>Glavne usmeritve glede novogradenj – </a:t>
            </a:r>
            <a:r>
              <a:rPr lang="sl-SI" sz="2800" dirty="0">
                <a:solidFill>
                  <a:schemeClr val="accent6">
                    <a:lumMod val="75000"/>
                  </a:schemeClr>
                </a:solidFill>
                <a:latin typeface="Arial Nova Light" panose="020B0304020202020204" pitchFamily="34" charset="0"/>
                <a:ea typeface="+mn-ea"/>
                <a:cs typeface="+mn-cs"/>
              </a:rPr>
              <a:t>38</a:t>
            </a:r>
            <a:r>
              <a:rPr lang="en-US" sz="2800" dirty="0">
                <a:solidFill>
                  <a:schemeClr val="accent6">
                    <a:lumMod val="75000"/>
                  </a:schemeClr>
                </a:solidFill>
                <a:latin typeface="Arial Nova Light" panose="020B0304020202020204" pitchFamily="34" charset="0"/>
                <a:ea typeface="+mn-ea"/>
                <a:cs typeface="+mn-cs"/>
              </a:rPr>
              <a:t>.</a:t>
            </a:r>
            <a:r>
              <a:rPr lang="sl-SI" sz="2800" dirty="0">
                <a:solidFill>
                  <a:schemeClr val="accent6">
                    <a:lumMod val="75000"/>
                  </a:schemeClr>
                </a:solidFill>
                <a:latin typeface="Arial Nova Light" panose="020B0304020202020204" pitchFamily="34" charset="0"/>
                <a:ea typeface="+mn-ea"/>
                <a:cs typeface="+mn-cs"/>
              </a:rPr>
              <a:t> in 39.člen</a:t>
            </a:r>
          </a:p>
        </p:txBody>
      </p:sp>
      <p:sp>
        <p:nvSpPr>
          <p:cNvPr id="3" name="Označba mesta vsebine 2"/>
          <p:cNvSpPr>
            <a:spLocks noGrp="1"/>
          </p:cNvSpPr>
          <p:nvPr>
            <p:ph idx="1"/>
          </p:nvPr>
        </p:nvSpPr>
        <p:spPr>
          <a:xfrm>
            <a:off x="624974" y="4614657"/>
            <a:ext cx="10515600" cy="4843927"/>
          </a:xfrm>
        </p:spPr>
        <p:txBody>
          <a:bodyPr>
            <a:normAutofit/>
          </a:bodyPr>
          <a:lstStyle/>
          <a:p>
            <a:pPr marL="0" indent="0">
              <a:buNone/>
            </a:pPr>
            <a:r>
              <a:rPr lang="sl-SI" sz="2000" b="1" dirty="0">
                <a:latin typeface="Arial Nova Light" panose="020B0304020202020204" pitchFamily="34" charset="0"/>
              </a:rPr>
              <a:t>„GWP“ potencial globalnega segrevanja v življenjskem ciklu </a:t>
            </a:r>
            <a:r>
              <a:rPr lang="sl-SI" sz="2000" dirty="0">
                <a:latin typeface="Arial Nova Light" panose="020B0304020202020204" pitchFamily="34" charset="0"/>
              </a:rPr>
              <a:t>novih stavb bo treba izračunavati (40</a:t>
            </a:r>
            <a:r>
              <a:rPr lang="sl-SI" sz="2000" dirty="0">
                <a:latin typeface="Arial Nova Light" panose="020B0304020202020204" pitchFamily="34" charset="0"/>
                <a:ea typeface="+mn-ea"/>
                <a:cs typeface="+mn-cs"/>
              </a:rPr>
              <a:t>.člen)</a:t>
            </a:r>
            <a:r>
              <a:rPr lang="sl-SI" sz="2000" dirty="0">
                <a:latin typeface="Arial Nova Light" panose="020B0304020202020204" pitchFamily="34" charset="0"/>
              </a:rPr>
              <a:t>:</a:t>
            </a:r>
          </a:p>
          <a:p>
            <a:pPr>
              <a:buFontTx/>
              <a:buChar char="-"/>
            </a:pPr>
            <a:r>
              <a:rPr lang="sl-SI" sz="2000" dirty="0">
                <a:latin typeface="Arial Nova Light" panose="020B0304020202020204" pitchFamily="34" charset="0"/>
              </a:rPr>
              <a:t>po letu 202</a:t>
            </a:r>
            <a:r>
              <a:rPr lang="en-US" sz="2000" dirty="0">
                <a:latin typeface="Arial Nova Light" panose="020B0304020202020204" pitchFamily="34" charset="0"/>
              </a:rPr>
              <a:t>8</a:t>
            </a:r>
            <a:r>
              <a:rPr lang="sl-SI" sz="2000" dirty="0">
                <a:latin typeface="Arial Nova Light" panose="020B0304020202020204" pitchFamily="34" charset="0"/>
              </a:rPr>
              <a:t> nove javne stavbe večje od 1000 m</a:t>
            </a:r>
            <a:r>
              <a:rPr lang="sl-SI" sz="2000" baseline="30000" dirty="0">
                <a:latin typeface="Arial Nova Light" panose="020B0304020202020204" pitchFamily="34" charset="0"/>
              </a:rPr>
              <a:t>2</a:t>
            </a:r>
            <a:r>
              <a:rPr lang="sl-SI" sz="2000" dirty="0">
                <a:latin typeface="Arial Nova Light" panose="020B0304020202020204" pitchFamily="34" charset="0"/>
              </a:rPr>
              <a:t> stavbe izračun </a:t>
            </a:r>
            <a:r>
              <a:rPr lang="sl-SI" sz="2000" dirty="0" err="1">
                <a:latin typeface="Arial Nova Light" panose="020B0304020202020204" pitchFamily="34" charset="0"/>
              </a:rPr>
              <a:t>ogljičnega</a:t>
            </a:r>
            <a:r>
              <a:rPr lang="sl-SI" sz="2000" dirty="0">
                <a:latin typeface="Arial Nova Light" panose="020B0304020202020204" pitchFamily="34" charset="0"/>
              </a:rPr>
              <a:t> odtisa, po letu 2030 vsi ostali</a:t>
            </a:r>
          </a:p>
          <a:p>
            <a:pPr>
              <a:buFontTx/>
              <a:buChar char="-"/>
            </a:pPr>
            <a:r>
              <a:rPr lang="sl-SI" sz="2000" dirty="0">
                <a:latin typeface="Arial Nova Light" panose="020B0304020202020204" pitchFamily="34" charset="0"/>
              </a:rPr>
              <a:t>delegiran akt EK - december 2025</a:t>
            </a:r>
          </a:p>
          <a:p>
            <a:pPr>
              <a:buFontTx/>
              <a:buChar char="-"/>
            </a:pPr>
            <a:r>
              <a:rPr lang="sl-SI" sz="2000" dirty="0">
                <a:latin typeface="Arial Nova Light" panose="020B0304020202020204" pitchFamily="34" charset="0"/>
              </a:rPr>
              <a:t>država sprejme časovni načrt do januarja 2027 glede mejnih vrednosti GWP od leta 2030</a:t>
            </a:r>
          </a:p>
        </p:txBody>
      </p:sp>
      <p:pic>
        <p:nvPicPr>
          <p:cNvPr id="4102" name="Picture 6" descr="Embodied carbon and operational carbon are both types of carbon dioxide released into the air. The main difference is when it is released."/>
          <p:cNvPicPr>
            <a:picLocks noChangeAspect="1" noChangeArrowheads="1"/>
          </p:cNvPicPr>
          <p:nvPr/>
        </p:nvPicPr>
        <p:blipFill rotWithShape="1">
          <a:blip r:embed="rId3">
            <a:extLst>
              <a:ext uri="{28A0092B-C50C-407E-A947-70E740481C1C}">
                <a14:useLocalDpi xmlns:a14="http://schemas.microsoft.com/office/drawing/2010/main" val="0"/>
              </a:ext>
            </a:extLst>
          </a:blip>
          <a:srcRect t="4062"/>
          <a:stretch/>
        </p:blipFill>
        <p:spPr bwMode="auto">
          <a:xfrm>
            <a:off x="624974" y="1278903"/>
            <a:ext cx="5640901" cy="2623876"/>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a:extLst>
              <a:ext uri="{FF2B5EF4-FFF2-40B4-BE49-F238E27FC236}">
                <a16:creationId xmlns:a16="http://schemas.microsoft.com/office/drawing/2014/main" id="{33C4ECFA-F614-3299-9EA2-D030CC045AC3}"/>
              </a:ext>
            </a:extLst>
          </p:cNvPr>
          <p:cNvSpPr txBox="1"/>
          <p:nvPr/>
        </p:nvSpPr>
        <p:spPr>
          <a:xfrm>
            <a:off x="6547576" y="1555647"/>
            <a:ext cx="5644424" cy="29238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4400" dirty="0" err="1">
                <a:solidFill>
                  <a:schemeClr val="accent6">
                    <a:lumMod val="75000"/>
                  </a:schemeClr>
                </a:solidFill>
                <a:latin typeface="Arial Nova Light" panose="020B0304020202020204" pitchFamily="34" charset="0"/>
              </a:rPr>
              <a:t>Brezemisijske</a:t>
            </a:r>
            <a:r>
              <a:rPr lang="sl-SI" sz="4400" dirty="0">
                <a:solidFill>
                  <a:schemeClr val="accent6">
                    <a:lumMod val="75000"/>
                  </a:schemeClr>
                </a:solidFill>
                <a:latin typeface="Arial Nova Light" panose="020B0304020202020204" pitchFamily="34" charset="0"/>
              </a:rPr>
              <a:t> stavbe</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2000" dirty="0">
                <a:latin typeface="Arial Nova Light" panose="020B0304020202020204" pitchFamily="34" charset="0"/>
              </a:rPr>
              <a:t>od januarja 2028 – nove javne stavbe</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2000" dirty="0">
                <a:latin typeface="Arial Nova Light" panose="020B0304020202020204" pitchFamily="34" charset="0"/>
              </a:rPr>
              <a:t>od januarja 2030 – vse nove stavbe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2000" dirty="0">
              <a:latin typeface="Arial Nova Light" panose="020B03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2000" dirty="0">
                <a:latin typeface="Arial Nova Light" panose="020B0304020202020204" pitchFamily="34" charset="0"/>
              </a:rPr>
              <a:t>Stavba brez emisij ne sme povzročati nobenih emisij ogljika na kraju samem zaradi fosilnih goriv, omogoča odzivanje na zunanje signale, </a:t>
            </a:r>
            <a:r>
              <a:rPr lang="sl-SI" sz="2000" dirty="0">
                <a:solidFill>
                  <a:schemeClr val="accent6">
                    <a:lumMod val="75000"/>
                  </a:schemeClr>
                </a:solidFill>
                <a:latin typeface="Arial Nova Light" panose="020B0304020202020204" pitchFamily="34" charset="0"/>
              </a:rPr>
              <a:t>najvišji prag energijske učinkovitosti.</a:t>
            </a:r>
          </a:p>
        </p:txBody>
      </p:sp>
      <p:sp>
        <p:nvSpPr>
          <p:cNvPr id="7" name="PoljeZBesedilom 6">
            <a:extLst>
              <a:ext uri="{FF2B5EF4-FFF2-40B4-BE49-F238E27FC236}">
                <a16:creationId xmlns:a16="http://schemas.microsoft.com/office/drawing/2014/main" id="{98A13EBE-C9C0-B2C4-DBF8-7AF7DC1F01BF}"/>
              </a:ext>
            </a:extLst>
          </p:cNvPr>
          <p:cNvSpPr txBox="1"/>
          <p:nvPr/>
        </p:nvSpPr>
        <p:spPr>
          <a:xfrm>
            <a:off x="451576" y="3693663"/>
            <a:ext cx="5814299" cy="30777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40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od leta 2026 ne smejo subvencionirati kotlov na fosilna goriva</a:t>
            </a:r>
          </a:p>
        </p:txBody>
      </p:sp>
    </p:spTree>
    <p:extLst>
      <p:ext uri="{BB962C8B-B14F-4D97-AF65-F5344CB8AC3E}">
        <p14:creationId xmlns:p14="http://schemas.microsoft.com/office/powerpoint/2010/main" val="3070425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E8D0D6F6-8DE5-0C62-9692-1107140321F1}"/>
              </a:ext>
            </a:extLst>
          </p:cNvPr>
          <p:cNvPicPr>
            <a:picLocks noChangeAspect="1"/>
          </p:cNvPicPr>
          <p:nvPr/>
        </p:nvPicPr>
        <p:blipFill rotWithShape="1">
          <a:blip r:embed="rId3"/>
          <a:srcRect l="77104" t="14384" r="8536" b="21628"/>
          <a:stretch/>
        </p:blipFill>
        <p:spPr>
          <a:xfrm>
            <a:off x="7543436" y="1273586"/>
            <a:ext cx="4282440" cy="4336995"/>
          </a:xfrm>
          <a:prstGeom prst="rect">
            <a:avLst/>
          </a:prstGeom>
        </p:spPr>
      </p:pic>
      <p:sp>
        <p:nvSpPr>
          <p:cNvPr id="7" name="TextBox 6">
            <a:extLst>
              <a:ext uri="{FF2B5EF4-FFF2-40B4-BE49-F238E27FC236}">
                <a16:creationId xmlns:a16="http://schemas.microsoft.com/office/drawing/2014/main" id="{1FD76E5D-3CA0-4757-B0E0-95DA7F1818F1}"/>
              </a:ext>
            </a:extLst>
          </p:cNvPr>
          <p:cNvSpPr txBox="1"/>
          <p:nvPr/>
        </p:nvSpPr>
        <p:spPr>
          <a:xfrm>
            <a:off x="263254" y="2362498"/>
            <a:ext cx="6349364" cy="646331"/>
          </a:xfrm>
          <a:prstGeom prst="rect">
            <a:avLst/>
          </a:prstGeom>
          <a:noFill/>
        </p:spPr>
        <p:txBody>
          <a:bodyPr wrap="square">
            <a:spAutoFit/>
          </a:bodyPr>
          <a:lstStyle/>
          <a:p>
            <a:pPr algn="just"/>
            <a:r>
              <a:rPr lang="en-US" dirty="0" err="1">
                <a:latin typeface="Arial Nova Light" panose="020B0304020202020204" pitchFamily="34" charset="0"/>
              </a:rPr>
              <a:t>Učinkovit</a:t>
            </a:r>
            <a:r>
              <a:rPr lang="en-US" dirty="0">
                <a:latin typeface="Arial Nova Light" panose="020B0304020202020204" pitchFamily="34" charset="0"/>
              </a:rPr>
              <a:t> </a:t>
            </a:r>
            <a:r>
              <a:rPr lang="en-US" dirty="0" err="1">
                <a:latin typeface="Arial Nova Light" panose="020B0304020202020204" pitchFamily="34" charset="0"/>
              </a:rPr>
              <a:t>daljinski</a:t>
            </a:r>
            <a:r>
              <a:rPr lang="en-US" dirty="0">
                <a:latin typeface="Arial Nova Light" panose="020B0304020202020204" pitchFamily="34" charset="0"/>
              </a:rPr>
              <a:t> </a:t>
            </a:r>
            <a:r>
              <a:rPr lang="en-US" dirty="0" err="1">
                <a:latin typeface="Arial Nova Light" panose="020B0304020202020204" pitchFamily="34" charset="0"/>
              </a:rPr>
              <a:t>sistem</a:t>
            </a:r>
            <a:r>
              <a:rPr lang="en-US" dirty="0">
                <a:latin typeface="Arial Nova Light" panose="020B0304020202020204" pitchFamily="34" charset="0"/>
              </a:rPr>
              <a:t> mora </a:t>
            </a:r>
            <a:r>
              <a:rPr lang="en-US" dirty="0" err="1">
                <a:latin typeface="Arial Nova Light" panose="020B0304020202020204" pitchFamily="34" charset="0"/>
              </a:rPr>
              <a:t>uporabljati</a:t>
            </a:r>
            <a:r>
              <a:rPr lang="en-US" dirty="0">
                <a:latin typeface="Arial Nova Light" panose="020B0304020202020204" pitchFamily="34" charset="0"/>
              </a:rPr>
              <a:t> </a:t>
            </a:r>
            <a:r>
              <a:rPr lang="en-US" dirty="0" err="1">
                <a:latin typeface="Arial Nova Light" panose="020B0304020202020204" pitchFamily="34" charset="0"/>
              </a:rPr>
              <a:t>samo</a:t>
            </a:r>
            <a:r>
              <a:rPr lang="en-US" dirty="0">
                <a:latin typeface="Arial Nova Light" panose="020B0304020202020204" pitchFamily="34" charset="0"/>
              </a:rPr>
              <a:t> OVE, </a:t>
            </a:r>
            <a:r>
              <a:rPr lang="en-US" dirty="0" err="1">
                <a:latin typeface="Arial Nova Light" panose="020B0304020202020204" pitchFamily="34" charset="0"/>
              </a:rPr>
              <a:t>samo</a:t>
            </a:r>
            <a:r>
              <a:rPr lang="en-US" dirty="0">
                <a:latin typeface="Arial Nova Light" panose="020B0304020202020204" pitchFamily="34" charset="0"/>
              </a:rPr>
              <a:t> </a:t>
            </a:r>
            <a:r>
              <a:rPr lang="en-US" dirty="0" err="1">
                <a:latin typeface="Arial Nova Light" panose="020B0304020202020204" pitchFamily="34" charset="0"/>
              </a:rPr>
              <a:t>odvečno</a:t>
            </a:r>
            <a:r>
              <a:rPr lang="en-US" dirty="0">
                <a:latin typeface="Arial Nova Light" panose="020B0304020202020204" pitchFamily="34" charset="0"/>
              </a:rPr>
              <a:t> </a:t>
            </a:r>
            <a:r>
              <a:rPr lang="en-US" dirty="0" err="1">
                <a:latin typeface="Arial Nova Light" panose="020B0304020202020204" pitchFamily="34" charset="0"/>
              </a:rPr>
              <a:t>toploto</a:t>
            </a:r>
            <a:r>
              <a:rPr lang="en-US" dirty="0">
                <a:latin typeface="Arial Nova Light" panose="020B0304020202020204" pitchFamily="34" charset="0"/>
              </a:rPr>
              <a:t> </a:t>
            </a:r>
            <a:r>
              <a:rPr lang="en-US" dirty="0" err="1">
                <a:latin typeface="Arial Nova Light" panose="020B0304020202020204" pitchFamily="34" charset="0"/>
              </a:rPr>
              <a:t>ali</a:t>
            </a:r>
            <a:r>
              <a:rPr lang="en-US" dirty="0">
                <a:latin typeface="Arial Nova Light" panose="020B0304020202020204" pitchFamily="34" charset="0"/>
              </a:rPr>
              <a:t> </a:t>
            </a:r>
            <a:r>
              <a:rPr lang="en-US" dirty="0" err="1">
                <a:latin typeface="Arial Nova Light" panose="020B0304020202020204" pitchFamily="34" charset="0"/>
              </a:rPr>
              <a:t>samo</a:t>
            </a:r>
            <a:r>
              <a:rPr lang="en-US" dirty="0">
                <a:latin typeface="Arial Nova Light" panose="020B0304020202020204" pitchFamily="34" charset="0"/>
              </a:rPr>
              <a:t> </a:t>
            </a:r>
            <a:r>
              <a:rPr lang="en-US" dirty="0" err="1">
                <a:latin typeface="Arial Nova Light" panose="020B0304020202020204" pitchFamily="34" charset="0"/>
              </a:rPr>
              <a:t>kombinacijo</a:t>
            </a:r>
            <a:r>
              <a:rPr lang="en-US" dirty="0">
                <a:latin typeface="Arial Nova Light" panose="020B0304020202020204" pitchFamily="34" charset="0"/>
              </a:rPr>
              <a:t> OVE in </a:t>
            </a:r>
            <a:r>
              <a:rPr lang="en-US" dirty="0" err="1">
                <a:latin typeface="Arial Nova Light" panose="020B0304020202020204" pitchFamily="34" charset="0"/>
              </a:rPr>
              <a:t>odvečne</a:t>
            </a:r>
            <a:r>
              <a:rPr lang="en-US" dirty="0">
                <a:latin typeface="Arial Nova Light" panose="020B0304020202020204" pitchFamily="34" charset="0"/>
              </a:rPr>
              <a:t> </a:t>
            </a:r>
            <a:r>
              <a:rPr lang="en-US" dirty="0" err="1">
                <a:latin typeface="Arial Nova Light" panose="020B0304020202020204" pitchFamily="34" charset="0"/>
              </a:rPr>
              <a:t>toplote</a:t>
            </a:r>
            <a:endParaRPr lang="en-US" dirty="0">
              <a:latin typeface="Arial Nova Light" panose="020B0304020202020204" pitchFamily="34" charset="0"/>
            </a:endParaRPr>
          </a:p>
        </p:txBody>
      </p:sp>
      <p:sp>
        <p:nvSpPr>
          <p:cNvPr id="3" name="PoljeZBesedilom 2">
            <a:extLst>
              <a:ext uri="{FF2B5EF4-FFF2-40B4-BE49-F238E27FC236}">
                <a16:creationId xmlns:a16="http://schemas.microsoft.com/office/drawing/2014/main" id="{1CC5BDE6-9614-0034-6AA5-2F9B03396932}"/>
              </a:ext>
            </a:extLst>
          </p:cNvPr>
          <p:cNvSpPr txBox="1"/>
          <p:nvPr/>
        </p:nvSpPr>
        <p:spPr>
          <a:xfrm>
            <a:off x="366124" y="3731466"/>
            <a:ext cx="6246494" cy="1477328"/>
          </a:xfrm>
          <a:prstGeom prst="rect">
            <a:avLst/>
          </a:prstGeom>
          <a:noFill/>
        </p:spPr>
        <p:txBody>
          <a:bodyPr wrap="square">
            <a:spAutoFit/>
          </a:bodyPr>
          <a:lstStyle/>
          <a:p>
            <a:pPr marL="285750" indent="-285750" algn="just">
              <a:buFont typeface="Arial" panose="020B0604020202020204" pitchFamily="34" charset="0"/>
              <a:buChar char="•"/>
            </a:pPr>
            <a:r>
              <a:rPr lang="sl-SI" dirty="0">
                <a:latin typeface="Arial Nova Light" panose="020B0304020202020204" pitchFamily="34" charset="0"/>
              </a:rPr>
              <a:t>določeno strožje načrtovanje in ukrepi pri celovitih ocenah za ogrevanje in hlajenje.</a:t>
            </a:r>
          </a:p>
          <a:p>
            <a:pPr algn="just"/>
            <a:endParaRPr lang="sl-SI" dirty="0">
              <a:latin typeface="Arial Nova Light" panose="020B0304020202020204" pitchFamily="34" charset="0"/>
            </a:endParaRPr>
          </a:p>
          <a:p>
            <a:pPr marL="285750" indent="-285750" algn="just">
              <a:buFont typeface="Arial" panose="020B0604020202020204" pitchFamily="34" charset="0"/>
              <a:buChar char="•"/>
            </a:pPr>
            <a:r>
              <a:rPr lang="sl-SI" dirty="0">
                <a:latin typeface="Arial Nova Light" panose="020B0304020202020204" pitchFamily="34" charset="0"/>
              </a:rPr>
              <a:t>lokalni načrt ogrevanja in hlajenja v primeru lokalnih skupnosti z več kot 45 000 prebivalci.</a:t>
            </a:r>
          </a:p>
        </p:txBody>
      </p:sp>
      <p:sp>
        <p:nvSpPr>
          <p:cNvPr id="2" name="Naslov 3">
            <a:extLst>
              <a:ext uri="{FF2B5EF4-FFF2-40B4-BE49-F238E27FC236}">
                <a16:creationId xmlns:a16="http://schemas.microsoft.com/office/drawing/2014/main" id="{AEEA5DE0-F28F-41CC-E50F-5EB0BEB46D10}"/>
              </a:ext>
            </a:extLst>
          </p:cNvPr>
          <p:cNvSpPr>
            <a:spLocks noGrp="1"/>
          </p:cNvSpPr>
          <p:nvPr>
            <p:ph type="title"/>
          </p:nvPr>
        </p:nvSpPr>
        <p:spPr>
          <a:xfrm>
            <a:off x="182880" y="242426"/>
            <a:ext cx="11826240"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VI. POGLAVJE: ENERGETSKA UČINKOVITOST SISTEMOV OSKRBE Z ENERGIJO</a:t>
            </a:r>
            <a:endParaRPr kumimoji="0" lang="sl-SI" sz="3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endParaRPr>
          </a:p>
        </p:txBody>
      </p:sp>
      <p:sp>
        <p:nvSpPr>
          <p:cNvPr id="8" name="PoljeZBesedilom 7">
            <a:extLst>
              <a:ext uri="{FF2B5EF4-FFF2-40B4-BE49-F238E27FC236}">
                <a16:creationId xmlns:a16="http://schemas.microsoft.com/office/drawing/2014/main" id="{3EE83248-A29C-D060-9401-311628F6873D}"/>
              </a:ext>
            </a:extLst>
          </p:cNvPr>
          <p:cNvSpPr txBox="1"/>
          <p:nvPr/>
        </p:nvSpPr>
        <p:spPr>
          <a:xfrm>
            <a:off x="285750" y="1552612"/>
            <a:ext cx="6560820" cy="707886"/>
          </a:xfrm>
          <a:prstGeom prst="rect">
            <a:avLst/>
          </a:prstGeom>
          <a:noFill/>
        </p:spPr>
        <p:txBody>
          <a:bodyPr wrap="square">
            <a:spAutoFit/>
          </a:bodyPr>
          <a:lstStyle/>
          <a:p>
            <a:r>
              <a:rPr lang="sl-SI" sz="2000" dirty="0">
                <a:solidFill>
                  <a:schemeClr val="accent6">
                    <a:lumMod val="75000"/>
                  </a:schemeClr>
                </a:solidFill>
                <a:latin typeface="Arial Nova Light" panose="020B0304020202020204" pitchFamily="34" charset="0"/>
              </a:rPr>
              <a:t>Uporaba OVE, soproizvodnje in odvečne toplote v sistemih daljinskega ogrevanja – 67. člen</a:t>
            </a:r>
          </a:p>
        </p:txBody>
      </p:sp>
      <p:sp>
        <p:nvSpPr>
          <p:cNvPr id="10" name="PoljeZBesedilom 9">
            <a:extLst>
              <a:ext uri="{FF2B5EF4-FFF2-40B4-BE49-F238E27FC236}">
                <a16:creationId xmlns:a16="http://schemas.microsoft.com/office/drawing/2014/main" id="{6A20E2BE-1D4E-CB4D-7BA3-4C55D98DAB72}"/>
              </a:ext>
            </a:extLst>
          </p:cNvPr>
          <p:cNvSpPr txBox="1"/>
          <p:nvPr/>
        </p:nvSpPr>
        <p:spPr>
          <a:xfrm>
            <a:off x="208961" y="3242029"/>
            <a:ext cx="6560820" cy="400110"/>
          </a:xfrm>
          <a:prstGeom prst="rect">
            <a:avLst/>
          </a:prstGeom>
          <a:noFill/>
        </p:spPr>
        <p:txBody>
          <a:bodyPr wrap="square">
            <a:spAutoFit/>
          </a:bodyPr>
          <a:lstStyle/>
          <a:p>
            <a:r>
              <a:rPr lang="sl-SI" sz="2000" dirty="0">
                <a:solidFill>
                  <a:schemeClr val="accent6">
                    <a:lumMod val="75000"/>
                  </a:schemeClr>
                </a:solidFill>
                <a:latin typeface="Arial Nova Light" panose="020B0304020202020204" pitchFamily="34" charset="0"/>
              </a:rPr>
              <a:t>Ocenjevanje in načrtovanje ogrevanja in hlajenja – 68. člen</a:t>
            </a:r>
          </a:p>
        </p:txBody>
      </p:sp>
      <p:sp>
        <p:nvSpPr>
          <p:cNvPr id="12" name="PoljeZBesedilom 11">
            <a:extLst>
              <a:ext uri="{FF2B5EF4-FFF2-40B4-BE49-F238E27FC236}">
                <a16:creationId xmlns:a16="http://schemas.microsoft.com/office/drawing/2014/main" id="{2AE4AEE1-2DB8-2B24-2B97-4C77716D9529}"/>
              </a:ext>
            </a:extLst>
          </p:cNvPr>
          <p:cNvSpPr txBox="1"/>
          <p:nvPr/>
        </p:nvSpPr>
        <p:spPr>
          <a:xfrm>
            <a:off x="511492" y="5747305"/>
            <a:ext cx="10998517" cy="1231106"/>
          </a:xfrm>
          <a:prstGeom prst="rect">
            <a:avLst/>
          </a:prstGeom>
          <a:noFill/>
        </p:spPr>
        <p:txBody>
          <a:bodyPr wrap="square">
            <a:spAutoFit/>
          </a:bodyPr>
          <a:lstStyle/>
          <a:p>
            <a:r>
              <a:rPr lang="sl-SI" sz="1400" dirty="0">
                <a:solidFill>
                  <a:schemeClr val="accent6">
                    <a:lumMod val="75000"/>
                  </a:schemeClr>
                </a:solidFill>
                <a:latin typeface="Arial Nova Light" panose="020B0304020202020204" pitchFamily="34" charset="0"/>
              </a:rPr>
              <a:t>„</a:t>
            </a:r>
            <a:r>
              <a:rPr lang="es-ES" sz="1400" dirty="0" err="1">
                <a:solidFill>
                  <a:schemeClr val="accent6">
                    <a:lumMod val="75000"/>
                  </a:schemeClr>
                </a:solidFill>
                <a:latin typeface="Arial Nova Light" panose="020B0304020202020204" pitchFamily="34" charset="0"/>
              </a:rPr>
              <a:t>pretvorba</a:t>
            </a:r>
            <a:r>
              <a:rPr lang="es-ES" sz="1400" dirty="0">
                <a:solidFill>
                  <a:schemeClr val="accent6">
                    <a:lumMod val="75000"/>
                  </a:schemeClr>
                </a:solidFill>
                <a:latin typeface="Arial Nova Light" panose="020B0304020202020204" pitchFamily="34" charset="0"/>
              </a:rPr>
              <a:t>, </a:t>
            </a:r>
            <a:r>
              <a:rPr lang="es-ES" sz="1400" dirty="0" err="1">
                <a:solidFill>
                  <a:schemeClr val="accent6">
                    <a:lumMod val="75000"/>
                  </a:schemeClr>
                </a:solidFill>
                <a:latin typeface="Arial Nova Light" panose="020B0304020202020204" pitchFamily="34" charset="0"/>
              </a:rPr>
              <a:t>prenos</a:t>
            </a:r>
            <a:r>
              <a:rPr lang="es-ES" sz="1400" dirty="0">
                <a:solidFill>
                  <a:schemeClr val="accent6">
                    <a:lumMod val="75000"/>
                  </a:schemeClr>
                </a:solidFill>
                <a:latin typeface="Arial Nova Light" panose="020B0304020202020204" pitchFamily="34" charset="0"/>
              </a:rPr>
              <a:t> in </a:t>
            </a:r>
            <a:r>
              <a:rPr lang="es-ES" sz="1400" dirty="0" err="1">
                <a:solidFill>
                  <a:schemeClr val="accent6">
                    <a:lumMod val="75000"/>
                  </a:schemeClr>
                </a:solidFill>
                <a:latin typeface="Arial Nova Light" panose="020B0304020202020204" pitchFamily="34" charset="0"/>
              </a:rPr>
              <a:t>distribucija</a:t>
            </a:r>
            <a:r>
              <a:rPr lang="es-ES" sz="1400" dirty="0">
                <a:solidFill>
                  <a:schemeClr val="accent6">
                    <a:lumMod val="75000"/>
                  </a:schemeClr>
                </a:solidFill>
                <a:latin typeface="Arial Nova Light" panose="020B0304020202020204" pitchFamily="34" charset="0"/>
              </a:rPr>
              <a:t> </a:t>
            </a:r>
            <a:r>
              <a:rPr lang="es-ES" sz="1400" dirty="0" err="1">
                <a:solidFill>
                  <a:schemeClr val="accent6">
                    <a:lumMod val="75000"/>
                  </a:schemeClr>
                </a:solidFill>
                <a:latin typeface="Arial Nova Light" panose="020B0304020202020204" pitchFamily="34" charset="0"/>
              </a:rPr>
              <a:t>energije</a:t>
            </a:r>
            <a:r>
              <a:rPr lang="sl-SI" sz="1400" dirty="0">
                <a:solidFill>
                  <a:schemeClr val="accent6">
                    <a:lumMod val="75000"/>
                  </a:schemeClr>
                </a:solidFill>
                <a:latin typeface="Arial Nova Light" panose="020B0304020202020204" pitchFamily="34" charset="0"/>
              </a:rPr>
              <a:t> – 69. člen, celovita ocena možnosti za uporabo soproizvodnje z visokim izkoristkom, učinkovito daljinsko ogrevanje in hlajenje ter analiza stroškov in koristi – 70 .člen, zagotavljanje statističnih podatkov o učinkovitosti pri soproizvodnji toplote in električne energije – 71. člen, način določanja izkoristka soproizvodnje z visokim izkoristkom – 72. člen, </a:t>
            </a:r>
            <a:r>
              <a:rPr lang="it-IT" sz="1400" dirty="0" err="1">
                <a:solidFill>
                  <a:schemeClr val="accent6">
                    <a:lumMod val="75000"/>
                  </a:schemeClr>
                </a:solidFill>
                <a:latin typeface="Arial Nova Light" panose="020B0304020202020204" pitchFamily="34" charset="0"/>
              </a:rPr>
              <a:t>analiza</a:t>
            </a:r>
            <a:r>
              <a:rPr lang="it-IT" sz="1400" dirty="0">
                <a:solidFill>
                  <a:schemeClr val="accent6">
                    <a:lumMod val="75000"/>
                  </a:schemeClr>
                </a:solidFill>
                <a:latin typeface="Arial Nova Light" panose="020B0304020202020204" pitchFamily="34" charset="0"/>
              </a:rPr>
              <a:t> </a:t>
            </a:r>
            <a:r>
              <a:rPr lang="it-IT" sz="1400" dirty="0" err="1">
                <a:solidFill>
                  <a:schemeClr val="accent6">
                    <a:lumMod val="75000"/>
                  </a:schemeClr>
                </a:solidFill>
                <a:latin typeface="Arial Nova Light" panose="020B0304020202020204" pitchFamily="34" charset="0"/>
              </a:rPr>
              <a:t>stroškov</a:t>
            </a:r>
            <a:r>
              <a:rPr lang="it-IT" sz="1400" dirty="0">
                <a:solidFill>
                  <a:schemeClr val="accent6">
                    <a:lumMod val="75000"/>
                  </a:schemeClr>
                </a:solidFill>
                <a:latin typeface="Arial Nova Light" panose="020B0304020202020204" pitchFamily="34" charset="0"/>
              </a:rPr>
              <a:t> in </a:t>
            </a:r>
            <a:r>
              <a:rPr lang="it-IT" sz="1400" dirty="0" err="1">
                <a:solidFill>
                  <a:schemeClr val="accent6">
                    <a:lumMod val="75000"/>
                  </a:schemeClr>
                </a:solidFill>
                <a:latin typeface="Arial Nova Light" panose="020B0304020202020204" pitchFamily="34" charset="0"/>
              </a:rPr>
              <a:t>koristi</a:t>
            </a:r>
            <a:r>
              <a:rPr lang="it-IT" sz="1400" dirty="0">
                <a:solidFill>
                  <a:schemeClr val="accent6">
                    <a:lumMod val="75000"/>
                  </a:schemeClr>
                </a:solidFill>
                <a:latin typeface="Arial Nova Light" panose="020B0304020202020204" pitchFamily="34" charset="0"/>
              </a:rPr>
              <a:t> </a:t>
            </a:r>
            <a:r>
              <a:rPr lang="it-IT" sz="1400" dirty="0" err="1">
                <a:solidFill>
                  <a:schemeClr val="accent6">
                    <a:lumMod val="75000"/>
                  </a:schemeClr>
                </a:solidFill>
                <a:latin typeface="Arial Nova Light" panose="020B0304020202020204" pitchFamily="34" charset="0"/>
              </a:rPr>
              <a:t>pri</a:t>
            </a:r>
            <a:r>
              <a:rPr lang="it-IT" sz="1400" dirty="0">
                <a:solidFill>
                  <a:schemeClr val="accent6">
                    <a:lumMod val="75000"/>
                  </a:schemeClr>
                </a:solidFill>
                <a:latin typeface="Arial Nova Light" panose="020B0304020202020204" pitchFamily="34" charset="0"/>
              </a:rPr>
              <a:t> </a:t>
            </a:r>
            <a:r>
              <a:rPr lang="it-IT" sz="1400" dirty="0" err="1">
                <a:solidFill>
                  <a:schemeClr val="accent6">
                    <a:lumMod val="75000"/>
                  </a:schemeClr>
                </a:solidFill>
                <a:latin typeface="Arial Nova Light" panose="020B0304020202020204" pitchFamily="34" charset="0"/>
              </a:rPr>
              <a:t>posameznih</a:t>
            </a:r>
            <a:r>
              <a:rPr lang="it-IT" sz="1400" dirty="0">
                <a:solidFill>
                  <a:schemeClr val="accent6">
                    <a:lumMod val="75000"/>
                  </a:schemeClr>
                </a:solidFill>
                <a:latin typeface="Arial Nova Light" panose="020B0304020202020204" pitchFamily="34" charset="0"/>
              </a:rPr>
              <a:t> </a:t>
            </a:r>
            <a:r>
              <a:rPr lang="it-IT" sz="1400" dirty="0" err="1">
                <a:solidFill>
                  <a:schemeClr val="accent6">
                    <a:lumMod val="75000"/>
                  </a:schemeClr>
                </a:solidFill>
                <a:latin typeface="Arial Nova Light" panose="020B0304020202020204" pitchFamily="34" charset="0"/>
              </a:rPr>
              <a:t>investicijah</a:t>
            </a:r>
            <a:r>
              <a:rPr lang="sl-SI" sz="1400" dirty="0">
                <a:solidFill>
                  <a:schemeClr val="accent6">
                    <a:lumMod val="75000"/>
                  </a:schemeClr>
                </a:solidFill>
                <a:latin typeface="Arial Nova Light" panose="020B0304020202020204" pitchFamily="34" charset="0"/>
              </a:rPr>
              <a:t> – 73. člen“</a:t>
            </a:r>
          </a:p>
          <a:p>
            <a:endParaRPr lang="sl-SI" dirty="0"/>
          </a:p>
        </p:txBody>
      </p:sp>
    </p:spTree>
    <p:extLst>
      <p:ext uri="{BB962C8B-B14F-4D97-AF65-F5344CB8AC3E}">
        <p14:creationId xmlns:p14="http://schemas.microsoft.com/office/powerpoint/2010/main" val="322939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9A09A707-EA41-19D0-C72D-651C07668557}"/>
              </a:ext>
            </a:extLst>
          </p:cNvPr>
          <p:cNvSpPr txBox="1"/>
          <p:nvPr/>
        </p:nvSpPr>
        <p:spPr>
          <a:xfrm>
            <a:off x="525548" y="1158061"/>
            <a:ext cx="11140897" cy="1323439"/>
          </a:xfrm>
          <a:prstGeom prst="rect">
            <a:avLst/>
          </a:prstGeom>
          <a:noFill/>
        </p:spPr>
        <p:txBody>
          <a:bodyPr wrap="square">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2000" dirty="0">
                <a:solidFill>
                  <a:srgbClr val="C00000"/>
                </a:solidFill>
                <a:latin typeface="Arial Nova Light" panose="020B0304020202020204" pitchFamily="34" charset="0"/>
              </a:rPr>
              <a:t>Finančne spodbude - 74. člen</a:t>
            </a:r>
          </a:p>
          <a:p>
            <a:pPr marL="800100" lvl="1" indent="-342900">
              <a:buFont typeface="Arial" panose="020B0604020202020204" pitchFamily="34" charset="0"/>
              <a:buChar char="•"/>
              <a:defRPr/>
            </a:pPr>
            <a:r>
              <a:rPr lang="en-US" sz="2000" dirty="0">
                <a:latin typeface="Arial Nova Light" panose="020B0304020202020204" pitchFamily="34" charset="0"/>
              </a:rPr>
              <a:t>f</a:t>
            </a:r>
            <a:r>
              <a:rPr lang="sl-SI" sz="2000" dirty="0" err="1">
                <a:latin typeface="Arial Nova Light" panose="020B0304020202020204" pitchFamily="34" charset="0"/>
              </a:rPr>
              <a:t>inančne</a:t>
            </a:r>
            <a:r>
              <a:rPr lang="sl-SI" sz="2000" dirty="0">
                <a:latin typeface="Arial Nova Light" panose="020B0304020202020204" pitchFamily="34" charset="0"/>
              </a:rPr>
              <a:t> spodbude se prednostno namenjajo ranljivim gospodinjstvom, ljudem, ki jih je prizadela energetska revščina, in tistim, ki živijo v socialnih stanovanjih.</a:t>
            </a:r>
          </a:p>
          <a:p>
            <a:pPr marL="800100" lvl="1" indent="-342900">
              <a:buFont typeface="Arial" panose="020B0604020202020204" pitchFamily="34" charset="0"/>
              <a:buChar char="•"/>
              <a:defRPr/>
            </a:pPr>
            <a:r>
              <a:rPr lang="sl-SI" sz="2000" dirty="0">
                <a:latin typeface="Arial Nova Light" panose="020B0304020202020204" pitchFamily="34" charset="0"/>
              </a:rPr>
              <a:t>finančna shema po načelu plačaj glede na prihranek</a:t>
            </a:r>
            <a:endParaRPr kumimoji="0" lang="sl-SI" sz="20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2" name="Naslov 3">
            <a:extLst>
              <a:ext uri="{FF2B5EF4-FFF2-40B4-BE49-F238E27FC236}">
                <a16:creationId xmlns:a16="http://schemas.microsoft.com/office/drawing/2014/main" id="{6C99A479-3DF1-9258-5460-D7FD58987DA0}"/>
              </a:ext>
            </a:extLst>
          </p:cNvPr>
          <p:cNvSpPr>
            <a:spLocks noGrp="1"/>
          </p:cNvSpPr>
          <p:nvPr>
            <p:ph type="title"/>
          </p:nvPr>
        </p:nvSpPr>
        <p:spPr>
          <a:xfrm>
            <a:off x="182877" y="237659"/>
            <a:ext cx="1182624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VII. POGLAVJE: FINANČNE SPODBUDE</a:t>
            </a:r>
            <a:endParaRPr kumimoji="0" lang="sl-SI" sz="3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endParaRPr>
          </a:p>
        </p:txBody>
      </p:sp>
      <p:sp>
        <p:nvSpPr>
          <p:cNvPr id="3" name="Naslov 3">
            <a:extLst>
              <a:ext uri="{FF2B5EF4-FFF2-40B4-BE49-F238E27FC236}">
                <a16:creationId xmlns:a16="http://schemas.microsoft.com/office/drawing/2014/main" id="{6F98B894-4895-5935-1669-95A8040DBF27}"/>
              </a:ext>
            </a:extLst>
          </p:cNvPr>
          <p:cNvSpPr txBox="1">
            <a:spLocks/>
          </p:cNvSpPr>
          <p:nvPr/>
        </p:nvSpPr>
        <p:spPr>
          <a:xfrm>
            <a:off x="0" y="2604641"/>
            <a:ext cx="11826241" cy="107721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sv-SE" sz="3200" dirty="0">
                <a:solidFill>
                  <a:schemeClr val="accent6">
                    <a:lumMod val="75000"/>
                  </a:schemeClr>
                </a:solidFill>
                <a:latin typeface="Arial Nova Light" panose="020B0304020202020204" pitchFamily="34" charset="0"/>
              </a:rPr>
              <a:t>VIII. POGLAVJE: INFORMIRANJE, OZAVEŠČANJE, USPOSABLJANJE</a:t>
            </a:r>
            <a:endParaRPr lang="sl-SI" sz="3200" dirty="0">
              <a:solidFill>
                <a:schemeClr val="accent6">
                  <a:lumMod val="75000"/>
                </a:schemeClr>
              </a:solidFill>
              <a:latin typeface="Arial Nova Light" panose="020B0304020202020204" pitchFamily="34" charset="0"/>
            </a:endParaRPr>
          </a:p>
        </p:txBody>
      </p:sp>
      <p:sp>
        <p:nvSpPr>
          <p:cNvPr id="4" name="PoljeZBesedilom 3">
            <a:extLst>
              <a:ext uri="{FF2B5EF4-FFF2-40B4-BE49-F238E27FC236}">
                <a16:creationId xmlns:a16="http://schemas.microsoft.com/office/drawing/2014/main" id="{95FE90C9-192A-969F-9227-E14E8E7719C1}"/>
              </a:ext>
            </a:extLst>
          </p:cNvPr>
          <p:cNvSpPr txBox="1"/>
          <p:nvPr/>
        </p:nvSpPr>
        <p:spPr>
          <a:xfrm>
            <a:off x="685344" y="3850352"/>
            <a:ext cx="11140897" cy="2769989"/>
          </a:xfrm>
          <a:prstGeom prst="rect">
            <a:avLst/>
          </a:prstGeom>
          <a:noFill/>
        </p:spPr>
        <p:txBody>
          <a:bodyPr wrap="square">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2000" dirty="0">
                <a:solidFill>
                  <a:schemeClr val="accent6">
                    <a:lumMod val="75000"/>
                  </a:schemeClr>
                </a:solidFill>
                <a:latin typeface="Arial Nova Light" panose="020B0304020202020204" pitchFamily="34" charset="0"/>
              </a:rPr>
              <a:t>razpoložljivost sistemov kvalifikacij, akreditacij in potrjevanja - 75. člen</a:t>
            </a:r>
          </a:p>
          <a:p>
            <a:pPr marL="800100" lvl="1" indent="-342900">
              <a:buFont typeface="Arial" panose="020B0604020202020204" pitchFamily="34" charset="0"/>
              <a:buChar char="•"/>
              <a:defRPr/>
            </a:pPr>
            <a:r>
              <a:rPr lang="sl-SI" dirty="0">
                <a:latin typeface="Arial Nova Light" panose="020B0304020202020204" pitchFamily="34" charset="0"/>
              </a:rPr>
              <a:t>vsebine o razpoložljivosti shem kvalifikacij, akreditacij in potrjevanja za različne ponudnike energetskih storitev, energetske pregledovalce, energetske upravljavce in inštalaterje. Uvedle se bodo zahteve za večje uvajanje pogodbenega zagotavljanja prihranka energije.</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2000" dirty="0">
                <a:solidFill>
                  <a:schemeClr val="accent6">
                    <a:lumMod val="75000"/>
                  </a:schemeClr>
                </a:solidFill>
                <a:latin typeface="Arial Nova Light" panose="020B0304020202020204" pitchFamily="34" charset="0"/>
              </a:rPr>
              <a:t>splošno informiranje, ozaveščanje in usposabljanje – 77.</a:t>
            </a:r>
            <a:r>
              <a:rPr lang="en-US" sz="2000" dirty="0">
                <a:solidFill>
                  <a:schemeClr val="accent6">
                    <a:lumMod val="75000"/>
                  </a:schemeClr>
                </a:solidFill>
                <a:latin typeface="Arial Nova Light" panose="020B0304020202020204" pitchFamily="34" charset="0"/>
              </a:rPr>
              <a:t> </a:t>
            </a:r>
            <a:r>
              <a:rPr lang="sl-SI" sz="2000" dirty="0">
                <a:solidFill>
                  <a:schemeClr val="accent6">
                    <a:lumMod val="75000"/>
                  </a:schemeClr>
                </a:solidFill>
                <a:latin typeface="Arial Nova Light" panose="020B0304020202020204" pitchFamily="34" charset="0"/>
              </a:rPr>
              <a:t>člen</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2000" dirty="0">
                <a:solidFill>
                  <a:schemeClr val="accent6">
                    <a:lumMod val="75000"/>
                  </a:schemeClr>
                </a:solidFill>
                <a:latin typeface="Arial Nova Light" panose="020B0304020202020204" pitchFamily="34" charset="0"/>
              </a:rPr>
              <a:t>energetsko svetovanje – 78. člen </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2000" dirty="0">
                <a:solidFill>
                  <a:schemeClr val="accent6">
                    <a:lumMod val="75000"/>
                  </a:schemeClr>
                </a:solidFill>
                <a:latin typeface="Arial Nova Light" panose="020B0304020202020204" pitchFamily="34" charset="0"/>
              </a:rPr>
              <a:t>zagotavljanje informacij o energetskih storitvah – 80.</a:t>
            </a:r>
            <a:r>
              <a:rPr lang="en-US" sz="2000" dirty="0">
                <a:solidFill>
                  <a:schemeClr val="accent6">
                    <a:lumMod val="75000"/>
                  </a:schemeClr>
                </a:solidFill>
                <a:latin typeface="Arial Nova Light" panose="020B0304020202020204" pitchFamily="34" charset="0"/>
              </a:rPr>
              <a:t> </a:t>
            </a:r>
            <a:r>
              <a:rPr lang="sl-SI" sz="2000" dirty="0">
                <a:solidFill>
                  <a:schemeClr val="accent6">
                    <a:lumMod val="75000"/>
                  </a:schemeClr>
                </a:solidFill>
                <a:latin typeface="Arial Nova Light" panose="020B0304020202020204" pitchFamily="34" charset="0"/>
              </a:rPr>
              <a:t>člen</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l-SI" sz="2000" dirty="0">
              <a:solidFill>
                <a:schemeClr val="accent6">
                  <a:lumMod val="75000"/>
                </a:schemeClr>
              </a:solidFill>
              <a:latin typeface="Arial Nova Light" panose="020B03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sl-SI"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2533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8DEDE5EC-04DC-B92D-3937-C2E6B10F025A}"/>
              </a:ext>
            </a:extLst>
          </p:cNvPr>
          <p:cNvSpPr>
            <a:spLocks noGrp="1"/>
          </p:cNvSpPr>
          <p:nvPr>
            <p:ph idx="1"/>
          </p:nvPr>
        </p:nvSpPr>
        <p:spPr>
          <a:xfrm>
            <a:off x="604023" y="1247504"/>
            <a:ext cx="11216269" cy="5153296"/>
          </a:xfrm>
        </p:spPr>
        <p:txBody>
          <a:bodyPr>
            <a:normAutofit fontScale="85000" lnSpcReduction="20000"/>
          </a:bodyPr>
          <a:lstStyle/>
          <a:p>
            <a:r>
              <a:rPr lang="sl-SI" sz="2400" dirty="0">
                <a:solidFill>
                  <a:schemeClr val="accent6">
                    <a:lumMod val="75000"/>
                  </a:schemeClr>
                </a:solidFill>
                <a:latin typeface="Arial Nova Light" panose="020B0304020202020204" pitchFamily="34" charset="0"/>
              </a:rPr>
              <a:t>Izmenjava podatkov – 44.člen</a:t>
            </a:r>
          </a:p>
          <a:p>
            <a:r>
              <a:rPr lang="sl-SI" sz="2400" dirty="0">
                <a:solidFill>
                  <a:schemeClr val="accent6">
                    <a:lumMod val="75000"/>
                  </a:schemeClr>
                </a:solidFill>
                <a:latin typeface="Arial Nova Light" panose="020B0304020202020204" pitchFamily="34" charset="0"/>
              </a:rPr>
              <a:t>Nacionalna podatkovna zbirka o energetskih lastnostih stavb – 45.člen</a:t>
            </a:r>
          </a:p>
          <a:p>
            <a:r>
              <a:rPr lang="sl-SI" sz="2400" dirty="0">
                <a:solidFill>
                  <a:schemeClr val="accent6">
                    <a:lumMod val="75000"/>
                  </a:schemeClr>
                </a:solidFill>
                <a:latin typeface="Arial Nova Light" panose="020B0304020202020204" pitchFamily="34" charset="0"/>
              </a:rPr>
              <a:t>Tehnični stavbni sistemi – 47.člen</a:t>
            </a:r>
          </a:p>
          <a:p>
            <a:r>
              <a:rPr lang="pl-PL" sz="2400" dirty="0">
                <a:solidFill>
                  <a:schemeClr val="accent6">
                    <a:lumMod val="75000"/>
                  </a:schemeClr>
                </a:solidFill>
                <a:latin typeface="Arial Nova Light" panose="020B0304020202020204" pitchFamily="34" charset="0"/>
              </a:rPr>
              <a:t>Sistemi za avtomatizacijo in nadzor stavb – 48- člen (nad </a:t>
            </a:r>
            <a:r>
              <a:rPr lang="en-US" sz="2400" dirty="0">
                <a:solidFill>
                  <a:schemeClr val="accent6">
                    <a:lumMod val="75000"/>
                  </a:schemeClr>
                </a:solidFill>
                <a:latin typeface="Arial Nova Light" panose="020B0304020202020204" pitchFamily="34" charset="0"/>
              </a:rPr>
              <a:t>290</a:t>
            </a:r>
            <a:r>
              <a:rPr lang="pl-PL" sz="2400" dirty="0">
                <a:solidFill>
                  <a:schemeClr val="accent6">
                    <a:lumMod val="75000"/>
                  </a:schemeClr>
                </a:solidFill>
                <a:latin typeface="Arial Nova Light" panose="020B0304020202020204" pitchFamily="34" charset="0"/>
              </a:rPr>
              <a:t> kW morajo biti opremljene s sistemi za avtomatizacijo in nadzor stavb)</a:t>
            </a:r>
            <a:endParaRPr lang="en-US" sz="2400" dirty="0">
              <a:solidFill>
                <a:schemeClr val="accent6">
                  <a:lumMod val="75000"/>
                </a:schemeClr>
              </a:solidFill>
              <a:latin typeface="Arial Nova Light" panose="020B0304020202020204" pitchFamily="34" charset="0"/>
            </a:endParaRPr>
          </a:p>
          <a:p>
            <a:r>
              <a:rPr lang="pl-PL" sz="2400" dirty="0">
                <a:solidFill>
                  <a:schemeClr val="accent6">
                    <a:lumMod val="75000"/>
                  </a:schemeClr>
                </a:solidFill>
                <a:latin typeface="Arial Nova Light" panose="020B0304020202020204" pitchFamily="34" charset="0"/>
              </a:rPr>
              <a:t>Infrastruktura za trajnostno mobilnost – 49. člen</a:t>
            </a:r>
          </a:p>
          <a:p>
            <a:r>
              <a:rPr lang="sl-SI" sz="2500" dirty="0">
                <a:solidFill>
                  <a:schemeClr val="accent6">
                    <a:lumMod val="75000"/>
                  </a:schemeClr>
                </a:solidFill>
                <a:latin typeface="Arial Nova Light" panose="020B0304020202020204" pitchFamily="34" charset="0"/>
              </a:rPr>
              <a:t>Energetska izkaznica – 50. člen</a:t>
            </a:r>
          </a:p>
          <a:p>
            <a:r>
              <a:rPr lang="sl-SI" sz="2400" dirty="0">
                <a:latin typeface="Arial Nova Light" panose="020B0304020202020204" pitchFamily="34" charset="0"/>
              </a:rPr>
              <a:t>Ni več spodnje meje za javne stavbe, krajša veljavnost najslabših EI, A+ in G na</a:t>
            </a:r>
            <a:r>
              <a:rPr lang="en-US" sz="2400" dirty="0">
                <a:latin typeface="Arial Nova Light" panose="020B0304020202020204" pitchFamily="34" charset="0"/>
              </a:rPr>
              <a:t>j</a:t>
            </a:r>
            <a:r>
              <a:rPr lang="sl-SI" sz="2400" dirty="0" err="1">
                <a:latin typeface="Arial Nova Light" panose="020B0304020202020204" pitchFamily="34" charset="0"/>
              </a:rPr>
              <a:t>slabš</a:t>
            </a:r>
            <a:r>
              <a:rPr lang="en-US" sz="2400" dirty="0" err="1">
                <a:latin typeface="Arial Nova Light" panose="020B0304020202020204" pitchFamily="34" charset="0"/>
              </a:rPr>
              <a:t>ih</a:t>
            </a:r>
            <a:r>
              <a:rPr lang="en-US" sz="2400" dirty="0">
                <a:latin typeface="Arial Nova Light" panose="020B0304020202020204" pitchFamily="34" charset="0"/>
              </a:rPr>
              <a:t> 15%</a:t>
            </a:r>
            <a:r>
              <a:rPr lang="sl-SI" sz="2400" dirty="0">
                <a:latin typeface="Arial Nova Light" panose="020B0304020202020204" pitchFamily="34" charset="0"/>
              </a:rPr>
              <a:t>,…)</a:t>
            </a:r>
          </a:p>
          <a:p>
            <a:r>
              <a:rPr lang="sl-SI" sz="2400" dirty="0">
                <a:solidFill>
                  <a:schemeClr val="accent6">
                    <a:lumMod val="75000"/>
                  </a:schemeClr>
                </a:solidFill>
                <a:latin typeface="Arial Nova Light" panose="020B0304020202020204" pitchFamily="34" charset="0"/>
              </a:rPr>
              <a:t>Pravica in dolžnost EI, register EI, namestitev EI, pooblastilo EI, licenca neodvisnih strokovnjakov, nadzor E… - členi</a:t>
            </a:r>
          </a:p>
          <a:p>
            <a:r>
              <a:rPr lang="sl-SI" sz="2400" dirty="0">
                <a:solidFill>
                  <a:schemeClr val="accent6">
                    <a:lumMod val="75000"/>
                  </a:schemeClr>
                </a:solidFill>
                <a:latin typeface="Arial Nova Light" panose="020B0304020202020204" pitchFamily="34" charset="0"/>
              </a:rPr>
              <a:t>P</a:t>
            </a:r>
            <a:r>
              <a:rPr lang="sv-SE" sz="2400" dirty="0">
                <a:solidFill>
                  <a:schemeClr val="accent6">
                    <a:lumMod val="75000"/>
                  </a:schemeClr>
                </a:solidFill>
                <a:latin typeface="Arial Nova Light" panose="020B0304020202020204" pitchFamily="34" charset="0"/>
              </a:rPr>
              <a:t>regled dostopnih delov ogrevalnih, prezračevalnih in klimatskih sistemov</a:t>
            </a:r>
            <a:r>
              <a:rPr lang="sl-SI" sz="2400" dirty="0">
                <a:solidFill>
                  <a:schemeClr val="accent6">
                    <a:lumMod val="75000"/>
                  </a:schemeClr>
                </a:solidFill>
                <a:latin typeface="Arial Nova Light" panose="020B0304020202020204" pitchFamily="34" charset="0"/>
              </a:rPr>
              <a:t> – 55. člen</a:t>
            </a:r>
          </a:p>
          <a:p>
            <a:pPr lvl="1"/>
            <a:r>
              <a:rPr lang="sl-SI" sz="2000" dirty="0">
                <a:latin typeface="Arial Nova Light" panose="020B0304020202020204" pitchFamily="34" charset="0"/>
              </a:rPr>
              <a:t>Lastnik stanovanjske in </a:t>
            </a:r>
            <a:r>
              <a:rPr lang="sl-SI" sz="2000" dirty="0" err="1">
                <a:latin typeface="Arial Nova Light" panose="020B0304020202020204" pitchFamily="34" charset="0"/>
              </a:rPr>
              <a:t>nestanovanjske</a:t>
            </a:r>
            <a:r>
              <a:rPr lang="sl-SI" sz="2000" dirty="0">
                <a:latin typeface="Arial Nova Light" panose="020B0304020202020204" pitchFamily="34" charset="0"/>
              </a:rPr>
              <a:t> stavbe ali dela stavbe mora najmanj na vsakih pet let zagotoviti redni pregled dostopnih delov ogrevalnih sistemov, prezračevalnih sistemov in klimatskih sistemov, vključno z vsemi njihovimi kombinacijami, z efektivno nazivno izhodno močjo nad </a:t>
            </a:r>
            <a:r>
              <a:rPr lang="en-US" sz="2000" dirty="0">
                <a:latin typeface="Arial Nova Light" panose="020B0304020202020204" pitchFamily="34" charset="0"/>
              </a:rPr>
              <a:t>70 </a:t>
            </a:r>
            <a:r>
              <a:rPr lang="sl-SI" sz="2000" dirty="0">
                <a:latin typeface="Arial Nova Light" panose="020B0304020202020204" pitchFamily="34" charset="0"/>
              </a:rPr>
              <a:t>kW. </a:t>
            </a:r>
          </a:p>
          <a:p>
            <a:r>
              <a:rPr lang="sl-SI" sz="2400" dirty="0">
                <a:solidFill>
                  <a:schemeClr val="accent6">
                    <a:lumMod val="75000"/>
                  </a:schemeClr>
                </a:solidFill>
                <a:latin typeface="Arial Nova Light" panose="020B0304020202020204" pitchFamily="34" charset="0"/>
              </a:rPr>
              <a:t>Pravica in dolžnost EI, register EI, namestitev EI, pooblastilo EI, licenca</a:t>
            </a:r>
            <a:endParaRPr lang="en-US" sz="2400" dirty="0">
              <a:solidFill>
                <a:schemeClr val="accent6">
                  <a:lumMod val="75000"/>
                </a:schemeClr>
              </a:solidFill>
              <a:latin typeface="Arial Nova Light" panose="020B0304020202020204" pitchFamily="34" charset="0"/>
            </a:endParaRPr>
          </a:p>
          <a:p>
            <a:pPr marL="0" indent="0">
              <a:buNone/>
            </a:pPr>
            <a:r>
              <a:rPr lang="en-US" sz="2400" dirty="0">
                <a:solidFill>
                  <a:schemeClr val="accent6">
                    <a:lumMod val="75000"/>
                  </a:schemeClr>
                </a:solidFill>
                <a:latin typeface="Arial Nova Light" panose="020B0304020202020204" pitchFamily="34" charset="0"/>
              </a:rPr>
              <a:t>    </a:t>
            </a:r>
            <a:r>
              <a:rPr lang="sl-SI" sz="2400" dirty="0">
                <a:solidFill>
                  <a:schemeClr val="accent6">
                    <a:lumMod val="75000"/>
                  </a:schemeClr>
                </a:solidFill>
                <a:latin typeface="Arial Nova Light" panose="020B0304020202020204" pitchFamily="34" charset="0"/>
              </a:rPr>
              <a:t>nadzor E… - členi</a:t>
            </a:r>
          </a:p>
          <a:p>
            <a:r>
              <a:rPr lang="sl-SI" sz="2400" dirty="0">
                <a:solidFill>
                  <a:schemeClr val="accent6">
                    <a:lumMod val="75000"/>
                  </a:schemeClr>
                </a:solidFill>
                <a:latin typeface="Arial Nova Light" panose="020B0304020202020204" pitchFamily="34" charset="0"/>
              </a:rPr>
              <a:t>Pripravljenost stavb na pametne sisteme (SRI)- 43. člen</a:t>
            </a:r>
          </a:p>
          <a:p>
            <a:endParaRPr lang="sl-SI" sz="2400" dirty="0">
              <a:latin typeface="Arial Nova Light" panose="020B0304020202020204" pitchFamily="34" charset="0"/>
            </a:endParaRPr>
          </a:p>
        </p:txBody>
      </p:sp>
      <p:sp>
        <p:nvSpPr>
          <p:cNvPr id="4" name="Naslov 1">
            <a:extLst>
              <a:ext uri="{FF2B5EF4-FFF2-40B4-BE49-F238E27FC236}">
                <a16:creationId xmlns:a16="http://schemas.microsoft.com/office/drawing/2014/main" id="{81BAB5B6-E259-0B7E-7B9B-1569AB2E14E8}"/>
              </a:ext>
            </a:extLst>
          </p:cNvPr>
          <p:cNvSpPr>
            <a:spLocks noGrp="1"/>
          </p:cNvSpPr>
          <p:nvPr>
            <p:ph type="title"/>
          </p:nvPr>
        </p:nvSpPr>
        <p:spPr>
          <a:xfrm>
            <a:off x="954358" y="-178419"/>
            <a:ext cx="10515600" cy="1325563"/>
          </a:xfrm>
        </p:spPr>
        <p:txBody>
          <a:bodyPr>
            <a:normAutofit/>
          </a:bodyPr>
          <a:lstStyle/>
          <a:p>
            <a:pPr algn="ctr">
              <a:lnSpc>
                <a:spcPct val="150000"/>
              </a:lnSpc>
              <a:spcBef>
                <a:spcPts val="600"/>
              </a:spcBef>
              <a:spcAft>
                <a:spcPts val="600"/>
              </a:spcAft>
            </a:pPr>
            <a:r>
              <a:rPr lang="sl-SI" dirty="0">
                <a:solidFill>
                  <a:schemeClr val="accent6">
                    <a:lumMod val="75000"/>
                  </a:schemeClr>
                </a:solidFill>
                <a:latin typeface="Arial Nova Light" panose="020B0304020202020204" pitchFamily="34" charset="0"/>
                <a:ea typeface="+mn-ea"/>
                <a:cs typeface="+mn-cs"/>
              </a:rPr>
              <a:t>Drugo - ravno tako pomembno</a:t>
            </a:r>
            <a:endParaRPr lang="en-SI" dirty="0">
              <a:solidFill>
                <a:schemeClr val="accent6">
                  <a:lumMod val="75000"/>
                </a:schemeClr>
              </a:solidFill>
              <a:latin typeface="Arial Nova Light" panose="020B0304020202020204" pitchFamily="34" charset="0"/>
              <a:ea typeface="+mn-ea"/>
              <a:cs typeface="+mn-cs"/>
            </a:endParaRPr>
          </a:p>
        </p:txBody>
      </p:sp>
      <p:pic>
        <p:nvPicPr>
          <p:cNvPr id="5" name="Picture 2" descr="Smart Readiness Indicator for building – integration in the ALDREN EPC |  ALDREN">
            <a:extLst>
              <a:ext uri="{FF2B5EF4-FFF2-40B4-BE49-F238E27FC236}">
                <a16:creationId xmlns:a16="http://schemas.microsoft.com/office/drawing/2014/main" id="{F1DED379-BFC0-474E-A0AC-13B6290D0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7916" y="5178436"/>
            <a:ext cx="2814084" cy="1536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793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0"/>
            <a:ext cx="10515600" cy="1325563"/>
          </a:xfrm>
        </p:spPr>
        <p:txBody>
          <a:bodyPr>
            <a:normAutofit/>
          </a:bodyPr>
          <a:lstStyle/>
          <a:p>
            <a:pPr algn="ctr"/>
            <a:r>
              <a:rPr lang="sl-SI" dirty="0">
                <a:solidFill>
                  <a:schemeClr val="accent6">
                    <a:lumMod val="75000"/>
                  </a:schemeClr>
                </a:solidFill>
                <a:latin typeface="Arial Nova Light" panose="020B0304020202020204" pitchFamily="34" charset="0"/>
                <a:ea typeface="+mn-ea"/>
                <a:cs typeface="+mn-cs"/>
              </a:rPr>
              <a:t>Sončna energija na stavbah</a:t>
            </a:r>
          </a:p>
        </p:txBody>
      </p:sp>
      <p:sp>
        <p:nvSpPr>
          <p:cNvPr id="3" name="Označba mesta vsebine 2"/>
          <p:cNvSpPr>
            <a:spLocks noGrp="1"/>
          </p:cNvSpPr>
          <p:nvPr>
            <p:ph idx="1"/>
          </p:nvPr>
        </p:nvSpPr>
        <p:spPr>
          <a:xfrm>
            <a:off x="440314" y="1253331"/>
            <a:ext cx="7453472" cy="4351338"/>
          </a:xfrm>
        </p:spPr>
        <p:txBody>
          <a:bodyPr>
            <a:noAutofit/>
          </a:bodyPr>
          <a:lstStyle/>
          <a:p>
            <a:pPr>
              <a:spcBef>
                <a:spcPts val="0"/>
              </a:spcBef>
            </a:pPr>
            <a:r>
              <a:rPr lang="sl-SI" sz="2000" dirty="0">
                <a:latin typeface="Arial Nova Light" panose="020B0304020202020204" pitchFamily="34" charset="0"/>
              </a:rPr>
              <a:t>do 31. decembra 2026 na </a:t>
            </a:r>
            <a:r>
              <a:rPr lang="sl-SI" sz="2000" dirty="0">
                <a:solidFill>
                  <a:schemeClr val="accent6">
                    <a:lumMod val="75000"/>
                  </a:schemeClr>
                </a:solidFill>
                <a:latin typeface="Arial Nova Light" panose="020B0304020202020204" pitchFamily="34" charset="0"/>
              </a:rPr>
              <a:t>novih javnih in poslovnih(EPBD) (</a:t>
            </a:r>
            <a:r>
              <a:rPr lang="sl-SI" sz="2000" dirty="0" err="1">
                <a:solidFill>
                  <a:schemeClr val="accent6">
                    <a:lumMod val="75000"/>
                  </a:schemeClr>
                </a:solidFill>
                <a:latin typeface="Arial Nova Light" panose="020B0304020202020204" pitchFamily="34" charset="0"/>
              </a:rPr>
              <a:t>nestanovanjskih</a:t>
            </a:r>
            <a:r>
              <a:rPr lang="sl-SI" sz="2000" dirty="0">
                <a:solidFill>
                  <a:schemeClr val="accent6">
                    <a:lumMod val="75000"/>
                  </a:schemeClr>
                </a:solidFill>
                <a:latin typeface="Arial Nova Light" panose="020B0304020202020204" pitchFamily="34" charset="0"/>
              </a:rPr>
              <a:t> ZSROVE) stavbah </a:t>
            </a:r>
            <a:r>
              <a:rPr lang="sl-SI" sz="2000" dirty="0">
                <a:latin typeface="Arial Nova Light" panose="020B0304020202020204" pitchFamily="34" charset="0"/>
              </a:rPr>
              <a:t>(od 250 m2)</a:t>
            </a:r>
          </a:p>
          <a:p>
            <a:pPr>
              <a:spcBef>
                <a:spcPts val="0"/>
              </a:spcBef>
            </a:pPr>
            <a:endParaRPr lang="sl-SI" sz="2000" dirty="0">
              <a:latin typeface="Arial Nova Light" panose="020B0304020202020204" pitchFamily="34" charset="0"/>
            </a:endParaRPr>
          </a:p>
          <a:p>
            <a:pPr>
              <a:spcBef>
                <a:spcPts val="0"/>
              </a:spcBef>
            </a:pPr>
            <a:r>
              <a:rPr lang="sl-SI" sz="2000" dirty="0">
                <a:latin typeface="Arial Nova Light" panose="020B0304020202020204" pitchFamily="34" charset="0"/>
              </a:rPr>
              <a:t>do 31. decembra 2027 na </a:t>
            </a:r>
            <a:r>
              <a:rPr lang="sl-SI" sz="2000" dirty="0">
                <a:solidFill>
                  <a:schemeClr val="accent6">
                    <a:lumMod val="75000"/>
                  </a:schemeClr>
                </a:solidFill>
                <a:latin typeface="Arial Nova Light" panose="020B0304020202020204" pitchFamily="34" charset="0"/>
              </a:rPr>
              <a:t>obstoječih </a:t>
            </a:r>
            <a:r>
              <a:rPr lang="en-US" sz="2000" dirty="0" err="1">
                <a:solidFill>
                  <a:schemeClr val="accent6">
                    <a:lumMod val="75000"/>
                  </a:schemeClr>
                </a:solidFill>
                <a:latin typeface="Arial Nova Light" panose="020B0304020202020204" pitchFamily="34" charset="0"/>
              </a:rPr>
              <a:t>nestanovanjskih</a:t>
            </a:r>
            <a:r>
              <a:rPr lang="sl-SI" sz="2000" dirty="0">
                <a:solidFill>
                  <a:schemeClr val="accent6">
                    <a:lumMod val="75000"/>
                  </a:schemeClr>
                </a:solidFill>
                <a:latin typeface="Arial Nova Light" panose="020B0304020202020204" pitchFamily="34" charset="0"/>
              </a:rPr>
              <a:t> stavbah </a:t>
            </a:r>
            <a:r>
              <a:rPr lang="sl-SI" sz="2000" dirty="0">
                <a:latin typeface="Arial Nova Light" panose="020B0304020202020204" pitchFamily="34" charset="0"/>
              </a:rPr>
              <a:t>(od </a:t>
            </a:r>
            <a:r>
              <a:rPr lang="en-US" sz="2000" dirty="0">
                <a:latin typeface="Arial Nova Light" panose="020B0304020202020204" pitchFamily="34" charset="0"/>
              </a:rPr>
              <a:t>50</a:t>
            </a:r>
            <a:r>
              <a:rPr lang="sl-SI" sz="2000" dirty="0">
                <a:latin typeface="Arial Nova Light" panose="020B0304020202020204" pitchFamily="34" charset="0"/>
              </a:rPr>
              <a:t>0 m2), ki so v </a:t>
            </a:r>
            <a:r>
              <a:rPr lang="en-US" sz="2000" dirty="0" err="1">
                <a:latin typeface="Arial Nova Light" panose="020B0304020202020204" pitchFamily="34" charset="0"/>
              </a:rPr>
              <a:t>večji</a:t>
            </a:r>
            <a:r>
              <a:rPr lang="en-US" sz="2000" dirty="0">
                <a:latin typeface="Arial Nova Light" panose="020B0304020202020204" pitchFamily="34" charset="0"/>
              </a:rPr>
              <a:t> </a:t>
            </a:r>
            <a:r>
              <a:rPr lang="sl-SI" sz="2000" dirty="0">
                <a:latin typeface="Arial Nova Light" panose="020B0304020202020204" pitchFamily="34" charset="0"/>
              </a:rPr>
              <a:t>prenovi</a:t>
            </a:r>
          </a:p>
          <a:p>
            <a:pPr>
              <a:spcBef>
                <a:spcPts val="0"/>
              </a:spcBef>
            </a:pPr>
            <a:endParaRPr lang="sl-SI" sz="2000" dirty="0">
              <a:latin typeface="Arial Nova Light" panose="020B0304020202020204" pitchFamily="34" charset="0"/>
            </a:endParaRPr>
          </a:p>
          <a:p>
            <a:pPr>
              <a:spcBef>
                <a:spcPts val="0"/>
              </a:spcBef>
            </a:pPr>
            <a:r>
              <a:rPr lang="sl-SI" sz="2000" dirty="0">
                <a:latin typeface="Arial Nova Light" panose="020B0304020202020204" pitchFamily="34" charset="0"/>
              </a:rPr>
              <a:t>na vseh </a:t>
            </a:r>
            <a:r>
              <a:rPr lang="sl-SI" sz="2000" dirty="0">
                <a:solidFill>
                  <a:schemeClr val="accent6">
                    <a:lumMod val="75000"/>
                  </a:schemeClr>
                </a:solidFill>
                <a:latin typeface="Arial Nova Light" panose="020B0304020202020204" pitchFamily="34" charset="0"/>
              </a:rPr>
              <a:t>obstoječih stavbah v lasti javnih organov </a:t>
            </a:r>
            <a:r>
              <a:rPr lang="sl-SI" sz="2000" dirty="0">
                <a:latin typeface="Arial Nova Light" panose="020B0304020202020204" pitchFamily="34" charset="0"/>
              </a:rPr>
              <a:t>z uporabno tlorisno površino, večjo od (2 000 m2, do 31. decembra 2027 ; 750 m2, do 31. decembra 2028; 250 m2, do 31. decembra 2030)</a:t>
            </a:r>
          </a:p>
          <a:p>
            <a:pPr>
              <a:spcBef>
                <a:spcPts val="0"/>
              </a:spcBef>
            </a:pPr>
            <a:endParaRPr lang="sl-SI" sz="2000" dirty="0">
              <a:solidFill>
                <a:srgbClr val="C00000"/>
              </a:solidFill>
              <a:latin typeface="Arial" panose="020B0604020202020204" pitchFamily="34" charset="0"/>
            </a:endParaRPr>
          </a:p>
          <a:p>
            <a:pPr>
              <a:spcBef>
                <a:spcPts val="0"/>
              </a:spcBef>
            </a:pPr>
            <a:r>
              <a:rPr lang="sl-SI" sz="2000" dirty="0">
                <a:latin typeface="Arial Nova Light" panose="020B0304020202020204" pitchFamily="34" charset="0"/>
              </a:rPr>
              <a:t>do 31. decembra 2029 za vse </a:t>
            </a:r>
            <a:r>
              <a:rPr lang="sl-SI" sz="2000" dirty="0">
                <a:solidFill>
                  <a:schemeClr val="accent6">
                    <a:lumMod val="75000"/>
                  </a:schemeClr>
                </a:solidFill>
                <a:latin typeface="Arial Nova Light" panose="020B0304020202020204" pitchFamily="34" charset="0"/>
              </a:rPr>
              <a:t>nove stanovanjske stavbe in </a:t>
            </a:r>
            <a:r>
              <a:rPr lang="en-US" sz="2000" dirty="0" err="1">
                <a:solidFill>
                  <a:schemeClr val="accent6">
                    <a:lumMod val="75000"/>
                  </a:schemeClr>
                </a:solidFill>
                <a:latin typeface="Arial Nova Light" panose="020B0304020202020204" pitchFamily="34" charset="0"/>
              </a:rPr>
              <a:t>novih</a:t>
            </a:r>
            <a:r>
              <a:rPr lang="en-US" sz="2000" dirty="0">
                <a:solidFill>
                  <a:schemeClr val="accent6">
                    <a:lumMod val="75000"/>
                  </a:schemeClr>
                </a:solidFill>
                <a:latin typeface="Arial Nova Light" panose="020B0304020202020204" pitchFamily="34" charset="0"/>
              </a:rPr>
              <a:t> </a:t>
            </a:r>
            <a:r>
              <a:rPr lang="sl-SI" sz="2000" dirty="0">
                <a:solidFill>
                  <a:schemeClr val="accent6">
                    <a:lumMod val="75000"/>
                  </a:schemeClr>
                </a:solidFill>
                <a:latin typeface="Arial Nova Light" panose="020B0304020202020204" pitchFamily="34" charset="0"/>
              </a:rPr>
              <a:t>pokrit</a:t>
            </a:r>
            <a:r>
              <a:rPr lang="en-US" sz="2000" dirty="0" err="1">
                <a:solidFill>
                  <a:schemeClr val="accent6">
                    <a:lumMod val="75000"/>
                  </a:schemeClr>
                </a:solidFill>
                <a:latin typeface="Arial Nova Light" panose="020B0304020202020204" pitchFamily="34" charset="0"/>
              </a:rPr>
              <a:t>ih</a:t>
            </a:r>
            <a:r>
              <a:rPr lang="sl-SI" sz="2000" dirty="0">
                <a:solidFill>
                  <a:schemeClr val="accent6">
                    <a:lumMod val="75000"/>
                  </a:schemeClr>
                </a:solidFill>
                <a:latin typeface="Arial Nova Light" panose="020B0304020202020204" pitchFamily="34" charset="0"/>
              </a:rPr>
              <a:t> parkirišč</a:t>
            </a:r>
          </a:p>
          <a:p>
            <a:pPr>
              <a:spcBef>
                <a:spcPts val="0"/>
              </a:spcBef>
            </a:pPr>
            <a:endParaRPr lang="sl-SI" sz="2400" dirty="0">
              <a:solidFill>
                <a:schemeClr val="accent6">
                  <a:lumMod val="75000"/>
                </a:schemeClr>
              </a:solidFill>
              <a:latin typeface="Arial Nova Light" panose="020B0304020202020204" pitchFamily="34" charset="0"/>
            </a:endParaRPr>
          </a:p>
          <a:p>
            <a:pPr>
              <a:spcBef>
                <a:spcPts val="0"/>
              </a:spcBef>
            </a:pPr>
            <a:r>
              <a:rPr lang="sl-SI" sz="2000" dirty="0">
                <a:latin typeface="Arial Nova Light" panose="020B0304020202020204" pitchFamily="34" charset="0"/>
              </a:rPr>
              <a:t>na obstoječih parkiriščih </a:t>
            </a:r>
            <a:r>
              <a:rPr lang="sl-SI" sz="2000" dirty="0">
                <a:solidFill>
                  <a:schemeClr val="accent6">
                    <a:lumMod val="75000"/>
                  </a:schemeClr>
                </a:solidFill>
                <a:latin typeface="Arial Nova Light" panose="020B0304020202020204" pitchFamily="34" charset="0"/>
              </a:rPr>
              <a:t>(tlorisna površina nad 1700 m2) </a:t>
            </a:r>
            <a:r>
              <a:rPr lang="sl-SI" sz="2000" dirty="0">
                <a:latin typeface="Arial Nova Light" panose="020B0304020202020204" pitchFamily="34" charset="0"/>
              </a:rPr>
              <a:t>obvezno</a:t>
            </a:r>
          </a:p>
          <a:p>
            <a:pPr>
              <a:spcBef>
                <a:spcPts val="0"/>
              </a:spcBef>
            </a:pPr>
            <a:r>
              <a:rPr lang="sl-SI" sz="2000" dirty="0">
                <a:latin typeface="Arial Nova Light" panose="020B0304020202020204" pitchFamily="34" charset="0"/>
              </a:rPr>
              <a:t>na novih parkiriščih </a:t>
            </a:r>
            <a:r>
              <a:rPr lang="sl-SI" sz="2000" dirty="0">
                <a:solidFill>
                  <a:schemeClr val="accent6">
                    <a:lumMod val="75000"/>
                  </a:schemeClr>
                </a:solidFill>
                <a:latin typeface="Arial Nova Light" panose="020B0304020202020204" pitchFamily="34" charset="0"/>
              </a:rPr>
              <a:t>(tlorisna površina </a:t>
            </a:r>
            <a:r>
              <a:rPr lang="sl-SI" sz="2000">
                <a:solidFill>
                  <a:schemeClr val="accent6">
                    <a:lumMod val="75000"/>
                  </a:schemeClr>
                </a:solidFill>
                <a:latin typeface="Arial Nova Light" panose="020B0304020202020204" pitchFamily="34" charset="0"/>
              </a:rPr>
              <a:t>nad 1000 </a:t>
            </a:r>
            <a:r>
              <a:rPr lang="sl-SI" sz="2000" dirty="0">
                <a:solidFill>
                  <a:schemeClr val="accent6">
                    <a:lumMod val="75000"/>
                  </a:schemeClr>
                </a:solidFill>
                <a:latin typeface="Arial Nova Light" panose="020B0304020202020204" pitchFamily="34" charset="0"/>
              </a:rPr>
              <a:t>m2) </a:t>
            </a:r>
            <a:r>
              <a:rPr lang="sl-SI" sz="2000" dirty="0">
                <a:latin typeface="Arial Nova Light" panose="020B0304020202020204" pitchFamily="34" charset="0"/>
              </a:rPr>
              <a:t>obvezno</a:t>
            </a:r>
            <a:endParaRPr lang="en-US" sz="2000" dirty="0">
              <a:latin typeface="Arial Nova Light" panose="020B0304020202020204" pitchFamily="34" charset="0"/>
            </a:endParaRPr>
          </a:p>
          <a:p>
            <a:pPr>
              <a:spcBef>
                <a:spcPts val="0"/>
              </a:spcBef>
            </a:pPr>
            <a:endParaRPr lang="sl-SI" sz="2000" dirty="0">
              <a:latin typeface="Arial Nova Light" panose="020B0304020202020204" pitchFamily="34" charset="0"/>
            </a:endParaRPr>
          </a:p>
          <a:p>
            <a:pPr>
              <a:spcBef>
                <a:spcPts val="0"/>
              </a:spcBef>
            </a:pPr>
            <a:r>
              <a:rPr lang="sl-SI" sz="2000" dirty="0">
                <a:latin typeface="Arial Nova Light" panose="020B0304020202020204" pitchFamily="34" charset="0"/>
              </a:rPr>
              <a:t>možne izjeme (tehnično, ekonomsko)</a:t>
            </a:r>
          </a:p>
          <a:p>
            <a:pPr>
              <a:spcBef>
                <a:spcPts val="0"/>
              </a:spcBef>
            </a:pPr>
            <a:endParaRPr lang="sl-SI" sz="2400" dirty="0"/>
          </a:p>
        </p:txBody>
      </p:sp>
      <p:pic>
        <p:nvPicPr>
          <p:cNvPr id="1026" name="Picture 2" descr="Solar Insolation analysis on a typical summer day for the chosen building facade showcasing an average solar radiation value of 3013.33 W per sqm (Image Source: Auth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951" y="1968471"/>
            <a:ext cx="3545715" cy="2440286"/>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a:extLst>
              <a:ext uri="{FF2B5EF4-FFF2-40B4-BE49-F238E27FC236}">
                <a16:creationId xmlns:a16="http://schemas.microsoft.com/office/drawing/2014/main" id="{2D3BC064-00B3-850B-B892-6571B35496F8}"/>
              </a:ext>
            </a:extLst>
          </p:cNvPr>
          <p:cNvSpPr txBox="1"/>
          <p:nvPr/>
        </p:nvSpPr>
        <p:spPr>
          <a:xfrm>
            <a:off x="8578120" y="4507815"/>
            <a:ext cx="3104879" cy="707886"/>
          </a:xfrm>
          <a:prstGeom prst="rect">
            <a:avLst/>
          </a:prstGeom>
          <a:noFill/>
        </p:spPr>
        <p:txBody>
          <a:bodyPr wrap="square">
            <a:spAutoFit/>
          </a:bodyPr>
          <a:lstStyle/>
          <a:p>
            <a:pPr marL="0" indent="0" algn="ctr">
              <a:spcBef>
                <a:spcPts val="0"/>
              </a:spcBef>
              <a:buNone/>
            </a:pPr>
            <a:r>
              <a:rPr lang="sl-SI" sz="2000" dirty="0">
                <a:latin typeface="Arial Nova Light" panose="020B0304020202020204" pitchFamily="34" charset="0"/>
              </a:rPr>
              <a:t>optimizirajo svoj potencial za proizvodnjo OVE</a:t>
            </a:r>
          </a:p>
        </p:txBody>
      </p:sp>
    </p:spTree>
    <p:extLst>
      <p:ext uri="{BB962C8B-B14F-4D97-AF65-F5344CB8AC3E}">
        <p14:creationId xmlns:p14="http://schemas.microsoft.com/office/powerpoint/2010/main" val="2938844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28299" y="2054044"/>
            <a:ext cx="11463528" cy="5413248"/>
          </a:xfrm>
        </p:spPr>
        <p:txBody>
          <a:bodyPr>
            <a:normAutofit/>
          </a:bodyPr>
          <a:lstStyle/>
          <a:p>
            <a:pPr algn="just">
              <a:spcBef>
                <a:spcPts val="0"/>
              </a:spcBef>
            </a:pPr>
            <a:r>
              <a:rPr lang="sl-SI" sz="2000" dirty="0">
                <a:solidFill>
                  <a:schemeClr val="accent6">
                    <a:lumMod val="75000"/>
                  </a:schemeClr>
                </a:solidFill>
                <a:latin typeface="Arial Nova Light" panose="020B0304020202020204" pitchFamily="34" charset="0"/>
              </a:rPr>
              <a:t>združuje države EU, finančne ustanove in ustrezne deležnike</a:t>
            </a:r>
            <a:r>
              <a:rPr lang="sl-SI" sz="2000" dirty="0">
                <a:latin typeface="Arial Nova Light" panose="020B0304020202020204" pitchFamily="34" charset="0"/>
              </a:rPr>
              <a:t>, da bi identificirala ukrepe za konkretno izboljšanje zasebnega financiranja energijske učinkovitosti</a:t>
            </a:r>
          </a:p>
          <a:p>
            <a:pPr algn="just">
              <a:spcBef>
                <a:spcPts val="0"/>
              </a:spcBef>
            </a:pPr>
            <a:endParaRPr lang="sl-SI" sz="2000" dirty="0">
              <a:latin typeface="Arial Nova Light" panose="020B0304020202020204" pitchFamily="34" charset="0"/>
            </a:endParaRPr>
          </a:p>
          <a:p>
            <a:pPr algn="just">
              <a:spcBef>
                <a:spcPts val="0"/>
              </a:spcBef>
            </a:pPr>
            <a:r>
              <a:rPr lang="sl-SI" sz="2000" dirty="0">
                <a:solidFill>
                  <a:schemeClr val="accent6">
                    <a:lumMod val="50000"/>
                  </a:schemeClr>
                </a:solidFill>
                <a:latin typeface="Arial Nova Light" panose="020B0304020202020204" pitchFamily="34" charset="0"/>
              </a:rPr>
              <a:t>razvija platformo </a:t>
            </a:r>
            <a:r>
              <a:rPr lang="sl-SI" sz="2000" dirty="0">
                <a:latin typeface="Arial Nova Light" panose="020B0304020202020204" pitchFamily="34" charset="0"/>
              </a:rPr>
              <a:t>za države EU, finančne institucije in EK za </a:t>
            </a:r>
            <a:r>
              <a:rPr lang="sl-SI" sz="2000" dirty="0">
                <a:solidFill>
                  <a:schemeClr val="accent6">
                    <a:lumMod val="50000"/>
                  </a:schemeClr>
                </a:solidFill>
                <a:latin typeface="Arial Nova Light" panose="020B0304020202020204" pitchFamily="34" charset="0"/>
              </a:rPr>
              <a:t>sodelovanje pri financiranju energetske učinkovitosti.</a:t>
            </a:r>
            <a:r>
              <a:rPr lang="sl-SI" sz="2000" dirty="0">
                <a:latin typeface="Arial Nova Light" panose="020B0304020202020204" pitchFamily="34" charset="0"/>
              </a:rPr>
              <a:t> Skozi dialog, sodelovanje in izmenjavo izkušenj bo „koalicija“ v naslednjih letih razvila konkretne ukrepe in pobude za financiranje energetske učinkovitosti.</a:t>
            </a:r>
          </a:p>
          <a:p>
            <a:pPr marL="0" lvl="0" indent="0" algn="just">
              <a:spcBef>
                <a:spcPts val="0"/>
              </a:spcBef>
              <a:buNone/>
            </a:pPr>
            <a:endParaRPr lang="sl-SI" sz="2000" dirty="0">
              <a:latin typeface="Arial Nova Light" panose="020B0304020202020204" pitchFamily="34" charset="0"/>
            </a:endParaRPr>
          </a:p>
          <a:p>
            <a:pPr marL="0" lvl="0" indent="0" algn="just">
              <a:spcBef>
                <a:spcPts val="0"/>
              </a:spcBef>
              <a:buNone/>
            </a:pPr>
            <a:r>
              <a:rPr lang="sl-SI" sz="2000" dirty="0">
                <a:latin typeface="Arial Nova Light" panose="020B0304020202020204" pitchFamily="34" charset="0"/>
              </a:rPr>
              <a:t>Cilji je </a:t>
            </a:r>
            <a:r>
              <a:rPr lang="sl-SI" sz="2000" dirty="0">
                <a:solidFill>
                  <a:schemeClr val="accent6">
                    <a:lumMod val="75000"/>
                  </a:schemeClr>
                </a:solidFill>
                <a:latin typeface="Arial Nova Light" panose="020B0304020202020204" pitchFamily="34" charset="0"/>
              </a:rPr>
              <a:t>ustvariti ugodno tržno okolje za naložbe v energetsko učinkovitost </a:t>
            </a:r>
            <a:r>
              <a:rPr lang="sl-SI" sz="2000" dirty="0">
                <a:latin typeface="Arial Nova Light" panose="020B0304020202020204" pitchFamily="34" charset="0"/>
              </a:rPr>
              <a:t>ter povečati zasebno financiranje, potrebno za energetsko učinkovitost, da bi dosegli energetske in podnebne cilje EU za leto 2030 in 2050. To vključuje:</a:t>
            </a:r>
          </a:p>
          <a:p>
            <a:pPr marL="0" lvl="0" indent="0">
              <a:spcBef>
                <a:spcPts val="0"/>
              </a:spcBef>
              <a:buNone/>
            </a:pPr>
            <a:endParaRPr lang="sl-SI" sz="2000" dirty="0">
              <a:latin typeface="Arial Nova Light" panose="020B0304020202020204" pitchFamily="34" charset="0"/>
            </a:endParaRPr>
          </a:p>
          <a:p>
            <a:pPr>
              <a:spcBef>
                <a:spcPts val="0"/>
              </a:spcBef>
            </a:pPr>
            <a:r>
              <a:rPr lang="sl-SI" sz="2000" dirty="0">
                <a:solidFill>
                  <a:schemeClr val="accent6">
                    <a:lumMod val="75000"/>
                  </a:schemeClr>
                </a:solidFill>
                <a:latin typeface="Arial Nova Light" panose="020B0304020202020204" pitchFamily="34" charset="0"/>
              </a:rPr>
              <a:t>omogočanje izvedbe mešanih rešitev energetske učinkovitosti</a:t>
            </a:r>
            <a:r>
              <a:rPr lang="sl-SI" sz="2000" dirty="0">
                <a:latin typeface="Arial Nova Light" panose="020B0304020202020204" pitchFamily="34" charset="0"/>
              </a:rPr>
              <a:t>, finančnih instrumentov in shem v okviru programov financiranja EU</a:t>
            </a:r>
          </a:p>
          <a:p>
            <a:pPr>
              <a:spcBef>
                <a:spcPts val="0"/>
              </a:spcBef>
            </a:pPr>
            <a:r>
              <a:rPr lang="sl-SI" sz="2000" dirty="0">
                <a:solidFill>
                  <a:schemeClr val="accent6">
                    <a:lumMod val="75000"/>
                  </a:schemeClr>
                </a:solidFill>
                <a:latin typeface="Arial Nova Light" panose="020B0304020202020204" pitchFamily="34" charset="0"/>
              </a:rPr>
              <a:t>spodbujanje programov </a:t>
            </a:r>
            <a:r>
              <a:rPr lang="sl-SI" sz="2000" dirty="0">
                <a:latin typeface="Arial Nova Light" panose="020B0304020202020204" pitchFamily="34" charset="0"/>
              </a:rPr>
              <a:t>za olajšanje dodatnih zasebnih naložb v projekte energetske učinkovitosti</a:t>
            </a:r>
          </a:p>
          <a:p>
            <a:pPr>
              <a:spcBef>
                <a:spcPts val="0"/>
              </a:spcBef>
            </a:pPr>
            <a:r>
              <a:rPr lang="sl-SI" sz="2000" dirty="0">
                <a:solidFill>
                  <a:schemeClr val="accent6">
                    <a:lumMod val="75000"/>
                  </a:schemeClr>
                </a:solidFill>
                <a:latin typeface="Arial Nova Light" panose="020B0304020202020204" pitchFamily="34" charset="0"/>
              </a:rPr>
              <a:t>deljenje najboljših finančnih praks za energetsko učinkovitost </a:t>
            </a:r>
            <a:r>
              <a:rPr lang="sl-SI" sz="2000" dirty="0">
                <a:latin typeface="Arial Nova Light" panose="020B0304020202020204" pitchFamily="34" charset="0"/>
              </a:rPr>
              <a:t>z namenom povečanja ponudbe posebnih produktov, ki so na voljo na trgu, in zagotavljanje, da je finančna podpora bolj učinkovita, enostavnejša in bolj usmerjena na potrebe državljanov in podjetij.</a:t>
            </a:r>
          </a:p>
          <a:p>
            <a:pPr marL="0" indent="0">
              <a:spcBef>
                <a:spcPts val="0"/>
              </a:spcBef>
              <a:buNone/>
            </a:pPr>
            <a:endParaRPr lang="sl-SI" sz="2000" dirty="0">
              <a:latin typeface="Arial Nova Light" panose="020B0304020202020204" pitchFamily="34" charset="0"/>
            </a:endParaRPr>
          </a:p>
        </p:txBody>
      </p:sp>
      <p:sp>
        <p:nvSpPr>
          <p:cNvPr id="4" name="Pravokotnik 3"/>
          <p:cNvSpPr/>
          <p:nvPr/>
        </p:nvSpPr>
        <p:spPr>
          <a:xfrm>
            <a:off x="428299" y="108093"/>
            <a:ext cx="11335402"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44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Evropska koalicija za financiranje energijske učinkovitosti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a:t>
            </a:r>
            <a:r>
              <a:rPr kumimoji="0" lang="en-US" sz="20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European Energy Efficiency Financing Coalition</a:t>
            </a:r>
            <a:r>
              <a:rPr kumimoji="0" lang="sl-SI" sz="20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a:t>
            </a:r>
          </a:p>
        </p:txBody>
      </p:sp>
    </p:spTree>
    <p:extLst>
      <p:ext uri="{BB962C8B-B14F-4D97-AF65-F5344CB8AC3E}">
        <p14:creationId xmlns:p14="http://schemas.microsoft.com/office/powerpoint/2010/main" val="741829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64236" y="1649960"/>
            <a:ext cx="11463528" cy="5413248"/>
          </a:xfrm>
        </p:spPr>
        <p:txBody>
          <a:bodyPr>
            <a:normAutofit/>
          </a:bodyPr>
          <a:lstStyle/>
          <a:p>
            <a:pPr algn="just">
              <a:spcBef>
                <a:spcPts val="0"/>
              </a:spcBef>
            </a:pPr>
            <a:r>
              <a:rPr lang="sl-SI" sz="2000" dirty="0">
                <a:solidFill>
                  <a:schemeClr val="accent6">
                    <a:lumMod val="75000"/>
                  </a:schemeClr>
                </a:solidFill>
                <a:latin typeface="Arial Nova Light" panose="020B0304020202020204" pitchFamily="34" charset="0"/>
              </a:rPr>
              <a:t>Skupščina</a:t>
            </a:r>
          </a:p>
          <a:p>
            <a:pPr algn="just">
              <a:spcBef>
                <a:spcPts val="0"/>
              </a:spcBef>
            </a:pPr>
            <a:endParaRPr lang="sl-SI" sz="2000" dirty="0">
              <a:latin typeface="Arial Nova Light" panose="020B0304020202020204" pitchFamily="34" charset="0"/>
            </a:endParaRPr>
          </a:p>
          <a:p>
            <a:pPr algn="just">
              <a:spcBef>
                <a:spcPts val="0"/>
              </a:spcBef>
            </a:pPr>
            <a:r>
              <a:rPr lang="sl-SI" sz="2000" dirty="0">
                <a:solidFill>
                  <a:schemeClr val="accent6">
                    <a:lumMod val="75000"/>
                  </a:schemeClr>
                </a:solidFill>
                <a:latin typeface="Arial Nova Light" panose="020B0304020202020204" pitchFamily="34" charset="0"/>
              </a:rPr>
              <a:t>Ekspertna platforma </a:t>
            </a:r>
            <a:r>
              <a:rPr lang="en-US" sz="2000" dirty="0">
                <a:latin typeface="Arial Nova Light" panose="020B0304020202020204" pitchFamily="34" charset="0"/>
              </a:rPr>
              <a:t>- </a:t>
            </a:r>
            <a:r>
              <a:rPr lang="sl-SI" sz="2000" dirty="0">
                <a:latin typeface="Arial Nova Light" panose="020B0304020202020204" pitchFamily="34" charset="0"/>
              </a:rPr>
              <a:t>delovna skupina visoko usposobljenih strokovnjakov za obravnavo prednostnih tem</a:t>
            </a:r>
          </a:p>
          <a:p>
            <a:pPr algn="just">
              <a:spcBef>
                <a:spcPts val="0"/>
              </a:spcBef>
            </a:pPr>
            <a:endParaRPr lang="sl-SI" sz="2000" dirty="0">
              <a:latin typeface="Arial Nova Light" panose="020B0304020202020204" pitchFamily="34" charset="0"/>
            </a:endParaRPr>
          </a:p>
          <a:p>
            <a:pPr algn="just">
              <a:spcBef>
                <a:spcPts val="0"/>
              </a:spcBef>
            </a:pPr>
            <a:r>
              <a:rPr lang="sl-SI" sz="2000" dirty="0">
                <a:solidFill>
                  <a:schemeClr val="accent6">
                    <a:lumMod val="75000"/>
                  </a:schemeClr>
                </a:solidFill>
                <a:latin typeface="Arial Nova Light" panose="020B0304020202020204" pitchFamily="34" charset="0"/>
              </a:rPr>
              <a:t>Nacionalne točke</a:t>
            </a:r>
            <a:r>
              <a:rPr lang="en-US" sz="2000" dirty="0">
                <a:solidFill>
                  <a:schemeClr val="accent6">
                    <a:lumMod val="75000"/>
                  </a:schemeClr>
                </a:solidFill>
                <a:latin typeface="Arial Nova Light" panose="020B0304020202020204" pitchFamily="34" charset="0"/>
              </a:rPr>
              <a:t> -</a:t>
            </a:r>
            <a:r>
              <a:rPr lang="sl-SI" sz="2000" dirty="0">
                <a:latin typeface="Arial Nova Light" panose="020B0304020202020204" pitchFamily="34" charset="0"/>
              </a:rPr>
              <a:t> projekt EEFINH, predstavljajo „koalicijo“ na nacionalnem trgu</a:t>
            </a:r>
          </a:p>
          <a:p>
            <a:pPr algn="just">
              <a:spcBef>
                <a:spcPts val="0"/>
              </a:spcBef>
            </a:pPr>
            <a:endParaRPr lang="sl-SI" sz="2000" dirty="0">
              <a:latin typeface="Arial Nova Light" panose="020B0304020202020204" pitchFamily="34" charset="0"/>
            </a:endParaRPr>
          </a:p>
          <a:p>
            <a:pPr algn="just">
              <a:spcBef>
                <a:spcPts val="0"/>
              </a:spcBef>
            </a:pPr>
            <a:r>
              <a:rPr lang="sl-SI" sz="2000" dirty="0">
                <a:solidFill>
                  <a:schemeClr val="accent6">
                    <a:lumMod val="75000"/>
                  </a:schemeClr>
                </a:solidFill>
                <a:latin typeface="Arial Nova Light" panose="020B0304020202020204" pitchFamily="34" charset="0"/>
              </a:rPr>
              <a:t>podpira </a:t>
            </a:r>
            <a:r>
              <a:rPr lang="en-US" sz="2000" dirty="0" err="1">
                <a:solidFill>
                  <a:schemeClr val="accent6">
                    <a:lumMod val="75000"/>
                  </a:schemeClr>
                </a:solidFill>
                <a:latin typeface="Arial Nova Light" panose="020B0304020202020204" pitchFamily="34" charset="0"/>
              </a:rPr>
              <a:t>jih</a:t>
            </a:r>
            <a:r>
              <a:rPr lang="en-US" sz="2000" dirty="0">
                <a:solidFill>
                  <a:schemeClr val="accent6">
                    <a:lumMod val="75000"/>
                  </a:schemeClr>
                </a:solidFill>
                <a:latin typeface="Arial Nova Light" panose="020B0304020202020204" pitchFamily="34" charset="0"/>
              </a:rPr>
              <a:t> </a:t>
            </a:r>
            <a:r>
              <a:rPr lang="sl-SI" sz="2000" dirty="0">
                <a:solidFill>
                  <a:schemeClr val="accent6">
                    <a:lumMod val="75000"/>
                  </a:schemeClr>
                </a:solidFill>
                <a:latin typeface="Arial Nova Light" panose="020B0304020202020204" pitchFamily="34" charset="0"/>
              </a:rPr>
              <a:t>sekretariat</a:t>
            </a:r>
          </a:p>
          <a:p>
            <a:pPr marL="0" indent="0" algn="just">
              <a:spcBef>
                <a:spcPts val="0"/>
              </a:spcBef>
              <a:buNone/>
            </a:pPr>
            <a:endParaRPr lang="sl-SI" sz="2000" dirty="0">
              <a:latin typeface="Arial Nova Light" panose="020B0304020202020204" pitchFamily="34" charset="0"/>
            </a:endParaRPr>
          </a:p>
          <a:p>
            <a:pPr marL="0" indent="0" algn="just">
              <a:spcBef>
                <a:spcPts val="0"/>
              </a:spcBef>
              <a:buNone/>
            </a:pPr>
            <a:endParaRPr lang="sl-SI" sz="2000" dirty="0">
              <a:solidFill>
                <a:schemeClr val="accent6">
                  <a:lumMod val="75000"/>
                </a:schemeClr>
              </a:solidFill>
              <a:latin typeface="Arial Nova Light" panose="020B0304020202020204" pitchFamily="34" charset="0"/>
            </a:endParaRPr>
          </a:p>
          <a:p>
            <a:pPr marL="0" indent="0" algn="just">
              <a:spcBef>
                <a:spcPts val="0"/>
              </a:spcBef>
              <a:buNone/>
            </a:pPr>
            <a:r>
              <a:rPr lang="sl-SI" sz="2000" dirty="0">
                <a:solidFill>
                  <a:schemeClr val="accent6">
                    <a:lumMod val="75000"/>
                  </a:schemeClr>
                </a:solidFill>
                <a:latin typeface="Arial Nova Light" panose="020B0304020202020204" pitchFamily="34" charset="0"/>
              </a:rPr>
              <a:t>DEEP – „De-</a:t>
            </a:r>
            <a:r>
              <a:rPr lang="sl-SI" sz="2000" dirty="0" err="1">
                <a:solidFill>
                  <a:schemeClr val="accent6">
                    <a:lumMod val="75000"/>
                  </a:schemeClr>
                </a:solidFill>
                <a:latin typeface="Arial Nova Light" panose="020B0304020202020204" pitchFamily="34" charset="0"/>
              </a:rPr>
              <a:t>risking</a:t>
            </a:r>
            <a:r>
              <a:rPr lang="sl-SI" sz="2000" dirty="0">
                <a:solidFill>
                  <a:schemeClr val="accent6">
                    <a:lumMod val="75000"/>
                  </a:schemeClr>
                </a:solidFill>
                <a:latin typeface="Arial Nova Light" panose="020B0304020202020204" pitchFamily="34" charset="0"/>
              </a:rPr>
              <a:t> </a:t>
            </a:r>
            <a:r>
              <a:rPr lang="sl-SI" sz="2000" dirty="0" err="1">
                <a:solidFill>
                  <a:schemeClr val="accent6">
                    <a:lumMod val="75000"/>
                  </a:schemeClr>
                </a:solidFill>
                <a:latin typeface="Arial Nova Light" panose="020B0304020202020204" pitchFamily="34" charset="0"/>
              </a:rPr>
              <a:t>Energy</a:t>
            </a:r>
            <a:r>
              <a:rPr lang="sl-SI" sz="2000" dirty="0">
                <a:solidFill>
                  <a:schemeClr val="accent6">
                    <a:lumMod val="75000"/>
                  </a:schemeClr>
                </a:solidFill>
                <a:latin typeface="Arial Nova Light" panose="020B0304020202020204" pitchFamily="34" charset="0"/>
              </a:rPr>
              <a:t> </a:t>
            </a:r>
            <a:r>
              <a:rPr lang="sl-SI" sz="2000" dirty="0" err="1">
                <a:solidFill>
                  <a:schemeClr val="accent6">
                    <a:lumMod val="75000"/>
                  </a:schemeClr>
                </a:solidFill>
                <a:latin typeface="Arial Nova Light" panose="020B0304020202020204" pitchFamily="34" charset="0"/>
              </a:rPr>
              <a:t>Efficiency</a:t>
            </a:r>
            <a:r>
              <a:rPr lang="sl-SI" sz="2000" dirty="0">
                <a:solidFill>
                  <a:schemeClr val="accent6">
                    <a:lumMod val="75000"/>
                  </a:schemeClr>
                </a:solidFill>
                <a:latin typeface="Arial Nova Light" panose="020B0304020202020204" pitchFamily="34" charset="0"/>
              </a:rPr>
              <a:t> Platform“ </a:t>
            </a:r>
            <a:r>
              <a:rPr lang="sl-SI" sz="2000" dirty="0">
                <a:latin typeface="Arial Nova Light" panose="020B0304020202020204" pitchFamily="34" charset="0"/>
              </a:rPr>
              <a:t>- platforma za zmanjšanje tveganja energetske učinkovitosti, odprta baza podatkov na ravni EU, ki vsebuje podrobne informacije, dokaze in analize več kot 20.000 projektov energetske učinkovitosti v industriji in stavbah. </a:t>
            </a:r>
          </a:p>
          <a:p>
            <a:pPr marL="0" indent="0" algn="just">
              <a:spcBef>
                <a:spcPts val="0"/>
              </a:spcBef>
              <a:buNone/>
            </a:pPr>
            <a:endParaRPr lang="sl-SI" sz="2000" dirty="0">
              <a:latin typeface="Arial Nova Light" panose="020B0304020202020204" pitchFamily="34" charset="0"/>
            </a:endParaRPr>
          </a:p>
          <a:p>
            <a:pPr marL="0" indent="0" algn="just">
              <a:spcBef>
                <a:spcPts val="0"/>
              </a:spcBef>
              <a:buNone/>
            </a:pPr>
            <a:r>
              <a:rPr lang="sl-SI" sz="2000" dirty="0">
                <a:latin typeface="Arial Nova Light" panose="020B0304020202020204" pitchFamily="34" charset="0"/>
              </a:rPr>
              <a:t>Vključuje sledljivost uspešnosti in </a:t>
            </a:r>
            <a:r>
              <a:rPr lang="sl-SI" sz="2000" dirty="0">
                <a:solidFill>
                  <a:schemeClr val="accent6">
                    <a:lumMod val="75000"/>
                  </a:schemeClr>
                </a:solidFill>
                <a:latin typeface="Arial Nova Light" panose="020B0304020202020204" pitchFamily="34" charset="0"/>
              </a:rPr>
              <a:t>pomaga razvijalcem </a:t>
            </a:r>
            <a:r>
              <a:rPr lang="sl-SI" sz="2000" dirty="0">
                <a:latin typeface="Arial Nova Light" panose="020B0304020202020204" pitchFamily="34" charset="0"/>
              </a:rPr>
              <a:t>projektov, financerjem in vlagateljem pri boljšem ocenjevanju tveganj in koristi naložb v energetsko učinkovitost po vsej Evropi. </a:t>
            </a:r>
          </a:p>
          <a:p>
            <a:pPr marL="0" indent="0">
              <a:spcBef>
                <a:spcPts val="0"/>
              </a:spcBef>
              <a:buNone/>
            </a:pPr>
            <a:r>
              <a:rPr lang="sl-SI" sz="2000" dirty="0">
                <a:latin typeface="Arial Nova Light" panose="020B0304020202020204" pitchFamily="34" charset="0"/>
              </a:rPr>
              <a:t> </a:t>
            </a:r>
          </a:p>
        </p:txBody>
      </p:sp>
      <p:sp>
        <p:nvSpPr>
          <p:cNvPr id="4" name="Pravokotnik 3"/>
          <p:cNvSpPr/>
          <p:nvPr/>
        </p:nvSpPr>
        <p:spPr>
          <a:xfrm>
            <a:off x="492362" y="278214"/>
            <a:ext cx="11335402"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44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Organiziranost „koalicije“ v treh nivojih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a:t>
            </a:r>
            <a:r>
              <a:rPr kumimoji="0" lang="en-US" sz="1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European Energy Efficiency Financing Coalition</a:t>
            </a:r>
            <a:r>
              <a:rPr kumimoji="0" lang="sl-SI" sz="1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a:t>
            </a:r>
          </a:p>
        </p:txBody>
      </p:sp>
    </p:spTree>
    <p:extLst>
      <p:ext uri="{BB962C8B-B14F-4D97-AF65-F5344CB8AC3E}">
        <p14:creationId xmlns:p14="http://schemas.microsoft.com/office/powerpoint/2010/main" val="575545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F677C8E6-564B-9DE8-E532-E64CF6F099CB}"/>
              </a:ext>
            </a:extLst>
          </p:cNvPr>
          <p:cNvSpPr txBox="1">
            <a:spLocks noChangeArrowheads="1"/>
          </p:cNvSpPr>
          <p:nvPr/>
        </p:nvSpPr>
        <p:spPr bwMode="auto">
          <a:xfrm>
            <a:off x="1822328" y="2297013"/>
            <a:ext cx="8547344" cy="277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0" rIns="0" bIns="0" anchor="t">
            <a:spAutoFit/>
          </a:bodyPr>
          <a:lstStyle>
            <a:lvl1pPr defTabSz="449263"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defTabSz="449263"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defTabSz="449263"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defTabSz="449263"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defTabSz="449263"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defTabSz="449263"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defTabSz="449263"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defTabSz="449263"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defTabSz="449263"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marL="0" marR="0" lvl="0" indent="0" algn="ctr" defTabSz="449263" rtl="0" eaLnBrk="1" fontAlgn="auto" latinLnBrk="0" hangingPunct="1">
              <a:spcBef>
                <a:spcPts val="600"/>
              </a:spcBef>
              <a:spcAft>
                <a:spcPts val="0"/>
              </a:spcAft>
              <a:buClr>
                <a:srgbClr val="000000"/>
              </a:buClr>
              <a:buSzTx/>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sl-SI" sz="4800" dirty="0" err="1">
                <a:solidFill>
                  <a:schemeClr val="accent6">
                    <a:lumMod val="75000"/>
                  </a:schemeClr>
                </a:solidFill>
                <a:latin typeface="Arial Nova Light" panose="020B0304020202020204" pitchFamily="34" charset="0"/>
              </a:rPr>
              <a:t>Financiranje</a:t>
            </a:r>
            <a:r>
              <a:rPr lang="en-US" altLang="sl-SI" sz="4800" dirty="0">
                <a:solidFill>
                  <a:schemeClr val="accent6">
                    <a:lumMod val="75000"/>
                  </a:schemeClr>
                </a:solidFill>
                <a:latin typeface="Arial Nova Light" panose="020B0304020202020204" pitchFamily="34" charset="0"/>
              </a:rPr>
              <a:t> </a:t>
            </a:r>
            <a:r>
              <a:rPr lang="en-US" altLang="sl-SI" sz="4800" dirty="0" err="1">
                <a:solidFill>
                  <a:schemeClr val="accent6">
                    <a:lumMod val="75000"/>
                  </a:schemeClr>
                </a:solidFill>
                <a:latin typeface="Arial Nova Light" panose="020B0304020202020204" pitchFamily="34" charset="0"/>
              </a:rPr>
              <a:t>trajnostnih</a:t>
            </a:r>
            <a:r>
              <a:rPr lang="en-US" altLang="sl-SI" sz="4800" dirty="0">
                <a:solidFill>
                  <a:schemeClr val="accent6">
                    <a:lumMod val="75000"/>
                  </a:schemeClr>
                </a:solidFill>
                <a:latin typeface="Arial Nova Light" panose="020B0304020202020204" pitchFamily="34" charset="0"/>
              </a:rPr>
              <a:t> in </a:t>
            </a:r>
            <a:r>
              <a:rPr lang="en-US" altLang="sl-SI" sz="4800" dirty="0" err="1">
                <a:solidFill>
                  <a:schemeClr val="accent6">
                    <a:lumMod val="75000"/>
                  </a:schemeClr>
                </a:solidFill>
                <a:latin typeface="Arial Nova Light" panose="020B0304020202020204" pitchFamily="34" charset="0"/>
              </a:rPr>
              <a:t>energetsko</a:t>
            </a:r>
            <a:r>
              <a:rPr lang="en-US" altLang="sl-SI" sz="4800" dirty="0">
                <a:solidFill>
                  <a:schemeClr val="accent6">
                    <a:lumMod val="75000"/>
                  </a:schemeClr>
                </a:solidFill>
                <a:latin typeface="Arial Nova Light" panose="020B0304020202020204" pitchFamily="34" charset="0"/>
              </a:rPr>
              <a:t> </a:t>
            </a:r>
            <a:r>
              <a:rPr lang="en-US" altLang="sl-SI" sz="4800" dirty="0" err="1">
                <a:solidFill>
                  <a:schemeClr val="accent6">
                    <a:lumMod val="75000"/>
                  </a:schemeClr>
                </a:solidFill>
                <a:latin typeface="Arial Nova Light" panose="020B0304020202020204" pitchFamily="34" charset="0"/>
              </a:rPr>
              <a:t>učinkovitih</a:t>
            </a:r>
            <a:r>
              <a:rPr lang="en-US" altLang="sl-SI" sz="4800" dirty="0">
                <a:solidFill>
                  <a:schemeClr val="accent6">
                    <a:lumMod val="75000"/>
                  </a:schemeClr>
                </a:solidFill>
                <a:latin typeface="Arial Nova Light" panose="020B0304020202020204" pitchFamily="34" charset="0"/>
              </a:rPr>
              <a:t> </a:t>
            </a:r>
            <a:r>
              <a:rPr lang="en-US" altLang="sl-SI" sz="4800" dirty="0" err="1">
                <a:solidFill>
                  <a:schemeClr val="accent6">
                    <a:lumMod val="75000"/>
                  </a:schemeClr>
                </a:solidFill>
                <a:latin typeface="Arial Nova Light" panose="020B0304020202020204" pitchFamily="34" charset="0"/>
              </a:rPr>
              <a:t>projektov</a:t>
            </a:r>
            <a:r>
              <a:rPr lang="en-US" altLang="sl-SI" sz="4800" dirty="0">
                <a:solidFill>
                  <a:schemeClr val="accent6">
                    <a:lumMod val="75000"/>
                  </a:schemeClr>
                </a:solidFill>
                <a:latin typeface="Arial Nova Light" panose="020B0304020202020204" pitchFamily="34" charset="0"/>
              </a:rPr>
              <a:t> v </a:t>
            </a:r>
            <a:r>
              <a:rPr lang="en-US" altLang="sl-SI" sz="4800" dirty="0" err="1">
                <a:solidFill>
                  <a:schemeClr val="accent6">
                    <a:lumMod val="75000"/>
                  </a:schemeClr>
                </a:solidFill>
                <a:latin typeface="Arial Nova Light" panose="020B0304020202020204" pitchFamily="34" charset="0"/>
              </a:rPr>
              <a:t>Sloveniji</a:t>
            </a:r>
            <a:r>
              <a:rPr lang="en-US" altLang="sl-SI" sz="4800" dirty="0">
                <a:solidFill>
                  <a:schemeClr val="accent6">
                    <a:lumMod val="75000"/>
                  </a:schemeClr>
                </a:solidFill>
                <a:latin typeface="Arial Nova Light" panose="020B0304020202020204" pitchFamily="34" charset="0"/>
              </a:rPr>
              <a:t> </a:t>
            </a:r>
            <a:endParaRPr lang="sl-SI" altLang="sl-SI" sz="4800" dirty="0">
              <a:solidFill>
                <a:schemeClr val="accent6">
                  <a:lumMod val="75000"/>
                </a:schemeClr>
              </a:solidFill>
              <a:latin typeface="Arial Nova Light" panose="020B0304020202020204" pitchFamily="34" charset="0"/>
            </a:endParaRPr>
          </a:p>
          <a:p>
            <a:pPr marL="0" marR="0" lvl="0" indent="0" algn="ctr" defTabSz="449263" rtl="0" eaLnBrk="1" fontAlgn="auto" latinLnBrk="0" hangingPunct="1">
              <a:lnSpc>
                <a:spcPts val="4400"/>
              </a:lnSpc>
              <a:spcBef>
                <a:spcPts val="600"/>
              </a:spcBef>
              <a:spcAft>
                <a:spcPts val="0"/>
              </a:spcAft>
              <a:buClr>
                <a:srgbClr val="000000"/>
              </a:buClr>
              <a:buSzTx/>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altLang="sl-SI" sz="2000" b="1" dirty="0">
                <a:solidFill>
                  <a:schemeClr val="accent6">
                    <a:lumMod val="75000"/>
                  </a:schemeClr>
                </a:solidFill>
                <a:latin typeface="Arial Nova Light" panose="020B0304020202020204" pitchFamily="34" charset="0"/>
              </a:rPr>
              <a:t> </a:t>
            </a:r>
            <a:endParaRPr lang="sl-SI" altLang="sl-SI" sz="2000" b="1" dirty="0">
              <a:solidFill>
                <a:schemeClr val="accent6">
                  <a:lumMod val="75000"/>
                </a:schemeClr>
              </a:solidFill>
              <a:latin typeface="Arial Nova Light" panose="020B0304020202020204" pitchFamily="34" charset="0"/>
            </a:endParaRPr>
          </a:p>
        </p:txBody>
      </p:sp>
      <p:pic>
        <p:nvPicPr>
          <p:cNvPr id="5" name="Slika 4">
            <a:extLst>
              <a:ext uri="{FF2B5EF4-FFF2-40B4-BE49-F238E27FC236}">
                <a16:creationId xmlns:a16="http://schemas.microsoft.com/office/drawing/2014/main" id="{2F38E478-EC8D-EA2E-B9BF-B24441896FFE}"/>
              </a:ext>
            </a:extLst>
          </p:cNvPr>
          <p:cNvPicPr>
            <a:picLocks noChangeAspect="1"/>
          </p:cNvPicPr>
          <p:nvPr/>
        </p:nvPicPr>
        <p:blipFill>
          <a:blip r:embed="rId2"/>
          <a:stretch>
            <a:fillRect/>
          </a:stretch>
        </p:blipFill>
        <p:spPr>
          <a:xfrm>
            <a:off x="411295" y="390693"/>
            <a:ext cx="4434840" cy="483526"/>
          </a:xfrm>
          <a:prstGeom prst="rect">
            <a:avLst/>
          </a:prstGeom>
        </p:spPr>
      </p:pic>
      <p:sp>
        <p:nvSpPr>
          <p:cNvPr id="6" name="Rectangle 5">
            <a:extLst>
              <a:ext uri="{FF2B5EF4-FFF2-40B4-BE49-F238E27FC236}">
                <a16:creationId xmlns:a16="http://schemas.microsoft.com/office/drawing/2014/main" id="{E578C526-1070-662C-E204-7714C7475595}"/>
              </a:ext>
            </a:extLst>
          </p:cNvPr>
          <p:cNvSpPr/>
          <p:nvPr/>
        </p:nvSpPr>
        <p:spPr>
          <a:xfrm>
            <a:off x="8738358" y="5695778"/>
            <a:ext cx="3678215" cy="1261884"/>
          </a:xfrm>
          <a:prstGeom prst="rect">
            <a:avLst/>
          </a:prstGeom>
        </p:spPr>
        <p:txBody>
          <a:bodyPr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sl-SI" altLang="sl-SI" u="none" strike="noStrike" kern="1200" cap="none" spc="0" normalizeH="0" baseline="0" noProof="0" dirty="0">
                <a:ln>
                  <a:noFill/>
                </a:ln>
                <a:solidFill>
                  <a:srgbClr val="424344"/>
                </a:solidFill>
                <a:effectLst/>
                <a:uLnTx/>
                <a:uFillTx/>
                <a:latin typeface="Arial Nova Light" panose="020B0304020202020204" pitchFamily="34" charset="0"/>
                <a:ea typeface="Arial Unicode MS" pitchFamily="34" charset="-128"/>
                <a:cs typeface="Arial" panose="020B0604020202020204" pitchFamily="34" charset="0"/>
              </a:rPr>
              <a:t>Erik Potočar, MOPE</a:t>
            </a:r>
          </a:p>
          <a:p>
            <a:pPr>
              <a:buClr>
                <a:srgbClr val="000000"/>
              </a:buClr>
            </a:pPr>
            <a:r>
              <a:rPr lang="en-US" dirty="0">
                <a:solidFill>
                  <a:srgbClr val="424344"/>
                </a:solidFill>
                <a:latin typeface="Arial Nova Light" panose="020B0304020202020204" pitchFamily="34" charset="0"/>
                <a:ea typeface="Arial Unicode MS" pitchFamily="34" charset="-128"/>
                <a:cs typeface="Arial" panose="020B0604020202020204" pitchFamily="34" charset="0"/>
              </a:rPr>
              <a:t>Ljubljana</a:t>
            </a:r>
            <a:r>
              <a:rPr lang="sl-SI" dirty="0">
                <a:solidFill>
                  <a:srgbClr val="424344"/>
                </a:solidFill>
                <a:latin typeface="Arial Nova Light" panose="020B0304020202020204" pitchFamily="34" charset="0"/>
                <a:ea typeface="Arial Unicode MS" pitchFamily="34" charset="-128"/>
                <a:cs typeface="Arial" panose="020B0604020202020204" pitchFamily="34" charset="0"/>
              </a:rPr>
              <a:t>,  Junij 2025</a:t>
            </a:r>
            <a:endParaRPr lang="en-GB" dirty="0">
              <a:solidFill>
                <a:srgbClr val="424344"/>
              </a:solidFill>
              <a:latin typeface="Arial Nova Light" panose="020B0304020202020204" pitchFamily="34" charset="0"/>
              <a:ea typeface="Arial Unicode MS"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sl-SI" altLang="sl-SI" b="0" u="none" strike="noStrike" kern="1200" cap="none" spc="0" normalizeH="0" baseline="0" noProof="0" dirty="0">
              <a:ln>
                <a:noFill/>
              </a:ln>
              <a:solidFill>
                <a:srgbClr val="424344"/>
              </a:solidFill>
              <a:effectLst/>
              <a:uLnTx/>
              <a:uFillTx/>
              <a:latin typeface="Arial" panose="020B0604020202020204" pitchFamily="34" charset="0"/>
              <a:ea typeface="Arial Unicode MS"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sl-SI" altLang="sl-SI" sz="2800" b="0" i="1" u="none" strike="noStrike" kern="1200" cap="none" spc="0" normalizeH="0" baseline="0" noProof="0" dirty="0">
              <a:ln>
                <a:noFill/>
              </a:ln>
              <a:solidFill>
                <a:srgbClr val="424344"/>
              </a:solidFill>
              <a:effectLst/>
              <a:uLnTx/>
              <a:uFillTx/>
              <a:latin typeface="Arial" panose="020B0604020202020204" pitchFamily="34" charset="0"/>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2441304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64236" y="1740499"/>
            <a:ext cx="11463528" cy="5413248"/>
          </a:xfrm>
        </p:spPr>
        <p:txBody>
          <a:bodyPr>
            <a:normAutofit/>
          </a:bodyPr>
          <a:lstStyle/>
          <a:p>
            <a:pPr marL="0" indent="0" algn="just">
              <a:spcBef>
                <a:spcPts val="0"/>
              </a:spcBef>
              <a:buNone/>
            </a:pPr>
            <a:r>
              <a:rPr lang="en-US" sz="2000" dirty="0">
                <a:latin typeface="Arial Nova Light" panose="020B0304020202020204" pitchFamily="34" charset="0"/>
              </a:rPr>
              <a:t>- </a:t>
            </a:r>
            <a:r>
              <a:rPr lang="sl-SI" sz="2000" dirty="0">
                <a:latin typeface="Arial Nova Light" panose="020B0304020202020204" pitchFamily="34" charset="0"/>
              </a:rPr>
              <a:t>poenostavit</a:t>
            </a:r>
            <a:r>
              <a:rPr lang="en-US" sz="2000" dirty="0" err="1">
                <a:latin typeface="Arial Nova Light" panose="020B0304020202020204" pitchFamily="34" charset="0"/>
              </a:rPr>
              <a:t>ev</a:t>
            </a:r>
            <a:r>
              <a:rPr lang="sl-SI" sz="2000" dirty="0">
                <a:latin typeface="Arial Nova Light" panose="020B0304020202020204" pitchFamily="34" charset="0"/>
              </a:rPr>
              <a:t> regulativnega okvira </a:t>
            </a:r>
            <a:r>
              <a:rPr lang="sl-SI" sz="2000" dirty="0">
                <a:solidFill>
                  <a:schemeClr val="accent6">
                    <a:lumMod val="75000"/>
                  </a:schemeClr>
                </a:solidFill>
                <a:latin typeface="Arial Nova Light" panose="020B0304020202020204" pitchFamily="34" charset="0"/>
              </a:rPr>
              <a:t>za omogočanje kombiniranja več virov financiranja EU in nacionalnega financiranja</a:t>
            </a:r>
            <a:r>
              <a:rPr lang="sl-SI" sz="2000" dirty="0">
                <a:latin typeface="Arial Nova Light" panose="020B0304020202020204" pitchFamily="34" charset="0"/>
              </a:rPr>
              <a:t> </a:t>
            </a:r>
            <a:r>
              <a:rPr lang="sl-SI" sz="2000" dirty="0">
                <a:solidFill>
                  <a:schemeClr val="accent6">
                    <a:lumMod val="75000"/>
                  </a:schemeClr>
                </a:solidFill>
                <a:latin typeface="Arial Nova Light" panose="020B0304020202020204" pitchFamily="34" charset="0"/>
              </a:rPr>
              <a:t>ter kombinacije nepovratnih sredstev, finančnih instrumentov in tehnične pomoči iz različnih mehanizmov</a:t>
            </a:r>
            <a:endParaRPr lang="en-US" sz="2000" dirty="0">
              <a:solidFill>
                <a:schemeClr val="accent6">
                  <a:lumMod val="75000"/>
                </a:schemeClr>
              </a:solidFill>
              <a:latin typeface="Arial Nova Light" panose="020B0304020202020204" pitchFamily="34" charset="0"/>
            </a:endParaRPr>
          </a:p>
          <a:p>
            <a:pPr marL="0" indent="0" algn="just">
              <a:spcBef>
                <a:spcPts val="0"/>
              </a:spcBef>
              <a:buNone/>
            </a:pPr>
            <a:endParaRPr lang="en-US" sz="2000" dirty="0">
              <a:latin typeface="Arial Nova Light" panose="020B0304020202020204" pitchFamily="34" charset="0"/>
            </a:endParaRPr>
          </a:p>
          <a:p>
            <a:pPr marL="0" indent="0" algn="just">
              <a:spcBef>
                <a:spcPts val="0"/>
              </a:spcBef>
              <a:buNone/>
            </a:pPr>
            <a:r>
              <a:rPr lang="en-US" sz="2000" dirty="0">
                <a:latin typeface="Arial Nova Light" panose="020B0304020202020204" pitchFamily="34" charset="0"/>
              </a:rPr>
              <a:t>-</a:t>
            </a:r>
            <a:r>
              <a:rPr lang="sl-SI" sz="2000" dirty="0">
                <a:latin typeface="Arial Nova Light" panose="020B0304020202020204" pitchFamily="34" charset="0"/>
              </a:rPr>
              <a:t> zagotavlja</a:t>
            </a:r>
            <a:r>
              <a:rPr lang="en-US" sz="2000" dirty="0" err="1">
                <a:latin typeface="Arial Nova Light" panose="020B0304020202020204" pitchFamily="34" charset="0"/>
              </a:rPr>
              <a:t>ti</a:t>
            </a:r>
            <a:r>
              <a:rPr lang="sl-SI" sz="2000" dirty="0">
                <a:latin typeface="Arial Nova Light" panose="020B0304020202020204" pitchFamily="34" charset="0"/>
              </a:rPr>
              <a:t> </a:t>
            </a:r>
            <a:r>
              <a:rPr lang="en-US" sz="2000" dirty="0">
                <a:latin typeface="Arial Nova Light" panose="020B0304020202020204" pitchFamily="34" charset="0"/>
              </a:rPr>
              <a:t>“</a:t>
            </a:r>
            <a:r>
              <a:rPr lang="sl-SI" sz="2000" dirty="0" err="1">
                <a:solidFill>
                  <a:schemeClr val="accent6">
                    <a:lumMod val="75000"/>
                  </a:schemeClr>
                </a:solidFill>
                <a:latin typeface="Arial Nova Light" panose="020B0304020202020204" pitchFamily="34" charset="0"/>
              </a:rPr>
              <a:t>tesn</a:t>
            </a:r>
            <a:r>
              <a:rPr lang="en-US" sz="2000" dirty="0">
                <a:solidFill>
                  <a:schemeClr val="accent6">
                    <a:lumMod val="75000"/>
                  </a:schemeClr>
                </a:solidFill>
                <a:latin typeface="Arial Nova Light" panose="020B0304020202020204" pitchFamily="34" charset="0"/>
              </a:rPr>
              <a:t>o”</a:t>
            </a:r>
            <a:r>
              <a:rPr lang="sl-SI" sz="2000" dirty="0">
                <a:solidFill>
                  <a:schemeClr val="accent6">
                    <a:lumMod val="75000"/>
                  </a:schemeClr>
                </a:solidFill>
                <a:latin typeface="Arial Nova Light" panose="020B0304020202020204" pitchFamily="34" charset="0"/>
              </a:rPr>
              <a:t> usklajevanj</a:t>
            </a:r>
            <a:r>
              <a:rPr lang="en-US" sz="2000" dirty="0">
                <a:solidFill>
                  <a:schemeClr val="accent6">
                    <a:lumMod val="75000"/>
                  </a:schemeClr>
                </a:solidFill>
                <a:latin typeface="Arial Nova Light" panose="020B0304020202020204" pitchFamily="34" charset="0"/>
              </a:rPr>
              <a:t>e</a:t>
            </a:r>
            <a:r>
              <a:rPr lang="sl-SI" sz="2000" dirty="0">
                <a:solidFill>
                  <a:schemeClr val="accent6">
                    <a:lumMod val="75000"/>
                  </a:schemeClr>
                </a:solidFill>
                <a:latin typeface="Arial Nova Light" panose="020B0304020202020204" pitchFamily="34" charset="0"/>
              </a:rPr>
              <a:t> </a:t>
            </a:r>
            <a:r>
              <a:rPr lang="sl-SI" sz="2000" dirty="0">
                <a:latin typeface="Arial Nova Light" panose="020B0304020202020204" pitchFamily="34" charset="0"/>
              </a:rPr>
              <a:t>med različnimi viri financiranja za </a:t>
            </a:r>
            <a:r>
              <a:rPr lang="en-US" sz="2000" dirty="0">
                <a:latin typeface="Arial Nova Light" panose="020B0304020202020204" pitchFamily="34" charset="0"/>
              </a:rPr>
              <a:t>URE </a:t>
            </a:r>
            <a:r>
              <a:rPr lang="sl-SI" sz="2000" dirty="0">
                <a:latin typeface="Arial Nova Light" panose="020B0304020202020204" pitchFamily="34" charset="0"/>
              </a:rPr>
              <a:t>ob</a:t>
            </a:r>
            <a:r>
              <a:rPr lang="en-US" sz="2000" dirty="0">
                <a:latin typeface="Arial Nova Light" panose="020B0304020202020204" pitchFamily="34" charset="0"/>
              </a:rPr>
              <a:t> </a:t>
            </a:r>
            <a:r>
              <a:rPr lang="sl-SI" sz="2000" dirty="0">
                <a:latin typeface="Arial Nova Light" panose="020B0304020202020204" pitchFamily="34" charset="0"/>
              </a:rPr>
              <a:t>upoštevanju potreb ciljnih končnih upravičencev</a:t>
            </a:r>
            <a:r>
              <a:rPr lang="en-US" sz="2000" dirty="0">
                <a:latin typeface="Arial Nova Light" panose="020B0304020202020204" pitchFamily="34" charset="0"/>
              </a:rPr>
              <a:t> (</a:t>
            </a:r>
            <a:r>
              <a:rPr lang="en-US" sz="2000" dirty="0" err="1">
                <a:latin typeface="Arial Nova Light" panose="020B0304020202020204" pitchFamily="34" charset="0"/>
              </a:rPr>
              <a:t>npr</a:t>
            </a:r>
            <a:r>
              <a:rPr lang="en-US" sz="2000" dirty="0">
                <a:latin typeface="Arial Nova Light" panose="020B0304020202020204" pitchFamily="34" charset="0"/>
              </a:rPr>
              <a:t>. </a:t>
            </a:r>
            <a:r>
              <a:rPr lang="en-US" sz="2000" dirty="0" err="1">
                <a:latin typeface="Arial Nova Light" panose="020B0304020202020204" pitchFamily="34" charset="0"/>
              </a:rPr>
              <a:t>načrtovanje</a:t>
            </a:r>
            <a:r>
              <a:rPr lang="en-US" sz="2000" dirty="0">
                <a:latin typeface="Arial Nova Light" panose="020B0304020202020204" pitchFamily="34" charset="0"/>
              </a:rPr>
              <a:t> </a:t>
            </a:r>
            <a:r>
              <a:rPr lang="en-US" sz="2000" dirty="0" err="1">
                <a:latin typeface="Arial Nova Light" panose="020B0304020202020204" pitchFamily="34" charset="0"/>
              </a:rPr>
              <a:t>Socialni</a:t>
            </a:r>
            <a:r>
              <a:rPr lang="en-US" sz="2000" dirty="0">
                <a:latin typeface="Arial Nova Light" panose="020B0304020202020204" pitchFamily="34" charset="0"/>
              </a:rPr>
              <a:t> </a:t>
            </a:r>
            <a:r>
              <a:rPr lang="en-US" sz="2000" dirty="0" err="1">
                <a:latin typeface="Arial Nova Light" panose="020B0304020202020204" pitchFamily="34" charset="0"/>
              </a:rPr>
              <a:t>sklad</a:t>
            </a:r>
            <a:r>
              <a:rPr lang="en-US" sz="2000" dirty="0">
                <a:latin typeface="Arial Nova Light" panose="020B0304020202020204" pitchFamily="34" charset="0"/>
              </a:rPr>
              <a:t> za </a:t>
            </a:r>
            <a:r>
              <a:rPr lang="en-US" sz="2000" dirty="0" err="1">
                <a:latin typeface="Arial Nova Light" panose="020B0304020202020204" pitchFamily="34" charset="0"/>
              </a:rPr>
              <a:t>podnebje</a:t>
            </a:r>
            <a:r>
              <a:rPr lang="en-US" sz="2000" dirty="0">
                <a:latin typeface="Arial Nova Light" panose="020B0304020202020204" pitchFamily="34" charset="0"/>
              </a:rPr>
              <a:t>)</a:t>
            </a:r>
          </a:p>
          <a:p>
            <a:pPr marL="0" indent="0" algn="just">
              <a:spcBef>
                <a:spcPts val="0"/>
              </a:spcBef>
              <a:buNone/>
            </a:pPr>
            <a:r>
              <a:rPr lang="sl-SI" sz="2000" dirty="0">
                <a:latin typeface="Arial Nova Light" panose="020B0304020202020204" pitchFamily="34" charset="0"/>
              </a:rPr>
              <a:t> </a:t>
            </a:r>
          </a:p>
          <a:p>
            <a:pPr marL="0" indent="0" algn="just">
              <a:spcBef>
                <a:spcPts val="0"/>
              </a:spcBef>
              <a:buNone/>
            </a:pPr>
            <a:r>
              <a:rPr lang="en-US" sz="2000" dirty="0">
                <a:latin typeface="Arial Nova Light" panose="020B0304020202020204" pitchFamily="34" charset="0"/>
              </a:rPr>
              <a:t>-</a:t>
            </a:r>
            <a:r>
              <a:rPr lang="sl-SI" sz="2000" dirty="0">
                <a:latin typeface="Arial Nova Light" panose="020B0304020202020204" pitchFamily="34" charset="0"/>
              </a:rPr>
              <a:t> </a:t>
            </a:r>
            <a:r>
              <a:rPr lang="sl-SI" sz="2000" dirty="0" err="1">
                <a:latin typeface="Arial Nova Light" panose="020B0304020202020204" pitchFamily="34" charset="0"/>
              </a:rPr>
              <a:t>zagotov</a:t>
            </a:r>
            <a:r>
              <a:rPr lang="en-US" sz="2000" dirty="0" err="1">
                <a:latin typeface="Arial Nova Light" panose="020B0304020202020204" pitchFamily="34" charset="0"/>
              </a:rPr>
              <a:t>ljati</a:t>
            </a:r>
            <a:r>
              <a:rPr lang="sl-SI" sz="2000" dirty="0">
                <a:latin typeface="Arial Nova Light" panose="020B0304020202020204" pitchFamily="34" charset="0"/>
              </a:rPr>
              <a:t> </a:t>
            </a:r>
            <a:r>
              <a:rPr lang="sl-SI" sz="2000" dirty="0" err="1">
                <a:solidFill>
                  <a:schemeClr val="accent6">
                    <a:lumMod val="75000"/>
                  </a:schemeClr>
                </a:solidFill>
                <a:latin typeface="Arial Nova Light" panose="020B0304020202020204" pitchFamily="34" charset="0"/>
              </a:rPr>
              <a:t>posebn</a:t>
            </a:r>
            <a:r>
              <a:rPr lang="en-US" sz="2000" dirty="0">
                <a:solidFill>
                  <a:schemeClr val="accent6">
                    <a:lumMod val="75000"/>
                  </a:schemeClr>
                </a:solidFill>
                <a:latin typeface="Arial Nova Light" panose="020B0304020202020204" pitchFamily="34" charset="0"/>
              </a:rPr>
              <a:t>o</a:t>
            </a:r>
            <a:r>
              <a:rPr lang="sl-SI" sz="2000" dirty="0">
                <a:solidFill>
                  <a:schemeClr val="accent6">
                    <a:lumMod val="75000"/>
                  </a:schemeClr>
                </a:solidFill>
                <a:latin typeface="Arial Nova Light" panose="020B0304020202020204" pitchFamily="34" charset="0"/>
              </a:rPr>
              <a:t> </a:t>
            </a:r>
            <a:r>
              <a:rPr lang="sl-SI" sz="2000" dirty="0" err="1">
                <a:solidFill>
                  <a:schemeClr val="accent6">
                    <a:lumMod val="75000"/>
                  </a:schemeClr>
                </a:solidFill>
                <a:latin typeface="Arial Nova Light" panose="020B0304020202020204" pitchFamily="34" charset="0"/>
              </a:rPr>
              <a:t>strokovn</a:t>
            </a:r>
            <a:r>
              <a:rPr lang="en-US" sz="2000" dirty="0">
                <a:solidFill>
                  <a:schemeClr val="accent6">
                    <a:lumMod val="75000"/>
                  </a:schemeClr>
                </a:solidFill>
                <a:latin typeface="Arial Nova Light" panose="020B0304020202020204" pitchFamily="34" charset="0"/>
              </a:rPr>
              <a:t>o</a:t>
            </a:r>
            <a:r>
              <a:rPr lang="sl-SI" sz="2000" dirty="0">
                <a:solidFill>
                  <a:schemeClr val="accent6">
                    <a:lumMod val="75000"/>
                  </a:schemeClr>
                </a:solidFill>
                <a:latin typeface="Arial Nova Light" panose="020B0304020202020204" pitchFamily="34" charset="0"/>
              </a:rPr>
              <a:t> znanj</a:t>
            </a:r>
            <a:r>
              <a:rPr lang="en-US" sz="2000" dirty="0">
                <a:solidFill>
                  <a:schemeClr val="accent6">
                    <a:lumMod val="75000"/>
                  </a:schemeClr>
                </a:solidFill>
                <a:latin typeface="Arial Nova Light" panose="020B0304020202020204" pitchFamily="34" charset="0"/>
              </a:rPr>
              <a:t>e</a:t>
            </a:r>
            <a:r>
              <a:rPr lang="sl-SI" sz="2000" dirty="0">
                <a:solidFill>
                  <a:schemeClr val="accent6">
                    <a:lumMod val="75000"/>
                  </a:schemeClr>
                </a:solidFill>
                <a:latin typeface="Arial Nova Light" panose="020B0304020202020204" pitchFamily="34" charset="0"/>
              </a:rPr>
              <a:t> v nacionalnih spodbujevalnih bankah ali podobnih javnih </a:t>
            </a:r>
          </a:p>
          <a:p>
            <a:pPr marL="0" indent="0" algn="just">
              <a:spcBef>
                <a:spcPts val="0"/>
              </a:spcBef>
              <a:buNone/>
            </a:pPr>
            <a:r>
              <a:rPr lang="sl-SI" sz="2000" dirty="0">
                <a:solidFill>
                  <a:schemeClr val="accent6">
                    <a:lumMod val="75000"/>
                  </a:schemeClr>
                </a:solidFill>
                <a:latin typeface="Arial Nova Light" panose="020B0304020202020204" pitchFamily="34" charset="0"/>
              </a:rPr>
              <a:t>institucijah</a:t>
            </a:r>
            <a:r>
              <a:rPr lang="sl-SI" sz="2000" dirty="0">
                <a:latin typeface="Arial Nova Light" panose="020B0304020202020204" pitchFamily="34" charset="0"/>
              </a:rPr>
              <a:t>, ki spodbujajo kapitalske naložbe v </a:t>
            </a:r>
            <a:r>
              <a:rPr lang="en-US" sz="2000" dirty="0">
                <a:latin typeface="Arial Nova Light" panose="020B0304020202020204" pitchFamily="34" charset="0"/>
              </a:rPr>
              <a:t>URE</a:t>
            </a:r>
            <a:r>
              <a:rPr lang="sl-SI" sz="2000" dirty="0">
                <a:latin typeface="Arial Nova Light" panose="020B0304020202020204" pitchFamily="34" charset="0"/>
              </a:rPr>
              <a:t>, zlasti o kombiniranju finančnih</a:t>
            </a:r>
            <a:r>
              <a:rPr lang="en-US" sz="2000" dirty="0">
                <a:latin typeface="Arial Nova Light" panose="020B0304020202020204" pitchFamily="34" charset="0"/>
              </a:rPr>
              <a:t> </a:t>
            </a:r>
            <a:r>
              <a:rPr lang="sl-SI" sz="2000" dirty="0">
                <a:latin typeface="Arial Nova Light" panose="020B0304020202020204" pitchFamily="34" charset="0"/>
              </a:rPr>
              <a:t>instrumentov z javnimi programi nepovratnih sredstev</a:t>
            </a:r>
            <a:endParaRPr lang="en-US" sz="2000" dirty="0">
              <a:latin typeface="Arial Nova Light" panose="020B0304020202020204" pitchFamily="34" charset="0"/>
            </a:endParaRPr>
          </a:p>
          <a:p>
            <a:pPr marL="0" indent="0" algn="just">
              <a:spcBef>
                <a:spcPts val="0"/>
              </a:spcBef>
              <a:buNone/>
            </a:pPr>
            <a:endParaRPr lang="sl-SI" sz="2000" dirty="0">
              <a:latin typeface="Arial Nova Light" panose="020B0304020202020204" pitchFamily="34" charset="0"/>
            </a:endParaRPr>
          </a:p>
          <a:p>
            <a:pPr marL="0" indent="0" algn="just">
              <a:spcBef>
                <a:spcPts val="0"/>
              </a:spcBef>
              <a:buNone/>
            </a:pPr>
            <a:r>
              <a:rPr lang="en-US" sz="2000" dirty="0">
                <a:latin typeface="Arial Nova Light" panose="020B0304020202020204" pitchFamily="34" charset="0"/>
              </a:rPr>
              <a:t>-</a:t>
            </a:r>
            <a:r>
              <a:rPr lang="sl-SI" sz="2000" dirty="0">
                <a:latin typeface="Arial Nova Light" panose="020B0304020202020204" pitchFamily="34" charset="0"/>
              </a:rPr>
              <a:t> omogoča</a:t>
            </a:r>
            <a:r>
              <a:rPr lang="en-US" sz="2000" dirty="0" err="1">
                <a:latin typeface="Arial Nova Light" panose="020B0304020202020204" pitchFamily="34" charset="0"/>
              </a:rPr>
              <a:t>ti</a:t>
            </a:r>
            <a:r>
              <a:rPr lang="sl-SI" sz="2000" dirty="0">
                <a:latin typeface="Arial Nova Light" panose="020B0304020202020204" pitchFamily="34" charset="0"/>
              </a:rPr>
              <a:t> vzpostavitve mehanizmov tehnične podpore na nacionalni ali po potrebi regionalni ravni</a:t>
            </a:r>
            <a:endParaRPr lang="en-US" sz="2000" dirty="0">
              <a:latin typeface="Arial Nova Light" panose="020B0304020202020204" pitchFamily="34" charset="0"/>
            </a:endParaRPr>
          </a:p>
          <a:p>
            <a:pPr marL="0" indent="0" algn="just">
              <a:spcBef>
                <a:spcPts val="0"/>
              </a:spcBef>
              <a:buNone/>
            </a:pPr>
            <a:r>
              <a:rPr lang="en-US" sz="2000" dirty="0">
                <a:latin typeface="Arial Nova Light" panose="020B0304020202020204" pitchFamily="34" charset="0"/>
              </a:rPr>
              <a:t>(</a:t>
            </a:r>
            <a:r>
              <a:rPr lang="en-US" sz="2000" dirty="0" err="1">
                <a:latin typeface="Arial Nova Light" panose="020B0304020202020204" pitchFamily="34" charset="0"/>
              </a:rPr>
              <a:t>npr</a:t>
            </a:r>
            <a:r>
              <a:rPr lang="en-US" sz="2000" dirty="0">
                <a:latin typeface="Arial Nova Light" panose="020B0304020202020204" pitchFamily="34" charset="0"/>
              </a:rPr>
              <a:t>. ELENA)</a:t>
            </a:r>
          </a:p>
          <a:p>
            <a:pPr marL="0" indent="0" algn="just">
              <a:spcBef>
                <a:spcPts val="0"/>
              </a:spcBef>
              <a:buNone/>
            </a:pPr>
            <a:endParaRPr lang="sl-SI" sz="2000" dirty="0">
              <a:latin typeface="Arial Nova Light" panose="020B0304020202020204" pitchFamily="34" charset="0"/>
            </a:endParaRPr>
          </a:p>
          <a:p>
            <a:pPr marL="0" indent="0" algn="just">
              <a:spcBef>
                <a:spcPts val="0"/>
              </a:spcBef>
              <a:buNone/>
            </a:pPr>
            <a:r>
              <a:rPr lang="en-US" sz="2000" dirty="0">
                <a:latin typeface="Arial Nova Light" panose="020B0304020202020204" pitchFamily="34" charset="0"/>
              </a:rPr>
              <a:t>-</a:t>
            </a:r>
            <a:r>
              <a:rPr lang="pl-PL" sz="2000" dirty="0">
                <a:latin typeface="Arial Nova Light" panose="020B0304020202020204" pitchFamily="34" charset="0"/>
              </a:rPr>
              <a:t> vzpostavit</a:t>
            </a:r>
            <a:r>
              <a:rPr lang="en-US" sz="2000" dirty="0" err="1">
                <a:latin typeface="Arial Nova Light" panose="020B0304020202020204" pitchFamily="34" charset="0"/>
              </a:rPr>
              <a:t>ev</a:t>
            </a:r>
            <a:r>
              <a:rPr lang="pl-PL" sz="2000" dirty="0">
                <a:latin typeface="Arial Nova Light" panose="020B0304020202020204" pitchFamily="34" charset="0"/>
              </a:rPr>
              <a:t> točk VEM na nacionalni, regionalni ali lokalni ravni</a:t>
            </a:r>
            <a:endParaRPr lang="sl-SI" sz="2000" dirty="0">
              <a:latin typeface="Arial Nova Light" panose="020B0304020202020204" pitchFamily="34" charset="0"/>
            </a:endParaRPr>
          </a:p>
        </p:txBody>
      </p:sp>
      <p:sp>
        <p:nvSpPr>
          <p:cNvPr id="4" name="Pravokotnik 3"/>
          <p:cNvSpPr/>
          <p:nvPr/>
        </p:nvSpPr>
        <p:spPr>
          <a:xfrm>
            <a:off x="428299" y="264606"/>
            <a:ext cx="11335402"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Omogočati</a:t>
            </a:r>
            <a:r>
              <a:rPr kumimoji="0" lang="en-US" sz="28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finančne</a:t>
            </a:r>
            <a:r>
              <a:rPr kumimoji="0" lang="en-US" sz="28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mehanizme</a:t>
            </a:r>
            <a:r>
              <a:rPr kumimoji="0" lang="en-US" sz="28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ter</a:t>
            </a:r>
            <a:r>
              <a:rPr kumimoji="0" lang="en-US" sz="28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kombinacije</a:t>
            </a:r>
            <a:r>
              <a:rPr kumimoji="0" lang="en-US" sz="28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nepovratnih</a:t>
            </a:r>
            <a:r>
              <a:rPr kumimoji="0" lang="en-US" sz="28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sredstev</a:t>
            </a:r>
            <a:r>
              <a:rPr kumimoji="0" lang="en-US" sz="28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finančnih</a:t>
            </a:r>
            <a:r>
              <a:rPr kumimoji="0" lang="en-US" sz="28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instrumentov</a:t>
            </a:r>
            <a:r>
              <a:rPr kumimoji="0" lang="en-US" sz="28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in </a:t>
            </a:r>
            <a:r>
              <a:rPr kumimoji="0" lang="en-US" sz="28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tehnične</a:t>
            </a:r>
            <a:r>
              <a:rPr kumimoji="0" lang="en-US" sz="28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pomoči</a:t>
            </a:r>
            <a:r>
              <a:rPr kumimoji="0" lang="en-US" sz="28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a:t>
            </a:r>
            <a:r>
              <a:rPr kumimoji="0" lang="en-US" sz="1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EED 30 </a:t>
            </a:r>
            <a:r>
              <a:rPr kumimoji="0" lang="en-US" sz="12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člen</a:t>
            </a:r>
            <a:endParaRPr kumimoji="0" lang="sl-SI" sz="1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endParaRPr>
          </a:p>
        </p:txBody>
      </p:sp>
    </p:spTree>
    <p:extLst>
      <p:ext uri="{BB962C8B-B14F-4D97-AF65-F5344CB8AC3E}">
        <p14:creationId xmlns:p14="http://schemas.microsoft.com/office/powerpoint/2010/main" val="4214430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64236" y="1584300"/>
            <a:ext cx="11463528" cy="5413248"/>
          </a:xfrm>
        </p:spPr>
        <p:txBody>
          <a:bodyPr>
            <a:normAutofit fontScale="85000" lnSpcReduction="20000"/>
          </a:bodyPr>
          <a:lstStyle/>
          <a:p>
            <a:pPr marL="0" indent="0" algn="just">
              <a:spcBef>
                <a:spcPts val="0"/>
              </a:spcBef>
              <a:buNone/>
            </a:pPr>
            <a:r>
              <a:rPr lang="en-US" sz="2000" dirty="0">
                <a:latin typeface="Arial Nova Light" panose="020B0304020202020204" pitchFamily="34" charset="0"/>
              </a:rPr>
              <a:t>-</a:t>
            </a:r>
            <a:r>
              <a:rPr lang="sl-SI" sz="2000" dirty="0">
                <a:latin typeface="Arial Nova Light" panose="020B0304020202020204" pitchFamily="34" charset="0"/>
              </a:rPr>
              <a:t> </a:t>
            </a:r>
            <a:r>
              <a:rPr lang="sl-SI" sz="2400" dirty="0">
                <a:latin typeface="Arial Nova Light" panose="020B0304020202020204" pitchFamily="34" charset="0"/>
              </a:rPr>
              <a:t>razvoj potrebnega regulativnega okvira: </a:t>
            </a:r>
            <a:r>
              <a:rPr lang="en-US" sz="2400" dirty="0">
                <a:latin typeface="Arial Nova Light" panose="020B0304020202020204" pitchFamily="34" charset="0"/>
              </a:rPr>
              <a:t>Z</a:t>
            </a:r>
            <a:r>
              <a:rPr lang="sl-SI" sz="2400" dirty="0" err="1">
                <a:latin typeface="Arial Nova Light" panose="020B0304020202020204" pitchFamily="34" charset="0"/>
              </a:rPr>
              <a:t>akonodaja</a:t>
            </a:r>
            <a:r>
              <a:rPr lang="sl-SI" sz="2400" dirty="0">
                <a:latin typeface="Arial Nova Light" panose="020B0304020202020204" pitchFamily="34" charset="0"/>
              </a:rPr>
              <a:t> bi morala določati, da morajo </a:t>
            </a:r>
            <a:r>
              <a:rPr lang="sl-SI" sz="2400" dirty="0">
                <a:solidFill>
                  <a:schemeClr val="accent6">
                    <a:lumMod val="75000"/>
                  </a:schemeClr>
                </a:solidFill>
                <a:latin typeface="Arial Nova Light" panose="020B0304020202020204" pitchFamily="34" charset="0"/>
              </a:rPr>
              <a:t>finančne institucije oceniti interes svojih obstoječih in potencialnih odjemalcev </a:t>
            </a:r>
            <a:r>
              <a:rPr lang="sl-SI" sz="2400" dirty="0">
                <a:latin typeface="Arial Nova Light" panose="020B0304020202020204" pitchFamily="34" charset="0"/>
              </a:rPr>
              <a:t>za izboljšanje </a:t>
            </a:r>
            <a:r>
              <a:rPr lang="en-US" sz="2400" dirty="0">
                <a:latin typeface="Arial Nova Light" panose="020B0304020202020204" pitchFamily="34" charset="0"/>
              </a:rPr>
              <a:t>URE </a:t>
            </a:r>
            <a:r>
              <a:rPr lang="sl-SI" sz="2400" dirty="0">
                <a:latin typeface="Arial Nova Light" panose="020B0304020202020204" pitchFamily="34" charset="0"/>
              </a:rPr>
              <a:t>in/ali nakup energijsko učinkovite opreme ter jim </a:t>
            </a:r>
            <a:r>
              <a:rPr lang="sl-SI" sz="2400" dirty="0">
                <a:solidFill>
                  <a:schemeClr val="accent6">
                    <a:lumMod val="75000"/>
                  </a:schemeClr>
                </a:solidFill>
                <a:latin typeface="Arial Nova Light" panose="020B0304020202020204" pitchFamily="34" charset="0"/>
              </a:rPr>
              <a:t>ponuditi namenski posojilni produkt </a:t>
            </a:r>
            <a:r>
              <a:rPr lang="sl-SI" sz="2400" dirty="0">
                <a:latin typeface="Arial Nova Light" panose="020B0304020202020204" pitchFamily="34" charset="0"/>
              </a:rPr>
              <a:t>na področju </a:t>
            </a:r>
            <a:r>
              <a:rPr lang="en-US" sz="2400" dirty="0">
                <a:latin typeface="Arial Nova Light" panose="020B0304020202020204" pitchFamily="34" charset="0"/>
              </a:rPr>
              <a:t>URE</a:t>
            </a:r>
            <a:r>
              <a:rPr lang="sl-SI" sz="2400" dirty="0">
                <a:latin typeface="Arial Nova Light" panose="020B0304020202020204" pitchFamily="34" charset="0"/>
              </a:rPr>
              <a:t>, ki najbolj ustreza njihovim interesom</a:t>
            </a:r>
            <a:endParaRPr lang="en-US" sz="2400" dirty="0">
              <a:latin typeface="Arial Nova Light" panose="020B0304020202020204" pitchFamily="34" charset="0"/>
            </a:endParaRPr>
          </a:p>
          <a:p>
            <a:pPr marL="0" indent="0" algn="just">
              <a:spcBef>
                <a:spcPts val="0"/>
              </a:spcBef>
              <a:buNone/>
            </a:pPr>
            <a:r>
              <a:rPr lang="sl-SI" sz="2000" dirty="0">
                <a:latin typeface="Arial Nova Light" panose="020B0304020202020204" pitchFamily="34" charset="0"/>
              </a:rPr>
              <a:t> </a:t>
            </a:r>
          </a:p>
          <a:p>
            <a:pPr marL="0" indent="0" algn="just">
              <a:spcBef>
                <a:spcPts val="0"/>
              </a:spcBef>
              <a:buNone/>
            </a:pPr>
            <a:r>
              <a:rPr lang="en-US" sz="2400" dirty="0">
                <a:latin typeface="Arial Nova Light" panose="020B0304020202020204" pitchFamily="34" charset="0"/>
              </a:rPr>
              <a:t>-</a:t>
            </a:r>
            <a:r>
              <a:rPr lang="sl-SI" sz="2400" dirty="0">
                <a:latin typeface="Arial Nova Light" panose="020B0304020202020204" pitchFamily="34" charset="0"/>
              </a:rPr>
              <a:t> </a:t>
            </a:r>
            <a:r>
              <a:rPr lang="sl-SI" sz="2400" dirty="0" err="1">
                <a:latin typeface="Arial Nova Light" panose="020B0304020202020204" pitchFamily="34" charset="0"/>
              </a:rPr>
              <a:t>spreje</a:t>
            </a:r>
            <a:r>
              <a:rPr lang="en-US" sz="2400" dirty="0">
                <a:latin typeface="Arial Nova Light" panose="020B0304020202020204" pitchFamily="34" charset="0"/>
              </a:rPr>
              <a:t>m</a:t>
            </a:r>
            <a:r>
              <a:rPr lang="sl-SI" sz="2400" dirty="0">
                <a:latin typeface="Arial Nova Light" panose="020B0304020202020204" pitchFamily="34" charset="0"/>
              </a:rPr>
              <a:t> predpisov, s katerimi</a:t>
            </a:r>
            <a:r>
              <a:rPr lang="en-US" sz="2400" dirty="0">
                <a:latin typeface="Arial Nova Light" panose="020B0304020202020204" pitchFamily="34" charset="0"/>
              </a:rPr>
              <a:t> </a:t>
            </a:r>
            <a:r>
              <a:rPr lang="sl-SI" sz="2400" dirty="0">
                <a:solidFill>
                  <a:schemeClr val="accent6">
                    <a:lumMod val="75000"/>
                  </a:schemeClr>
                </a:solidFill>
                <a:latin typeface="Arial Nova Light" panose="020B0304020202020204" pitchFamily="34" charset="0"/>
              </a:rPr>
              <a:t>se zagotovi nediskriminacija posojil na področju </a:t>
            </a:r>
            <a:r>
              <a:rPr lang="en-US" sz="2400" dirty="0">
                <a:solidFill>
                  <a:schemeClr val="accent6">
                    <a:lumMod val="75000"/>
                  </a:schemeClr>
                </a:solidFill>
                <a:latin typeface="Arial Nova Light" panose="020B0304020202020204" pitchFamily="34" charset="0"/>
              </a:rPr>
              <a:t>URE</a:t>
            </a:r>
            <a:r>
              <a:rPr lang="sl-SI" sz="2400" dirty="0">
                <a:latin typeface="Arial Nova Light" panose="020B0304020202020204" pitchFamily="34" charset="0"/>
              </a:rPr>
              <a:t>: S predpisi bi bilo treba finančnim institucijam preprečiti, da bi diskriminirale svoje posojilne produkte na področju </a:t>
            </a:r>
            <a:r>
              <a:rPr lang="en-US" sz="2400" dirty="0">
                <a:latin typeface="Arial Nova Light" panose="020B0304020202020204" pitchFamily="34" charset="0"/>
              </a:rPr>
              <a:t>URE</a:t>
            </a:r>
            <a:r>
              <a:rPr lang="sl-SI" sz="2400" dirty="0">
                <a:latin typeface="Arial Nova Light" panose="020B0304020202020204" pitchFamily="34" charset="0"/>
              </a:rPr>
              <a:t> in </a:t>
            </a:r>
            <a:r>
              <a:rPr lang="sl-SI" sz="2400" dirty="0">
                <a:solidFill>
                  <a:schemeClr val="accent6">
                    <a:lumMod val="75000"/>
                  </a:schemeClr>
                </a:solidFill>
                <a:latin typeface="Arial Nova Light" panose="020B0304020202020204" pitchFamily="34" charset="0"/>
              </a:rPr>
              <a:t>dajale prednost drugim posojilnim produktom </a:t>
            </a:r>
            <a:r>
              <a:rPr lang="sl-SI" sz="2400" dirty="0">
                <a:latin typeface="Arial Nova Light" panose="020B0304020202020204" pitchFamily="34" charset="0"/>
              </a:rPr>
              <a:t>v portfelju, za zagotovitev, da lahko odjemalci izberejo najustreznejši produkt zanje, in to ne glede na pravila o premislekih, povezanih s tveganjem, ki se uporabljajo</a:t>
            </a:r>
            <a:r>
              <a:rPr lang="en-US" sz="2400" dirty="0">
                <a:latin typeface="Arial Nova Light" panose="020B0304020202020204" pitchFamily="34" charset="0"/>
              </a:rPr>
              <a:t> (</a:t>
            </a:r>
            <a:r>
              <a:rPr lang="en-US" sz="2400" dirty="0" err="1">
                <a:latin typeface="Arial Nova Light" panose="020B0304020202020204" pitchFamily="34" charset="0"/>
              </a:rPr>
              <a:t>bolj</a:t>
            </a:r>
            <a:r>
              <a:rPr lang="en-US" sz="2400" dirty="0">
                <a:latin typeface="Arial Nova Light" panose="020B0304020202020204" pitchFamily="34" charset="0"/>
              </a:rPr>
              <a:t> </a:t>
            </a:r>
            <a:r>
              <a:rPr lang="en-US" sz="2400" dirty="0" err="1">
                <a:latin typeface="Arial Nova Light" panose="020B0304020202020204" pitchFamily="34" charset="0"/>
              </a:rPr>
              <a:t>kompleksen</a:t>
            </a:r>
            <a:r>
              <a:rPr lang="en-US" sz="2400" dirty="0">
                <a:latin typeface="Arial Nova Light" panose="020B0304020202020204" pitchFamily="34" charset="0"/>
              </a:rPr>
              <a:t>/</a:t>
            </a:r>
            <a:r>
              <a:rPr lang="en-US" sz="2400" dirty="0" err="1">
                <a:latin typeface="Arial Nova Light" panose="020B0304020202020204" pitchFamily="34" charset="0"/>
              </a:rPr>
              <a:t>upravno</a:t>
            </a:r>
            <a:r>
              <a:rPr lang="en-US" sz="2400" dirty="0">
                <a:latin typeface="Arial Nova Light" panose="020B0304020202020204" pitchFamily="34" charset="0"/>
              </a:rPr>
              <a:t> breme </a:t>
            </a:r>
            <a:r>
              <a:rPr lang="en-US" sz="2400" dirty="0" err="1">
                <a:latin typeface="Arial Nova Light" panose="020B0304020202020204" pitchFamily="34" charset="0"/>
              </a:rPr>
              <a:t>produkta</a:t>
            </a:r>
            <a:r>
              <a:rPr lang="en-US" sz="2400" dirty="0">
                <a:latin typeface="Arial Nova Light" panose="020B0304020202020204" pitchFamily="34" charset="0"/>
              </a:rPr>
              <a:t>, ne </a:t>
            </a:r>
            <a:r>
              <a:rPr lang="en-US" sz="2400" dirty="0" err="1">
                <a:latin typeface="Arial Nova Light" panose="020B0304020202020204" pitchFamily="34" charset="0"/>
              </a:rPr>
              <a:t>samo</a:t>
            </a:r>
            <a:r>
              <a:rPr lang="en-US" sz="2400" dirty="0">
                <a:latin typeface="Arial Nova Light" panose="020B0304020202020204" pitchFamily="34" charset="0"/>
              </a:rPr>
              <a:t> </a:t>
            </a:r>
            <a:r>
              <a:rPr lang="en-US" sz="2400" dirty="0" err="1">
                <a:latin typeface="Arial Nova Light" panose="020B0304020202020204" pitchFamily="34" charset="0"/>
              </a:rPr>
              <a:t>na</a:t>
            </a:r>
            <a:r>
              <a:rPr lang="en-US" sz="2400" dirty="0">
                <a:latin typeface="Arial Nova Light" panose="020B0304020202020204" pitchFamily="34" charset="0"/>
              </a:rPr>
              <a:t> </a:t>
            </a:r>
            <a:r>
              <a:rPr lang="en-US" sz="2400" dirty="0" err="1">
                <a:latin typeface="Arial Nova Light" panose="020B0304020202020204" pitchFamily="34" charset="0"/>
              </a:rPr>
              <a:t>osnovi</a:t>
            </a:r>
            <a:r>
              <a:rPr lang="en-US" sz="2400" dirty="0">
                <a:latin typeface="Arial Nova Light" panose="020B0304020202020204" pitchFamily="34" charset="0"/>
              </a:rPr>
              <a:t> </a:t>
            </a:r>
            <a:r>
              <a:rPr lang="en-US" sz="2400" dirty="0" err="1">
                <a:latin typeface="Arial Nova Light" panose="020B0304020202020204" pitchFamily="34" charset="0"/>
              </a:rPr>
              <a:t>obrestne</a:t>
            </a:r>
            <a:r>
              <a:rPr lang="en-US" sz="2400" dirty="0">
                <a:latin typeface="Arial Nova Light" panose="020B0304020202020204" pitchFamily="34" charset="0"/>
              </a:rPr>
              <a:t> mere, …)</a:t>
            </a:r>
          </a:p>
          <a:p>
            <a:pPr marL="0" indent="0">
              <a:spcBef>
                <a:spcPts val="0"/>
              </a:spcBef>
              <a:buNone/>
            </a:pPr>
            <a:endParaRPr lang="en-US" sz="2400" dirty="0">
              <a:latin typeface="Arial Nova Light" panose="020B0304020202020204" pitchFamily="34" charset="0"/>
            </a:endParaRPr>
          </a:p>
          <a:p>
            <a:pPr marL="0" indent="0">
              <a:spcBef>
                <a:spcPts val="0"/>
              </a:spcBef>
              <a:buNone/>
            </a:pPr>
            <a:endParaRPr lang="en-US" sz="2400" dirty="0">
              <a:latin typeface="Arial Nova Light" panose="020B0304020202020204" pitchFamily="34" charset="0"/>
            </a:endParaRPr>
          </a:p>
          <a:p>
            <a:pPr marL="0" indent="0">
              <a:spcBef>
                <a:spcPts val="0"/>
              </a:spcBef>
              <a:buNone/>
            </a:pPr>
            <a:r>
              <a:rPr lang="en-US" sz="2400" dirty="0" err="1">
                <a:latin typeface="Arial Nova Light" panose="020B0304020202020204" pitchFamily="34" charset="0"/>
              </a:rPr>
              <a:t>Ukrepi</a:t>
            </a:r>
            <a:r>
              <a:rPr lang="en-US" sz="2400" dirty="0">
                <a:latin typeface="Arial Nova Light" panose="020B0304020202020204" pitchFamily="34" charset="0"/>
              </a:rPr>
              <a:t>:</a:t>
            </a:r>
          </a:p>
          <a:p>
            <a:pPr marL="0" indent="0">
              <a:spcBef>
                <a:spcPts val="0"/>
              </a:spcBef>
              <a:buNone/>
            </a:pPr>
            <a:endParaRPr lang="sl-SI" sz="2400" dirty="0">
              <a:latin typeface="Arial Nova Light" panose="020B0304020202020204" pitchFamily="34" charset="0"/>
            </a:endParaRPr>
          </a:p>
          <a:p>
            <a:pPr marL="0" indent="0">
              <a:spcBef>
                <a:spcPts val="0"/>
              </a:spcBef>
              <a:buNone/>
            </a:pPr>
            <a:r>
              <a:rPr lang="sl-SI" sz="2000" dirty="0">
                <a:latin typeface="Arial Nova Light" panose="020B0304020202020204" pitchFamily="34" charset="0"/>
              </a:rPr>
              <a:t>— izvajanje </a:t>
            </a:r>
            <a:r>
              <a:rPr lang="sl-SI" sz="2000" dirty="0">
                <a:solidFill>
                  <a:schemeClr val="accent6">
                    <a:lumMod val="75000"/>
                  </a:schemeClr>
                </a:solidFill>
                <a:latin typeface="Arial Nova Light" panose="020B0304020202020204" pitchFamily="34" charset="0"/>
              </a:rPr>
              <a:t>kampanj obveščanja</a:t>
            </a:r>
          </a:p>
          <a:p>
            <a:pPr marL="0" indent="0">
              <a:spcBef>
                <a:spcPts val="0"/>
              </a:spcBef>
              <a:buNone/>
            </a:pPr>
            <a:r>
              <a:rPr lang="sl-SI" sz="2000" dirty="0">
                <a:latin typeface="Arial Nova Light" panose="020B0304020202020204" pitchFamily="34" charset="0"/>
              </a:rPr>
              <a:t>— zagotavljanje, da so razpoložljivi finančni produkti zasnovani tako, da se z </a:t>
            </a:r>
            <a:r>
              <a:rPr lang="sl-SI" sz="2000" dirty="0">
                <a:solidFill>
                  <a:schemeClr val="accent6">
                    <a:lumMod val="75000"/>
                  </a:schemeClr>
                </a:solidFill>
                <a:latin typeface="Arial Nova Light" panose="020B0304020202020204" pitchFamily="34" charset="0"/>
              </a:rPr>
              <a:t>njimi čim bolj znižajo stroški in zmanjša tveganje za posojilojemalca</a:t>
            </a:r>
          </a:p>
          <a:p>
            <a:pPr marL="0" indent="0">
              <a:spcBef>
                <a:spcPts val="0"/>
              </a:spcBef>
              <a:buNone/>
            </a:pPr>
            <a:r>
              <a:rPr lang="sl-SI" sz="2000" dirty="0">
                <a:latin typeface="Arial Nova Light" panose="020B0304020202020204" pitchFamily="34" charset="0"/>
              </a:rPr>
              <a:t>— zagotavljanje regulativnih in finančnih spodbud finančnim institucijam, na primer na podlagi </a:t>
            </a:r>
            <a:r>
              <a:rPr lang="sl-SI" sz="2000" dirty="0">
                <a:solidFill>
                  <a:schemeClr val="accent6">
                    <a:lumMod val="75000"/>
                  </a:schemeClr>
                </a:solidFill>
                <a:latin typeface="Arial Nova Light" panose="020B0304020202020204" pitchFamily="34" charset="0"/>
              </a:rPr>
              <a:t>tehnične pomoči za podporo razvoju in uporabi novih posojilnih produktov na področju </a:t>
            </a:r>
            <a:r>
              <a:rPr lang="en-US" sz="2000" dirty="0">
                <a:solidFill>
                  <a:schemeClr val="accent6">
                    <a:lumMod val="75000"/>
                  </a:schemeClr>
                </a:solidFill>
                <a:latin typeface="Arial Nova Light" panose="020B0304020202020204" pitchFamily="34" charset="0"/>
              </a:rPr>
              <a:t>URE</a:t>
            </a:r>
            <a:r>
              <a:rPr lang="sl-SI" sz="2000" dirty="0">
                <a:latin typeface="Arial Nova Light" panose="020B0304020202020204" pitchFamily="34" charset="0"/>
              </a:rPr>
              <a:t>, zagotavljanje, da je osebje finančnih institucij, </a:t>
            </a:r>
            <a:r>
              <a:rPr lang="sl-SI" sz="2000" dirty="0">
                <a:solidFill>
                  <a:schemeClr val="accent6">
                    <a:lumMod val="75000"/>
                  </a:schemeClr>
                </a:solidFill>
                <a:latin typeface="Arial Nova Light" panose="020B0304020202020204" pitchFamily="34" charset="0"/>
              </a:rPr>
              <a:t>ki opravlja majhne posle, ustrezno</a:t>
            </a:r>
            <a:r>
              <a:rPr lang="en-US" sz="2000" dirty="0">
                <a:solidFill>
                  <a:schemeClr val="accent6">
                    <a:lumMod val="75000"/>
                  </a:schemeClr>
                </a:solidFill>
                <a:latin typeface="Arial Nova Light" panose="020B0304020202020204" pitchFamily="34" charset="0"/>
              </a:rPr>
              <a:t> </a:t>
            </a:r>
            <a:r>
              <a:rPr lang="sl-SI" sz="2000" dirty="0">
                <a:solidFill>
                  <a:schemeClr val="accent6">
                    <a:lumMod val="75000"/>
                  </a:schemeClr>
                </a:solidFill>
                <a:latin typeface="Arial Nova Light" panose="020B0304020202020204" pitchFamily="34" charset="0"/>
              </a:rPr>
              <a:t>usposobljeno </a:t>
            </a:r>
            <a:r>
              <a:rPr lang="sl-SI" sz="2000" dirty="0">
                <a:latin typeface="Arial Nova Light" panose="020B0304020202020204" pitchFamily="34" charset="0"/>
              </a:rPr>
              <a:t>za pojasnjevanje mejnih koristi posojilnih produktov na področju </a:t>
            </a:r>
            <a:r>
              <a:rPr lang="en-US" sz="2000" dirty="0">
                <a:latin typeface="Arial Nova Light" panose="020B0304020202020204" pitchFamily="34" charset="0"/>
              </a:rPr>
              <a:t>URE </a:t>
            </a:r>
            <a:r>
              <a:rPr lang="sl-SI" sz="2000" dirty="0">
                <a:latin typeface="Arial Nova Light" panose="020B0304020202020204" pitchFamily="34" charset="0"/>
              </a:rPr>
              <a:t>odjemalcem</a:t>
            </a:r>
            <a:endParaRPr lang="en-US" sz="2000" dirty="0">
              <a:latin typeface="Arial Nova Light" panose="020B0304020202020204" pitchFamily="34" charset="0"/>
            </a:endParaRPr>
          </a:p>
          <a:p>
            <a:pPr marL="0" indent="0">
              <a:spcBef>
                <a:spcPts val="0"/>
              </a:spcBef>
              <a:buNone/>
            </a:pPr>
            <a:r>
              <a:rPr lang="sl-SI" sz="2000" dirty="0">
                <a:latin typeface="Arial Nova Light" panose="020B0304020202020204" pitchFamily="34" charset="0"/>
              </a:rPr>
              <a:t>— </a:t>
            </a:r>
            <a:r>
              <a:rPr lang="en-US" sz="2000" dirty="0" err="1">
                <a:latin typeface="Arial Nova Light" panose="020B0304020202020204" pitchFamily="34" charset="0"/>
              </a:rPr>
              <a:t>upoštevanje</a:t>
            </a:r>
            <a:r>
              <a:rPr lang="sl-SI" sz="2000" dirty="0">
                <a:latin typeface="Arial Nova Light" panose="020B0304020202020204" pitchFamily="34" charset="0"/>
              </a:rPr>
              <a:t> </a:t>
            </a:r>
            <a:r>
              <a:rPr lang="sl-SI" sz="2000" dirty="0">
                <a:solidFill>
                  <a:schemeClr val="accent6">
                    <a:lumMod val="75000"/>
                  </a:schemeClr>
                </a:solidFill>
                <a:latin typeface="Arial Nova Light" panose="020B0304020202020204" pitchFamily="34" charset="0"/>
              </a:rPr>
              <a:t>posebnih določb za obravnavo gospodinjstev z nizkimi dohodki</a:t>
            </a:r>
            <a:r>
              <a:rPr lang="sl-SI" sz="2000" dirty="0">
                <a:latin typeface="Arial Nova Light" panose="020B0304020202020204" pitchFamily="34" charset="0"/>
              </a:rPr>
              <a:t>, v katerih se uporabljajo;</a:t>
            </a:r>
          </a:p>
          <a:p>
            <a:pPr marL="0" indent="0">
              <a:spcBef>
                <a:spcPts val="0"/>
              </a:spcBef>
              <a:buNone/>
            </a:pPr>
            <a:r>
              <a:rPr lang="sl-SI" sz="2000" dirty="0">
                <a:latin typeface="Arial Nova Light" panose="020B0304020202020204" pitchFamily="34" charset="0"/>
              </a:rPr>
              <a:t>— razvoj </a:t>
            </a:r>
            <a:r>
              <a:rPr lang="sl-SI" sz="2000" dirty="0">
                <a:solidFill>
                  <a:schemeClr val="accent6">
                    <a:lumMod val="75000"/>
                  </a:schemeClr>
                </a:solidFill>
                <a:latin typeface="Arial Nova Light" panose="020B0304020202020204" pitchFamily="34" charset="0"/>
              </a:rPr>
              <a:t>posebnih shem podpore </a:t>
            </a:r>
            <a:r>
              <a:rPr lang="sl-SI" sz="2000" dirty="0">
                <a:latin typeface="Arial Nova Light" panose="020B0304020202020204" pitchFamily="34" charset="0"/>
              </a:rPr>
              <a:t>za promoviranje posojilnih produktov na področju </a:t>
            </a:r>
            <a:r>
              <a:rPr lang="en-US" sz="2000" dirty="0">
                <a:latin typeface="Arial Nova Light" panose="020B0304020202020204" pitchFamily="34" charset="0"/>
              </a:rPr>
              <a:t>URE </a:t>
            </a:r>
            <a:r>
              <a:rPr lang="sl-SI" sz="2000" dirty="0">
                <a:latin typeface="Arial Nova Light" panose="020B0304020202020204" pitchFamily="34" charset="0"/>
              </a:rPr>
              <a:t>za</a:t>
            </a:r>
            <a:r>
              <a:rPr lang="en-US" sz="2000" dirty="0">
                <a:latin typeface="Arial Nova Light" panose="020B0304020202020204" pitchFamily="34" charset="0"/>
              </a:rPr>
              <a:t> </a:t>
            </a:r>
            <a:r>
              <a:rPr lang="sl-SI" sz="2000" dirty="0">
                <a:solidFill>
                  <a:schemeClr val="accent6">
                    <a:lumMod val="75000"/>
                  </a:schemeClr>
                </a:solidFill>
                <a:latin typeface="Arial Nova Light" panose="020B0304020202020204" pitchFamily="34" charset="0"/>
              </a:rPr>
              <a:t>mlade in starejše</a:t>
            </a:r>
            <a:endParaRPr lang="sl-SI" sz="2000" dirty="0">
              <a:latin typeface="Arial Nova Light" panose="020B0304020202020204" pitchFamily="34" charset="0"/>
            </a:endParaRPr>
          </a:p>
          <a:p>
            <a:pPr marL="0" indent="0">
              <a:spcBef>
                <a:spcPts val="0"/>
              </a:spcBef>
              <a:buNone/>
            </a:pPr>
            <a:r>
              <a:rPr lang="sl-SI" sz="2000" dirty="0">
                <a:latin typeface="Arial Nova Light" panose="020B0304020202020204" pitchFamily="34" charset="0"/>
              </a:rPr>
              <a:t>— vzpostavit</a:t>
            </a:r>
            <a:r>
              <a:rPr lang="en-US" sz="2000" dirty="0" err="1">
                <a:latin typeface="Arial Nova Light" panose="020B0304020202020204" pitchFamily="34" charset="0"/>
              </a:rPr>
              <a:t>ev</a:t>
            </a:r>
            <a:r>
              <a:rPr lang="sl-SI" sz="2000" dirty="0">
                <a:latin typeface="Arial Nova Light" panose="020B0304020202020204" pitchFamily="34" charset="0"/>
              </a:rPr>
              <a:t> mehanizmov </a:t>
            </a:r>
            <a:r>
              <a:rPr lang="sl-SI" sz="2000" dirty="0">
                <a:solidFill>
                  <a:schemeClr val="accent6">
                    <a:lumMod val="75000"/>
                  </a:schemeClr>
                </a:solidFill>
                <a:latin typeface="Arial Nova Light" panose="020B0304020202020204" pitchFamily="34" charset="0"/>
              </a:rPr>
              <a:t>za javna zelena posojila </a:t>
            </a:r>
            <a:r>
              <a:rPr lang="sl-SI" sz="2000" dirty="0">
                <a:latin typeface="Arial Nova Light" panose="020B0304020202020204" pitchFamily="34" charset="0"/>
              </a:rPr>
              <a:t>ali okrepitvijo obstoječih</a:t>
            </a:r>
          </a:p>
          <a:p>
            <a:pPr marL="0" indent="0">
              <a:spcBef>
                <a:spcPts val="0"/>
              </a:spcBef>
              <a:buNone/>
            </a:pPr>
            <a:r>
              <a:rPr lang="sl-SI" sz="2000" dirty="0">
                <a:latin typeface="Arial Nova Light" panose="020B0304020202020204" pitchFamily="34" charset="0"/>
              </a:rPr>
              <a:t>— spodbujanje </a:t>
            </a:r>
            <a:r>
              <a:rPr lang="sl-SI" sz="2000" dirty="0">
                <a:solidFill>
                  <a:schemeClr val="accent6">
                    <a:lumMod val="75000"/>
                  </a:schemeClr>
                </a:solidFill>
                <a:latin typeface="Arial Nova Light" panose="020B0304020202020204" pitchFamily="34" charset="0"/>
              </a:rPr>
              <a:t>financiranja iz zasebnega sektorja </a:t>
            </a:r>
            <a:r>
              <a:rPr lang="sl-SI" sz="2000" dirty="0">
                <a:latin typeface="Arial Nova Light" panose="020B0304020202020204" pitchFamily="34" charset="0"/>
              </a:rPr>
              <a:t>za izboljšanje </a:t>
            </a:r>
            <a:r>
              <a:rPr lang="en-US" sz="2000" dirty="0">
                <a:latin typeface="Arial Nova Light" panose="020B0304020202020204" pitchFamily="34" charset="0"/>
              </a:rPr>
              <a:t>URE</a:t>
            </a:r>
            <a:endParaRPr lang="sl-SI" sz="2000" dirty="0">
              <a:latin typeface="Arial Nova Light" panose="020B0304020202020204" pitchFamily="34" charset="0"/>
            </a:endParaRPr>
          </a:p>
        </p:txBody>
      </p:sp>
      <p:sp>
        <p:nvSpPr>
          <p:cNvPr id="4" name="Pravokotnik 3"/>
          <p:cNvSpPr/>
          <p:nvPr/>
        </p:nvSpPr>
        <p:spPr>
          <a:xfrm>
            <a:off x="492362" y="139990"/>
            <a:ext cx="11335402" cy="135421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chemeClr val="accent6">
                    <a:lumMod val="75000"/>
                  </a:schemeClr>
                </a:solidFill>
                <a:latin typeface="Arial Nova Light" panose="020B0304020202020204" pitchFamily="34" charset="0"/>
              </a:rPr>
              <a:t>Promoviranje</a:t>
            </a:r>
            <a:r>
              <a:rPr lang="en-US" sz="2800" dirty="0">
                <a:solidFill>
                  <a:schemeClr val="accent6">
                    <a:lumMod val="75000"/>
                  </a:schemeClr>
                </a:solidFill>
                <a:latin typeface="Arial Nova Light" panose="020B0304020202020204" pitchFamily="34" charset="0"/>
              </a:rPr>
              <a:t> </a:t>
            </a:r>
            <a:r>
              <a:rPr lang="en-US" sz="2800" dirty="0" err="1">
                <a:solidFill>
                  <a:schemeClr val="accent6">
                    <a:lumMod val="75000"/>
                  </a:schemeClr>
                </a:solidFill>
                <a:latin typeface="Arial Nova Light" panose="020B0304020202020204" pitchFamily="34" charset="0"/>
              </a:rPr>
              <a:t>posojilnih</a:t>
            </a:r>
            <a:r>
              <a:rPr lang="en-US" sz="2800" dirty="0">
                <a:solidFill>
                  <a:schemeClr val="accent6">
                    <a:lumMod val="75000"/>
                  </a:schemeClr>
                </a:solidFill>
                <a:latin typeface="Arial Nova Light" panose="020B0304020202020204" pitchFamily="34" charset="0"/>
              </a:rPr>
              <a:t> </a:t>
            </a:r>
            <a:r>
              <a:rPr lang="en-US" sz="2800" dirty="0" err="1">
                <a:solidFill>
                  <a:schemeClr val="accent6">
                    <a:lumMod val="75000"/>
                  </a:schemeClr>
                </a:solidFill>
                <a:latin typeface="Arial Nova Light" panose="020B0304020202020204" pitchFamily="34" charset="0"/>
              </a:rPr>
              <a:t>produktov</a:t>
            </a:r>
            <a:r>
              <a:rPr lang="en-US" sz="2800" dirty="0">
                <a:solidFill>
                  <a:schemeClr val="accent6">
                    <a:lumMod val="75000"/>
                  </a:schemeClr>
                </a:solidFill>
                <a:latin typeface="Arial Nova Light" panose="020B0304020202020204" pitchFamily="34" charset="0"/>
              </a:rPr>
              <a:t> </a:t>
            </a:r>
            <a:r>
              <a:rPr lang="en-US" sz="2800" dirty="0" err="1">
                <a:solidFill>
                  <a:schemeClr val="accent6">
                    <a:lumMod val="75000"/>
                  </a:schemeClr>
                </a:solidFill>
                <a:latin typeface="Arial Nova Light" panose="020B0304020202020204" pitchFamily="34" charset="0"/>
              </a:rPr>
              <a:t>na</a:t>
            </a:r>
            <a:r>
              <a:rPr lang="en-US" sz="2800" dirty="0">
                <a:solidFill>
                  <a:schemeClr val="accent6">
                    <a:lumMod val="75000"/>
                  </a:schemeClr>
                </a:solidFill>
                <a:latin typeface="Arial Nova Light" panose="020B0304020202020204" pitchFamily="34" charset="0"/>
              </a:rPr>
              <a:t> </a:t>
            </a:r>
            <a:r>
              <a:rPr lang="en-US" sz="2800" dirty="0" err="1">
                <a:solidFill>
                  <a:schemeClr val="accent6">
                    <a:lumMod val="75000"/>
                  </a:schemeClr>
                </a:solidFill>
                <a:latin typeface="Arial Nova Light" panose="020B0304020202020204" pitchFamily="34" charset="0"/>
              </a:rPr>
              <a:t>področju</a:t>
            </a:r>
            <a:r>
              <a:rPr lang="en-US" sz="2800" dirty="0">
                <a:solidFill>
                  <a:schemeClr val="accent6">
                    <a:lumMod val="75000"/>
                  </a:schemeClr>
                </a:solidFill>
                <a:latin typeface="Arial Nova Light" panose="020B0304020202020204" pitchFamily="34" charset="0"/>
              </a:rPr>
              <a:t> URE </a:t>
            </a:r>
            <a:r>
              <a:rPr lang="en-US" sz="1200" dirty="0">
                <a:solidFill>
                  <a:schemeClr val="accent6">
                    <a:lumMod val="75000"/>
                  </a:schemeClr>
                </a:solidFill>
                <a:latin typeface="Arial Nova Light" panose="020B0304020202020204" pitchFamily="34" charset="0"/>
              </a:rPr>
              <a:t>– EED 30. </a:t>
            </a:r>
            <a:r>
              <a:rPr lang="en-US" sz="1200" dirty="0" err="1">
                <a:solidFill>
                  <a:schemeClr val="accent6">
                    <a:lumMod val="75000"/>
                  </a:schemeClr>
                </a:solidFill>
                <a:latin typeface="Arial Nova Light" panose="020B0304020202020204" pitchFamily="34" charset="0"/>
              </a:rPr>
              <a:t>člen</a:t>
            </a:r>
            <a:endParaRPr lang="en-US" sz="1200" dirty="0">
              <a:solidFill>
                <a:schemeClr val="accent6">
                  <a:lumMod val="75000"/>
                </a:schemeClr>
              </a:solidFill>
              <a:latin typeface="Arial Nova Light" panose="020B03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accent6">
                  <a:lumMod val="75000"/>
                </a:schemeClr>
              </a:solidFill>
              <a:latin typeface="Arial Nova Light" panose="020B03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solidFill>
                  <a:schemeClr val="accent6">
                    <a:lumMod val="75000"/>
                  </a:schemeClr>
                </a:solidFill>
                <a:latin typeface="Arial Nova Light" panose="020B0304020202020204" pitchFamily="34" charset="0"/>
              </a:rPr>
              <a:t>Zagotavljati</a:t>
            </a:r>
            <a:r>
              <a:rPr lang="en-US" dirty="0">
                <a:solidFill>
                  <a:schemeClr val="accent6">
                    <a:lumMod val="75000"/>
                  </a:schemeClr>
                </a:solidFill>
                <a:latin typeface="Arial Nova Light" panose="020B0304020202020204" pitchFamily="34" charset="0"/>
              </a:rPr>
              <a:t> </a:t>
            </a:r>
            <a:r>
              <a:rPr lang="en-US" dirty="0" err="1">
                <a:solidFill>
                  <a:schemeClr val="accent6">
                    <a:lumMod val="75000"/>
                  </a:schemeClr>
                </a:solidFill>
                <a:latin typeface="Arial Nova Light" panose="020B0304020202020204" pitchFamily="34" charset="0"/>
              </a:rPr>
              <a:t>obstoj</a:t>
            </a:r>
            <a:r>
              <a:rPr lang="en-US" dirty="0">
                <a:solidFill>
                  <a:schemeClr val="accent6">
                    <a:lumMod val="75000"/>
                  </a:schemeClr>
                </a:solidFill>
                <a:latin typeface="Arial Nova Light" panose="020B0304020202020204" pitchFamily="34" charset="0"/>
              </a:rPr>
              <a:t> </a:t>
            </a:r>
            <a:r>
              <a:rPr lang="en-US" dirty="0" err="1">
                <a:solidFill>
                  <a:schemeClr val="accent6">
                    <a:lumMod val="75000"/>
                  </a:schemeClr>
                </a:solidFill>
                <a:latin typeface="Arial Nova Light" panose="020B0304020202020204" pitchFamily="34" charset="0"/>
              </a:rPr>
              <a:t>široke</a:t>
            </a:r>
            <a:r>
              <a:rPr lang="en-US" dirty="0">
                <a:solidFill>
                  <a:schemeClr val="accent6">
                    <a:lumMod val="75000"/>
                  </a:schemeClr>
                </a:solidFill>
                <a:latin typeface="Arial Nova Light" panose="020B0304020202020204" pitchFamily="34" charset="0"/>
              </a:rPr>
              <a:t> in </a:t>
            </a:r>
            <a:r>
              <a:rPr lang="en-US" dirty="0" err="1">
                <a:solidFill>
                  <a:schemeClr val="accent6">
                    <a:lumMod val="75000"/>
                  </a:schemeClr>
                </a:solidFill>
                <a:latin typeface="Arial Nova Light" panose="020B0304020202020204" pitchFamily="34" charset="0"/>
              </a:rPr>
              <a:t>nediskriminatorne</a:t>
            </a:r>
            <a:r>
              <a:rPr lang="en-US" dirty="0">
                <a:solidFill>
                  <a:schemeClr val="accent6">
                    <a:lumMod val="75000"/>
                  </a:schemeClr>
                </a:solidFill>
                <a:latin typeface="Arial Nova Light" panose="020B0304020202020204" pitchFamily="34" charset="0"/>
              </a:rPr>
              <a:t> </a:t>
            </a:r>
            <a:r>
              <a:rPr lang="en-US" dirty="0" err="1">
                <a:solidFill>
                  <a:schemeClr val="accent6">
                    <a:lumMod val="75000"/>
                  </a:schemeClr>
                </a:solidFill>
                <a:latin typeface="Arial Nova Light" panose="020B0304020202020204" pitchFamily="34" charset="0"/>
              </a:rPr>
              <a:t>ponudbe</a:t>
            </a:r>
            <a:r>
              <a:rPr lang="en-US" dirty="0">
                <a:solidFill>
                  <a:schemeClr val="accent6">
                    <a:lumMod val="75000"/>
                  </a:schemeClr>
                </a:solidFill>
                <a:latin typeface="Arial Nova Light" panose="020B0304020202020204" pitchFamily="34" charset="0"/>
              </a:rPr>
              <a:t> </a:t>
            </a:r>
            <a:r>
              <a:rPr lang="en-US" dirty="0" err="1">
                <a:solidFill>
                  <a:schemeClr val="accent6">
                    <a:lumMod val="75000"/>
                  </a:schemeClr>
                </a:solidFill>
                <a:latin typeface="Arial Nova Light" panose="020B0304020202020204" pitchFamily="34" charset="0"/>
              </a:rPr>
              <a:t>posojilnih</a:t>
            </a:r>
            <a:r>
              <a:rPr lang="en-US" dirty="0">
                <a:solidFill>
                  <a:schemeClr val="accent6">
                    <a:lumMod val="75000"/>
                  </a:schemeClr>
                </a:solidFill>
                <a:latin typeface="Arial Nova Light" panose="020B0304020202020204" pitchFamily="34" charset="0"/>
              </a:rPr>
              <a:t> </a:t>
            </a:r>
            <a:r>
              <a:rPr lang="en-US" dirty="0" err="1">
                <a:solidFill>
                  <a:schemeClr val="accent6">
                    <a:lumMod val="75000"/>
                  </a:schemeClr>
                </a:solidFill>
                <a:latin typeface="Arial Nova Light" panose="020B0304020202020204" pitchFamily="34" charset="0"/>
              </a:rPr>
              <a:t>produktov</a:t>
            </a:r>
            <a:endParaRPr lang="en-US" dirty="0">
              <a:solidFill>
                <a:schemeClr val="accent6">
                  <a:lumMod val="75000"/>
                </a:schemeClr>
              </a:solidFill>
              <a:latin typeface="Arial Nova Light" panose="020B03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solidFill>
                  <a:schemeClr val="accent6">
                    <a:lumMod val="75000"/>
                  </a:schemeClr>
                </a:solidFill>
                <a:latin typeface="Arial Nova Light" panose="020B0304020202020204" pitchFamily="34" charset="0"/>
              </a:rPr>
              <a:t>Uporaba</a:t>
            </a:r>
            <a:r>
              <a:rPr lang="en-US" dirty="0">
                <a:solidFill>
                  <a:schemeClr val="accent6">
                    <a:lumMod val="75000"/>
                  </a:schemeClr>
                </a:solidFill>
                <a:latin typeface="Arial Nova Light" panose="020B0304020202020204" pitchFamily="34" charset="0"/>
              </a:rPr>
              <a:t> </a:t>
            </a:r>
            <a:r>
              <a:rPr lang="en-US" dirty="0" err="1">
                <a:solidFill>
                  <a:schemeClr val="accent6">
                    <a:lumMod val="75000"/>
                  </a:schemeClr>
                </a:solidFill>
                <a:latin typeface="Arial Nova Light" panose="020B0304020202020204" pitchFamily="34" charset="0"/>
              </a:rPr>
              <a:t>načela</a:t>
            </a:r>
            <a:r>
              <a:rPr lang="en-US" dirty="0">
                <a:solidFill>
                  <a:schemeClr val="accent6">
                    <a:lumMod val="75000"/>
                  </a:schemeClr>
                </a:solidFill>
                <a:latin typeface="Arial Nova Light" panose="020B0304020202020204" pitchFamily="34" charset="0"/>
              </a:rPr>
              <a:t> “EEFP” v </a:t>
            </a:r>
            <a:r>
              <a:rPr lang="en-US" dirty="0" err="1">
                <a:solidFill>
                  <a:schemeClr val="accent6">
                    <a:lumMod val="75000"/>
                  </a:schemeClr>
                </a:solidFill>
                <a:latin typeface="Arial Nova Light" panose="020B0304020202020204" pitchFamily="34" charset="0"/>
              </a:rPr>
              <a:t>finančnih</a:t>
            </a:r>
            <a:r>
              <a:rPr lang="en-US" dirty="0">
                <a:solidFill>
                  <a:schemeClr val="accent6">
                    <a:lumMod val="75000"/>
                  </a:schemeClr>
                </a:solidFill>
                <a:latin typeface="Arial Nova Light" panose="020B0304020202020204" pitchFamily="34" charset="0"/>
              </a:rPr>
              <a:t> </a:t>
            </a:r>
            <a:r>
              <a:rPr lang="en-US" dirty="0" err="1">
                <a:solidFill>
                  <a:schemeClr val="accent6">
                    <a:lumMod val="75000"/>
                  </a:schemeClr>
                </a:solidFill>
                <a:latin typeface="Arial Nova Light" panose="020B0304020202020204" pitchFamily="34" charset="0"/>
              </a:rPr>
              <a:t>institucijah</a:t>
            </a:r>
            <a:endParaRPr lang="sl-SI" dirty="0">
              <a:solidFill>
                <a:schemeClr val="accent6">
                  <a:lumMod val="75000"/>
                </a:schemeClr>
              </a:solidFill>
              <a:latin typeface="Arial Nova Light" panose="020B0304020202020204" pitchFamily="34" charset="0"/>
            </a:endParaRPr>
          </a:p>
        </p:txBody>
      </p:sp>
    </p:spTree>
    <p:extLst>
      <p:ext uri="{BB962C8B-B14F-4D97-AF65-F5344CB8AC3E}">
        <p14:creationId xmlns:p14="http://schemas.microsoft.com/office/powerpoint/2010/main" val="960924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64236" y="1168923"/>
            <a:ext cx="11463528" cy="5413248"/>
          </a:xfrm>
        </p:spPr>
        <p:txBody>
          <a:bodyPr>
            <a:normAutofit fontScale="25000" lnSpcReduction="20000"/>
          </a:bodyPr>
          <a:lstStyle/>
          <a:p>
            <a:pPr marL="0" indent="0" algn="just">
              <a:spcBef>
                <a:spcPts val="0"/>
              </a:spcBef>
              <a:buNone/>
            </a:pPr>
            <a:r>
              <a:rPr lang="sl-SI" sz="7200" dirty="0">
                <a:solidFill>
                  <a:schemeClr val="accent6">
                    <a:lumMod val="75000"/>
                  </a:schemeClr>
                </a:solidFill>
                <a:latin typeface="Arial Nova Light" panose="020B0304020202020204" pitchFamily="34" charset="0"/>
              </a:rPr>
              <a:t>Financiranje prek računov </a:t>
            </a:r>
            <a:endParaRPr lang="en-US" sz="7200" dirty="0">
              <a:solidFill>
                <a:schemeClr val="accent6">
                  <a:lumMod val="75000"/>
                </a:schemeClr>
              </a:solidFill>
              <a:latin typeface="Arial Nova Light" panose="020B0304020202020204" pitchFamily="34" charset="0"/>
            </a:endParaRPr>
          </a:p>
          <a:p>
            <a:pPr marL="0" indent="0" algn="just">
              <a:spcBef>
                <a:spcPts val="0"/>
              </a:spcBef>
              <a:buNone/>
            </a:pPr>
            <a:endParaRPr lang="en-US" sz="7200" dirty="0">
              <a:solidFill>
                <a:schemeClr val="accent6">
                  <a:lumMod val="75000"/>
                </a:schemeClr>
              </a:solidFill>
              <a:latin typeface="Arial Nova Light" panose="020B0304020202020204" pitchFamily="34" charset="0"/>
            </a:endParaRPr>
          </a:p>
          <a:p>
            <a:pPr marL="0" indent="0" algn="just">
              <a:spcBef>
                <a:spcPts val="0"/>
              </a:spcBef>
              <a:buNone/>
            </a:pPr>
            <a:r>
              <a:rPr lang="en-US" sz="7200" dirty="0">
                <a:latin typeface="Arial Nova Light" panose="020B0304020202020204" pitchFamily="34" charset="0"/>
              </a:rPr>
              <a:t>-</a:t>
            </a:r>
            <a:r>
              <a:rPr lang="sl-SI" sz="7200" dirty="0">
                <a:latin typeface="Arial Nova Light" panose="020B0304020202020204" pitchFamily="34" charset="0"/>
              </a:rPr>
              <a:t> način financiranja prenov stavb za povečanje </a:t>
            </a:r>
            <a:r>
              <a:rPr lang="en-US" sz="7200" dirty="0">
                <a:latin typeface="Arial Nova Light" panose="020B0304020202020204" pitchFamily="34" charset="0"/>
              </a:rPr>
              <a:t>URE</a:t>
            </a:r>
            <a:r>
              <a:rPr lang="sl-SI" sz="7200" dirty="0">
                <a:latin typeface="Arial Nova Light" panose="020B0304020202020204" pitchFamily="34" charset="0"/>
              </a:rPr>
              <a:t>, pri katerem se </a:t>
            </a:r>
            <a:r>
              <a:rPr lang="sl-SI" sz="7200" dirty="0">
                <a:solidFill>
                  <a:schemeClr val="accent6">
                    <a:lumMod val="75000"/>
                  </a:schemeClr>
                </a:solidFill>
                <a:latin typeface="Arial Nova Light" panose="020B0304020202020204" pitchFamily="34" charset="0"/>
              </a:rPr>
              <a:t>račun za komunalne storitve uporablja kot sredstvo za odplačilo</a:t>
            </a:r>
            <a:r>
              <a:rPr lang="sl-SI" sz="7200" dirty="0">
                <a:latin typeface="Arial Nova Light" panose="020B0304020202020204" pitchFamily="34" charset="0"/>
              </a:rPr>
              <a:t>. Ena od prednosti shem financiranja prek računov je, da </a:t>
            </a:r>
            <a:r>
              <a:rPr lang="en-US" sz="7200" dirty="0">
                <a:latin typeface="Arial Nova Light" panose="020B0304020202020204" pitchFamily="34" charset="0"/>
              </a:rPr>
              <a:t>se</a:t>
            </a:r>
            <a:r>
              <a:rPr lang="sl-SI" sz="7200" dirty="0">
                <a:latin typeface="Arial Nova Light" panose="020B0304020202020204" pitchFamily="34" charset="0"/>
              </a:rPr>
              <a:t> uporabi obstoječe plačilne sisteme gospodarskih javnih služb za znižanje transakcijskih stroškov</a:t>
            </a:r>
            <a:r>
              <a:rPr lang="en-US" sz="7200" dirty="0">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različne</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možne</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strukture</a:t>
            </a:r>
            <a:r>
              <a:rPr lang="en-US" sz="7200" dirty="0">
                <a:solidFill>
                  <a:schemeClr val="accent6">
                    <a:lumMod val="75000"/>
                  </a:schemeClr>
                </a:solidFill>
                <a:latin typeface="Arial Nova Light" panose="020B0304020202020204" pitchFamily="34" charset="0"/>
              </a:rPr>
              <a:t> in </a:t>
            </a:r>
            <a:r>
              <a:rPr lang="en-US" sz="7200" dirty="0" err="1">
                <a:solidFill>
                  <a:schemeClr val="accent6">
                    <a:lumMod val="75000"/>
                  </a:schemeClr>
                </a:solidFill>
                <a:latin typeface="Arial Nova Light" panose="020B0304020202020204" pitchFamily="34" charset="0"/>
              </a:rPr>
              <a:t>primeri</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nižji</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transakcijski</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stroški</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manjša</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tveganja</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manjše</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obrestne</a:t>
            </a:r>
            <a:r>
              <a:rPr lang="en-US" sz="7200" dirty="0">
                <a:solidFill>
                  <a:schemeClr val="accent6">
                    <a:lumMod val="75000"/>
                  </a:schemeClr>
                </a:solidFill>
                <a:latin typeface="Arial Nova Light" panose="020B0304020202020204" pitchFamily="34" charset="0"/>
              </a:rPr>
              <a:t> mere,..</a:t>
            </a:r>
            <a:r>
              <a:rPr lang="en-US" sz="7200" dirty="0">
                <a:latin typeface="Arial Nova Light" panose="020B0304020202020204" pitchFamily="34" charset="0"/>
              </a:rPr>
              <a:t>)</a:t>
            </a:r>
          </a:p>
          <a:p>
            <a:pPr marL="0" indent="0" algn="just">
              <a:spcBef>
                <a:spcPts val="0"/>
              </a:spcBef>
              <a:buNone/>
            </a:pPr>
            <a:endParaRPr lang="sl-SI" sz="7200" dirty="0">
              <a:latin typeface="Arial Nova Light" panose="020B0304020202020204" pitchFamily="34" charset="0"/>
            </a:endParaRPr>
          </a:p>
          <a:p>
            <a:pPr marL="0" indent="0" algn="just">
              <a:spcBef>
                <a:spcPts val="0"/>
              </a:spcBef>
              <a:buNone/>
            </a:pPr>
            <a:endParaRPr lang="en-US" sz="7200" dirty="0">
              <a:latin typeface="Arial Nova Light" panose="020B0304020202020204" pitchFamily="34" charset="0"/>
            </a:endParaRPr>
          </a:p>
          <a:p>
            <a:pPr marL="0" indent="0" algn="just">
              <a:spcBef>
                <a:spcPts val="0"/>
              </a:spcBef>
              <a:buNone/>
            </a:pPr>
            <a:r>
              <a:rPr lang="en-US" sz="7200" dirty="0">
                <a:solidFill>
                  <a:schemeClr val="accent6">
                    <a:lumMod val="75000"/>
                  </a:schemeClr>
                </a:solidFill>
                <a:latin typeface="Arial Nova Light" panose="020B0304020202020204" pitchFamily="34" charset="0"/>
              </a:rPr>
              <a:t>F</a:t>
            </a:r>
            <a:r>
              <a:rPr lang="sl-SI" sz="7200" dirty="0" err="1">
                <a:solidFill>
                  <a:schemeClr val="accent6">
                    <a:lumMod val="75000"/>
                  </a:schemeClr>
                </a:solidFill>
                <a:latin typeface="Arial Nova Light" panose="020B0304020202020204" pitchFamily="34" charset="0"/>
              </a:rPr>
              <a:t>inanciranja</a:t>
            </a:r>
            <a:r>
              <a:rPr lang="sl-SI" sz="7200" dirty="0">
                <a:solidFill>
                  <a:schemeClr val="accent6">
                    <a:lumMod val="75000"/>
                  </a:schemeClr>
                </a:solidFill>
                <a:latin typeface="Arial Nova Light" panose="020B0304020202020204" pitchFamily="34" charset="0"/>
              </a:rPr>
              <a:t> prek davkov</a:t>
            </a:r>
            <a:endParaRPr lang="en-US" sz="7200" dirty="0">
              <a:solidFill>
                <a:schemeClr val="accent6">
                  <a:lumMod val="75000"/>
                </a:schemeClr>
              </a:solidFill>
              <a:latin typeface="Arial Nova Light" panose="020B0304020202020204" pitchFamily="34" charset="0"/>
            </a:endParaRPr>
          </a:p>
          <a:p>
            <a:pPr marL="0" indent="0" algn="just">
              <a:spcBef>
                <a:spcPts val="0"/>
              </a:spcBef>
              <a:buNone/>
            </a:pPr>
            <a:endParaRPr lang="en-US" sz="7200" dirty="0">
              <a:solidFill>
                <a:schemeClr val="accent6">
                  <a:lumMod val="75000"/>
                </a:schemeClr>
              </a:solidFill>
              <a:latin typeface="Arial Nova Light" panose="020B0304020202020204" pitchFamily="34" charset="0"/>
            </a:endParaRPr>
          </a:p>
          <a:p>
            <a:pPr marL="0" indent="0" algn="just">
              <a:spcBef>
                <a:spcPts val="0"/>
              </a:spcBef>
              <a:buNone/>
            </a:pPr>
            <a:r>
              <a:rPr lang="sl-SI" sz="7200" dirty="0">
                <a:solidFill>
                  <a:schemeClr val="accent6">
                    <a:lumMod val="75000"/>
                  </a:schemeClr>
                </a:solidFill>
                <a:latin typeface="Arial Nova Light" panose="020B0304020202020204" pitchFamily="34" charset="0"/>
              </a:rPr>
              <a:t> </a:t>
            </a:r>
            <a:r>
              <a:rPr lang="en-US" sz="7200" dirty="0">
                <a:latin typeface="Arial Nova Light" panose="020B0304020202020204" pitchFamily="34" charset="0"/>
              </a:rPr>
              <a:t>- </a:t>
            </a:r>
            <a:r>
              <a:rPr lang="sl-SI" sz="7200" dirty="0">
                <a:latin typeface="Arial Nova Light" panose="020B0304020202020204" pitchFamily="34" charset="0"/>
              </a:rPr>
              <a:t>se gospodinjstvom ali podjetjem zagotovi dolžniško financiranje za kritje stroškov prenov stanovanjskih ali poslovnih stavb, nakup energijsko učinkovitih naprav ali opreme ali drugih izboljšav energetskih procesov, pri čemer se specifični davki in/ali druga plačila, povezana z nepremičnino, uporabljajo kot sredstvo za odplačilo</a:t>
            </a:r>
            <a:r>
              <a:rPr lang="en-US" sz="7200" dirty="0">
                <a:latin typeface="Arial Nova Light" panose="020B0304020202020204" pitchFamily="34" charset="0"/>
              </a:rPr>
              <a:t> </a:t>
            </a:r>
            <a:r>
              <a:rPr lang="en-US" sz="7200" dirty="0">
                <a:solidFill>
                  <a:schemeClr val="accent6">
                    <a:lumMod val="75000"/>
                  </a:schemeClr>
                </a:solidFill>
                <a:latin typeface="Arial Nova Light" panose="020B0304020202020204" pitchFamily="34" charset="0"/>
              </a:rPr>
              <a:t>(</a:t>
            </a:r>
            <a:r>
              <a:rPr lang="en-US" sz="7200" dirty="0" err="1">
                <a:solidFill>
                  <a:schemeClr val="accent6">
                    <a:lumMod val="75000"/>
                  </a:schemeClr>
                </a:solidFill>
                <a:latin typeface="Arial Nova Light" panose="020B0304020202020204" pitchFamily="34" charset="0"/>
              </a:rPr>
              <a:t>npr</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stavba</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odda</a:t>
            </a:r>
            <a:r>
              <a:rPr lang="en-US" sz="7200" dirty="0">
                <a:solidFill>
                  <a:schemeClr val="accent6">
                    <a:lumMod val="75000"/>
                  </a:schemeClr>
                </a:solidFill>
                <a:latin typeface="Arial Nova Light" panose="020B0304020202020204" pitchFamily="34" charset="0"/>
              </a:rPr>
              <a:t> in </a:t>
            </a:r>
            <a:r>
              <a:rPr lang="en-US" sz="7200" dirty="0" err="1">
                <a:solidFill>
                  <a:schemeClr val="accent6">
                    <a:lumMod val="75000"/>
                  </a:schemeClr>
                </a:solidFill>
                <a:latin typeface="Arial Nova Light" panose="020B0304020202020204" pitchFamily="34" charset="0"/>
              </a:rPr>
              <a:t>najemnik</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odplačuje</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posojilo</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preko</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davkov</a:t>
            </a:r>
            <a:r>
              <a:rPr lang="en-US" sz="7200" dirty="0">
                <a:solidFill>
                  <a:schemeClr val="accent6">
                    <a:lumMod val="75000"/>
                  </a:schemeClr>
                </a:solidFill>
                <a:latin typeface="Arial Nova Light" panose="020B0304020202020204" pitchFamily="34" charset="0"/>
              </a:rPr>
              <a:t> in </a:t>
            </a:r>
            <a:r>
              <a:rPr lang="en-US" sz="7200" dirty="0" err="1">
                <a:solidFill>
                  <a:schemeClr val="accent6">
                    <a:lumMod val="75000"/>
                  </a:schemeClr>
                </a:solidFill>
                <a:latin typeface="Arial Nova Light" panose="020B0304020202020204" pitchFamily="34" charset="0"/>
              </a:rPr>
              <a:t>drugih</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stroškov</a:t>
            </a:r>
            <a:r>
              <a:rPr lang="en-US" sz="7200" dirty="0">
                <a:solidFill>
                  <a:schemeClr val="accent6">
                    <a:lumMod val="75000"/>
                  </a:schemeClr>
                </a:solidFill>
                <a:latin typeface="Arial Nova Light" panose="020B0304020202020204" pitchFamily="34" charset="0"/>
              </a:rPr>
              <a:t> on pa </a:t>
            </a:r>
            <a:r>
              <a:rPr lang="en-US" sz="7200" dirty="0" err="1">
                <a:solidFill>
                  <a:schemeClr val="accent6">
                    <a:lumMod val="75000"/>
                  </a:schemeClr>
                </a:solidFill>
                <a:latin typeface="Arial Nova Light" panose="020B0304020202020204" pitchFamily="34" charset="0"/>
              </a:rPr>
              <a:t>ima</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koristi</a:t>
            </a:r>
            <a:r>
              <a:rPr lang="en-US" sz="7200" dirty="0">
                <a:solidFill>
                  <a:schemeClr val="accent6">
                    <a:lumMod val="75000"/>
                  </a:schemeClr>
                </a:solidFill>
                <a:latin typeface="Arial Nova Light" panose="020B0304020202020204" pitchFamily="34" charset="0"/>
              </a:rPr>
              <a:t> od </a:t>
            </a:r>
            <a:r>
              <a:rPr lang="en-US" sz="7200" dirty="0" err="1">
                <a:solidFill>
                  <a:schemeClr val="accent6">
                    <a:lumMod val="75000"/>
                  </a:schemeClr>
                </a:solidFill>
                <a:latin typeface="Arial Nova Light" panose="020B0304020202020204" pitchFamily="34" charset="0"/>
              </a:rPr>
              <a:t>prihrankov</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energije</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npr</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mehanizem</a:t>
            </a:r>
            <a:r>
              <a:rPr lang="en-US" sz="7200" dirty="0">
                <a:solidFill>
                  <a:schemeClr val="accent6">
                    <a:lumMod val="75000"/>
                  </a:schemeClr>
                </a:solidFill>
                <a:latin typeface="Arial Nova Light" panose="020B0304020202020204" pitchFamily="34" charset="0"/>
              </a:rPr>
              <a:t>, da </a:t>
            </a:r>
            <a:r>
              <a:rPr lang="en-US" sz="7200" dirty="0" err="1">
                <a:solidFill>
                  <a:schemeClr val="accent6">
                    <a:lumMod val="75000"/>
                  </a:schemeClr>
                </a:solidFill>
                <a:latin typeface="Arial Nova Light" panose="020B0304020202020204" pitchFamily="34" charset="0"/>
              </a:rPr>
              <a:t>prejšni</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lastnik</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prenese</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dolg</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na</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naslednje</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lastnike</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enostavni</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mehanizem</a:t>
            </a:r>
            <a:r>
              <a:rPr lang="en-US" sz="7200" dirty="0">
                <a:solidFill>
                  <a:schemeClr val="accent6">
                    <a:lumMod val="75000"/>
                  </a:schemeClr>
                </a:solidFill>
                <a:latin typeface="Arial Nova Light" panose="020B0304020202020204" pitchFamily="34" charset="0"/>
              </a:rPr>
              <a:t> za </a:t>
            </a:r>
            <a:r>
              <a:rPr lang="en-US" sz="7200" dirty="0" err="1">
                <a:solidFill>
                  <a:schemeClr val="accent6">
                    <a:lumMod val="75000"/>
                  </a:schemeClr>
                </a:solidFill>
                <a:latin typeface="Arial Nova Light" panose="020B0304020202020204" pitchFamily="34" charset="0"/>
              </a:rPr>
              <a:t>prenos</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dolga</a:t>
            </a:r>
            <a:r>
              <a:rPr lang="en-US" sz="7200" dirty="0">
                <a:solidFill>
                  <a:schemeClr val="accent6">
                    <a:lumMod val="75000"/>
                  </a:schemeClr>
                </a:solidFill>
                <a:latin typeface="Arial Nova Light" panose="020B0304020202020204" pitchFamily="34" charset="0"/>
              </a:rPr>
              <a:t> – se </a:t>
            </a:r>
            <a:r>
              <a:rPr lang="en-US" sz="7200" dirty="0" err="1">
                <a:solidFill>
                  <a:schemeClr val="accent6">
                    <a:lumMod val="75000"/>
                  </a:schemeClr>
                </a:solidFill>
                <a:latin typeface="Arial Nova Light" panose="020B0304020202020204" pitchFamily="34" charset="0"/>
              </a:rPr>
              <a:t>odpravi</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odvračevalni</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dejavnik</a:t>
            </a:r>
            <a:r>
              <a:rPr lang="en-US" sz="7200" dirty="0">
                <a:solidFill>
                  <a:schemeClr val="accent6">
                    <a:lumMod val="75000"/>
                  </a:schemeClr>
                </a:solidFill>
                <a:latin typeface="Arial Nova Light" panose="020B0304020202020204" pitchFamily="34" charset="0"/>
              </a:rPr>
              <a:t>, da </a:t>
            </a:r>
            <a:r>
              <a:rPr lang="en-US" sz="7200" dirty="0" err="1">
                <a:solidFill>
                  <a:schemeClr val="accent6">
                    <a:lumMod val="75000"/>
                  </a:schemeClr>
                </a:solidFill>
                <a:latin typeface="Arial Nova Light" panose="020B0304020202020204" pitchFamily="34" charset="0"/>
              </a:rPr>
              <a:t>lastniki</a:t>
            </a:r>
            <a:r>
              <a:rPr lang="en-US" sz="7200" dirty="0">
                <a:solidFill>
                  <a:schemeClr val="accent6">
                    <a:lumMod val="75000"/>
                  </a:schemeClr>
                </a:solidFill>
                <a:latin typeface="Arial Nova Light" panose="020B0304020202020204" pitchFamily="34" charset="0"/>
              </a:rPr>
              <a:t> </a:t>
            </a:r>
            <a:r>
              <a:rPr lang="en-US" sz="7200" dirty="0" err="1">
                <a:solidFill>
                  <a:schemeClr val="accent6">
                    <a:lumMod val="75000"/>
                  </a:schemeClr>
                </a:solidFill>
                <a:latin typeface="Arial Nova Light" panose="020B0304020202020204" pitchFamily="34" charset="0"/>
              </a:rPr>
              <a:t>vlagajo</a:t>
            </a:r>
            <a:r>
              <a:rPr lang="en-US" sz="7200" dirty="0">
                <a:solidFill>
                  <a:schemeClr val="accent6">
                    <a:lumMod val="75000"/>
                  </a:schemeClr>
                </a:solidFill>
                <a:latin typeface="Arial Nova Light" panose="020B0304020202020204" pitchFamily="34" charset="0"/>
              </a:rPr>
              <a:t> v URE,…)</a:t>
            </a:r>
          </a:p>
          <a:p>
            <a:pPr marL="0" indent="0" algn="just">
              <a:spcBef>
                <a:spcPts val="0"/>
              </a:spcBef>
              <a:buNone/>
            </a:pPr>
            <a:endParaRPr lang="en-US" sz="7200" dirty="0">
              <a:latin typeface="Arial Nova Light" panose="020B0304020202020204" pitchFamily="34" charset="0"/>
            </a:endParaRPr>
          </a:p>
          <a:p>
            <a:pPr marL="0" indent="0" algn="just">
              <a:spcBef>
                <a:spcPts val="0"/>
              </a:spcBef>
              <a:buNone/>
            </a:pPr>
            <a:r>
              <a:rPr lang="en-US" sz="6400" dirty="0" err="1">
                <a:solidFill>
                  <a:schemeClr val="accent6">
                    <a:lumMod val="75000"/>
                  </a:schemeClr>
                </a:solidFill>
                <a:latin typeface="Arial Nova Light" panose="020B0304020202020204" pitchFamily="34" charset="0"/>
              </a:rPr>
              <a:t>Ukrepi</a:t>
            </a:r>
            <a:r>
              <a:rPr lang="en-US" sz="6400" dirty="0">
                <a:solidFill>
                  <a:schemeClr val="accent6">
                    <a:lumMod val="75000"/>
                  </a:schemeClr>
                </a:solidFill>
                <a:latin typeface="Arial Nova Light" panose="020B0304020202020204" pitchFamily="34" charset="0"/>
              </a:rPr>
              <a:t>:</a:t>
            </a:r>
            <a:endParaRPr lang="sl-SI" sz="6400" dirty="0">
              <a:solidFill>
                <a:schemeClr val="accent6">
                  <a:lumMod val="75000"/>
                </a:schemeClr>
              </a:solidFill>
              <a:latin typeface="Arial Nova Light" panose="020B0304020202020204" pitchFamily="34" charset="0"/>
            </a:endParaRPr>
          </a:p>
          <a:p>
            <a:pPr marL="0" indent="0">
              <a:spcBef>
                <a:spcPts val="0"/>
              </a:spcBef>
              <a:buNone/>
            </a:pPr>
            <a:endParaRPr lang="sl-SI" sz="6400" dirty="0">
              <a:latin typeface="Arial Nova Light" panose="020B0304020202020204" pitchFamily="34" charset="0"/>
            </a:endParaRPr>
          </a:p>
          <a:p>
            <a:pPr marL="0" indent="0" algn="just">
              <a:spcBef>
                <a:spcPts val="0"/>
              </a:spcBef>
              <a:buNone/>
            </a:pPr>
            <a:r>
              <a:rPr lang="en-US" sz="6400" dirty="0">
                <a:latin typeface="Arial Nova Light" panose="020B0304020202020204" pitchFamily="34" charset="0"/>
              </a:rPr>
              <a:t>-</a:t>
            </a:r>
            <a:r>
              <a:rPr lang="sl-SI" sz="6400" dirty="0">
                <a:latin typeface="Arial Nova Light" panose="020B0304020202020204" pitchFamily="34" charset="0"/>
              </a:rPr>
              <a:t> </a:t>
            </a:r>
            <a:r>
              <a:rPr lang="en-US" sz="6400" dirty="0">
                <a:latin typeface="Arial Nova Light" panose="020B0304020202020204" pitchFamily="34" charset="0"/>
              </a:rPr>
              <a:t>  </a:t>
            </a:r>
            <a:r>
              <a:rPr lang="sl-SI" sz="6400" dirty="0">
                <a:solidFill>
                  <a:schemeClr val="accent6">
                    <a:lumMod val="75000"/>
                  </a:schemeClr>
                </a:solidFill>
                <a:latin typeface="Arial Nova Light" panose="020B0304020202020204" pitchFamily="34" charset="0"/>
              </a:rPr>
              <a:t>določitev pravic gospodarskih javnih služb </a:t>
            </a:r>
            <a:r>
              <a:rPr lang="sl-SI" sz="6400" dirty="0">
                <a:latin typeface="Arial Nova Light" panose="020B0304020202020204" pitchFamily="34" charset="0"/>
              </a:rPr>
              <a:t>do zagotavljanja kreditov za prenove</a:t>
            </a:r>
            <a:endParaRPr lang="en-US" sz="6400" dirty="0">
              <a:latin typeface="Arial Nova Light" panose="020B0304020202020204" pitchFamily="34" charset="0"/>
            </a:endParaRPr>
          </a:p>
          <a:p>
            <a:pPr marL="0" indent="0" algn="just">
              <a:spcBef>
                <a:spcPts val="0"/>
              </a:spcBef>
              <a:buNone/>
            </a:pPr>
            <a:r>
              <a:rPr lang="en-US" sz="6400" dirty="0">
                <a:latin typeface="Arial Nova Light" panose="020B0304020202020204" pitchFamily="34" charset="0"/>
              </a:rPr>
              <a:t>-  </a:t>
            </a:r>
            <a:r>
              <a:rPr lang="sl-SI" sz="6400" dirty="0">
                <a:latin typeface="Arial Nova Light" panose="020B0304020202020204" pitchFamily="34" charset="0"/>
              </a:rPr>
              <a:t>uvesti zahteve za posebne kampanje in obvezno</a:t>
            </a:r>
            <a:r>
              <a:rPr lang="en-US" sz="6400" dirty="0">
                <a:latin typeface="Arial Nova Light" panose="020B0304020202020204" pitchFamily="34" charset="0"/>
              </a:rPr>
              <a:t> </a:t>
            </a:r>
            <a:r>
              <a:rPr lang="sl-SI" sz="6400" dirty="0">
                <a:latin typeface="Arial Nova Light" panose="020B0304020202020204" pitchFamily="34" charset="0"/>
              </a:rPr>
              <a:t>obveščanje, da bi ponudniki financiranja prek računov posojilojemalce seznanili s tveganji in ugodnostmi sheme</a:t>
            </a:r>
            <a:endParaRPr lang="en-US" sz="6400" dirty="0">
              <a:latin typeface="Arial Nova Light" panose="020B0304020202020204" pitchFamily="34" charset="0"/>
            </a:endParaRPr>
          </a:p>
          <a:p>
            <a:pPr algn="just">
              <a:spcBef>
                <a:spcPts val="0"/>
              </a:spcBef>
              <a:buFontTx/>
              <a:buChar char="-"/>
            </a:pPr>
            <a:r>
              <a:rPr lang="sl-SI" sz="6400" dirty="0">
                <a:solidFill>
                  <a:schemeClr val="accent6">
                    <a:lumMod val="75000"/>
                  </a:schemeClr>
                </a:solidFill>
                <a:latin typeface="Arial Nova Light" panose="020B0304020202020204" pitchFamily="34" charset="0"/>
              </a:rPr>
              <a:t>usklajevanje izvajanja, ki ga izvajajo pooblaščeni javni organ</a:t>
            </a:r>
            <a:r>
              <a:rPr lang="sl-SI" sz="6400" dirty="0">
                <a:latin typeface="Arial Nova Light" panose="020B0304020202020204" pitchFamily="34" charset="0"/>
              </a:rPr>
              <a:t>i: Za financiranje prek računov je potrebno</a:t>
            </a:r>
            <a:r>
              <a:rPr lang="en-US" sz="6400" dirty="0">
                <a:latin typeface="Arial Nova Light" panose="020B0304020202020204" pitchFamily="34" charset="0"/>
              </a:rPr>
              <a:t> </a:t>
            </a:r>
            <a:r>
              <a:rPr lang="sl-SI" sz="6400" dirty="0">
                <a:latin typeface="Arial Nova Light" panose="020B0304020202020204" pitchFamily="34" charset="0"/>
              </a:rPr>
              <a:t>sodelovanje najrazličnejših deležnikov</a:t>
            </a:r>
            <a:endParaRPr lang="en-US" sz="6400" dirty="0">
              <a:latin typeface="Arial Nova Light" panose="020B0304020202020204" pitchFamily="34" charset="0"/>
            </a:endParaRPr>
          </a:p>
          <a:p>
            <a:pPr algn="just">
              <a:spcBef>
                <a:spcPts val="0"/>
              </a:spcBef>
              <a:buFontTx/>
              <a:buChar char="-"/>
            </a:pPr>
            <a:r>
              <a:rPr lang="en-US" sz="6400" dirty="0" err="1">
                <a:solidFill>
                  <a:schemeClr val="accent6">
                    <a:lumMod val="75000"/>
                  </a:schemeClr>
                </a:solidFill>
                <a:latin typeface="Arial Nova Light" panose="020B0304020202020204" pitchFamily="34" charset="0"/>
              </a:rPr>
              <a:t>Sheme</a:t>
            </a:r>
            <a:r>
              <a:rPr lang="en-US" sz="6400" dirty="0">
                <a:solidFill>
                  <a:schemeClr val="accent6">
                    <a:lumMod val="75000"/>
                  </a:schemeClr>
                </a:solidFill>
                <a:latin typeface="Arial Nova Light" panose="020B0304020202020204" pitchFamily="34" charset="0"/>
              </a:rPr>
              <a:t> </a:t>
            </a:r>
            <a:r>
              <a:rPr lang="en-US" sz="6400" dirty="0" err="1">
                <a:solidFill>
                  <a:schemeClr val="accent6">
                    <a:lumMod val="75000"/>
                  </a:schemeClr>
                </a:solidFill>
                <a:latin typeface="Arial Nova Light" panose="020B0304020202020204" pitchFamily="34" charset="0"/>
              </a:rPr>
              <a:t>financiranja</a:t>
            </a:r>
            <a:r>
              <a:rPr lang="en-US" sz="6400" dirty="0">
                <a:solidFill>
                  <a:schemeClr val="accent6">
                    <a:lumMod val="75000"/>
                  </a:schemeClr>
                </a:solidFill>
                <a:latin typeface="Arial Nova Light" panose="020B0304020202020204" pitchFamily="34" charset="0"/>
              </a:rPr>
              <a:t> </a:t>
            </a:r>
            <a:r>
              <a:rPr lang="en-US" sz="6400" dirty="0" err="1">
                <a:solidFill>
                  <a:schemeClr val="accent6">
                    <a:lumMod val="75000"/>
                  </a:schemeClr>
                </a:solidFill>
                <a:latin typeface="Arial Nova Light" panose="020B0304020202020204" pitchFamily="34" charset="0"/>
              </a:rPr>
              <a:t>prek</a:t>
            </a:r>
            <a:r>
              <a:rPr lang="en-US" sz="6400" dirty="0">
                <a:solidFill>
                  <a:schemeClr val="accent6">
                    <a:lumMod val="75000"/>
                  </a:schemeClr>
                </a:solidFill>
                <a:latin typeface="Arial Nova Light" panose="020B0304020202020204" pitchFamily="34" charset="0"/>
              </a:rPr>
              <a:t> </a:t>
            </a:r>
            <a:r>
              <a:rPr lang="en-US" sz="6400" dirty="0" err="1">
                <a:solidFill>
                  <a:schemeClr val="accent6">
                    <a:lumMod val="75000"/>
                  </a:schemeClr>
                </a:solidFill>
                <a:latin typeface="Arial Nova Light" panose="020B0304020202020204" pitchFamily="34" charset="0"/>
              </a:rPr>
              <a:t>davkov</a:t>
            </a:r>
            <a:r>
              <a:rPr lang="en-US" sz="6400" dirty="0">
                <a:latin typeface="Arial Nova Light" panose="020B0304020202020204" pitchFamily="34" charset="0"/>
              </a:rPr>
              <a:t> </a:t>
            </a:r>
            <a:r>
              <a:rPr lang="en-US" sz="6400" dirty="0" err="1">
                <a:latin typeface="Arial Nova Light" panose="020B0304020202020204" pitchFamily="34" charset="0"/>
              </a:rPr>
              <a:t>bodo</a:t>
            </a:r>
            <a:r>
              <a:rPr lang="en-US" sz="6400" dirty="0">
                <a:latin typeface="Arial Nova Light" panose="020B0304020202020204" pitchFamily="34" charset="0"/>
              </a:rPr>
              <a:t> </a:t>
            </a:r>
            <a:r>
              <a:rPr lang="en-US" sz="6400" dirty="0" err="1">
                <a:latin typeface="Arial Nova Light" panose="020B0304020202020204" pitchFamily="34" charset="0"/>
              </a:rPr>
              <a:t>morda</a:t>
            </a:r>
            <a:r>
              <a:rPr lang="en-US" sz="6400" dirty="0">
                <a:latin typeface="Arial Nova Light" panose="020B0304020202020204" pitchFamily="34" charset="0"/>
              </a:rPr>
              <a:t> </a:t>
            </a:r>
            <a:r>
              <a:rPr lang="en-US" sz="6400" dirty="0" err="1">
                <a:latin typeface="Arial Nova Light" panose="020B0304020202020204" pitchFamily="34" charset="0"/>
              </a:rPr>
              <a:t>učinkovitejše</a:t>
            </a:r>
            <a:r>
              <a:rPr lang="en-US" sz="6400" dirty="0">
                <a:latin typeface="Arial Nova Light" panose="020B0304020202020204" pitchFamily="34" charset="0"/>
              </a:rPr>
              <a:t>, </a:t>
            </a:r>
            <a:r>
              <a:rPr lang="en-US" sz="6400" dirty="0" err="1">
                <a:latin typeface="Arial Nova Light" panose="020B0304020202020204" pitchFamily="34" charset="0"/>
              </a:rPr>
              <a:t>če</a:t>
            </a:r>
            <a:r>
              <a:rPr lang="en-US" sz="6400" dirty="0">
                <a:latin typeface="Arial Nova Light" panose="020B0304020202020204" pitchFamily="34" charset="0"/>
              </a:rPr>
              <a:t> se </a:t>
            </a:r>
            <a:r>
              <a:rPr lang="en-US" sz="6400" dirty="0" err="1">
                <a:latin typeface="Arial Nova Light" panose="020B0304020202020204" pitchFamily="34" charset="0"/>
              </a:rPr>
              <a:t>bodo</a:t>
            </a:r>
            <a:r>
              <a:rPr lang="en-US" sz="6400" dirty="0">
                <a:latin typeface="Arial Nova Light" panose="020B0304020202020204" pitchFamily="34" charset="0"/>
              </a:rPr>
              <a:t> </a:t>
            </a:r>
            <a:r>
              <a:rPr lang="en-US" sz="6400" dirty="0" err="1">
                <a:latin typeface="Arial Nova Light" panose="020B0304020202020204" pitchFamily="34" charset="0"/>
              </a:rPr>
              <a:t>izvajale</a:t>
            </a:r>
            <a:r>
              <a:rPr lang="en-US" sz="6400" dirty="0">
                <a:latin typeface="Arial Nova Light" panose="020B0304020202020204" pitchFamily="34" charset="0"/>
              </a:rPr>
              <a:t> </a:t>
            </a:r>
            <a:r>
              <a:rPr lang="en-US" sz="6400" dirty="0" err="1">
                <a:latin typeface="Arial Nova Light" panose="020B0304020202020204" pitchFamily="34" charset="0"/>
              </a:rPr>
              <a:t>prek</a:t>
            </a:r>
            <a:r>
              <a:rPr lang="en-US" sz="6400" dirty="0">
                <a:latin typeface="Arial Nova Light" panose="020B0304020202020204" pitchFamily="34" charset="0"/>
              </a:rPr>
              <a:t> </a:t>
            </a:r>
            <a:r>
              <a:rPr lang="en-US" sz="6400" dirty="0" err="1">
                <a:latin typeface="Arial Nova Light" panose="020B0304020202020204" pitchFamily="34" charset="0"/>
              </a:rPr>
              <a:t>točk</a:t>
            </a:r>
            <a:r>
              <a:rPr lang="en-US" sz="6400" dirty="0">
                <a:latin typeface="Arial Nova Light" panose="020B0304020202020204" pitchFamily="34" charset="0"/>
              </a:rPr>
              <a:t> VEM</a:t>
            </a:r>
          </a:p>
          <a:p>
            <a:pPr algn="just">
              <a:spcBef>
                <a:spcPts val="0"/>
              </a:spcBef>
              <a:buFontTx/>
              <a:buChar char="-"/>
            </a:pPr>
            <a:r>
              <a:rPr lang="en-US" sz="6400" dirty="0" err="1">
                <a:latin typeface="Arial Nova Light" panose="020B0304020202020204" pitchFamily="34" charset="0"/>
              </a:rPr>
              <a:t>zagotovitev</a:t>
            </a:r>
            <a:r>
              <a:rPr lang="en-US" sz="6400" dirty="0">
                <a:latin typeface="Arial Nova Light" panose="020B0304020202020204" pitchFamily="34" charset="0"/>
              </a:rPr>
              <a:t> </a:t>
            </a:r>
            <a:r>
              <a:rPr lang="en-US" sz="6400" dirty="0" err="1">
                <a:latin typeface="Arial Nova Light" panose="020B0304020202020204" pitchFamily="34" charset="0"/>
              </a:rPr>
              <a:t>zmanjševanja</a:t>
            </a:r>
            <a:r>
              <a:rPr lang="en-US" sz="6400" dirty="0">
                <a:latin typeface="Arial Nova Light" panose="020B0304020202020204" pitchFamily="34" charset="0"/>
              </a:rPr>
              <a:t> </a:t>
            </a:r>
            <a:r>
              <a:rPr lang="en-US" sz="6400" dirty="0" err="1">
                <a:latin typeface="Arial Nova Light" panose="020B0304020202020204" pitchFamily="34" charset="0"/>
              </a:rPr>
              <a:t>tveganj</a:t>
            </a:r>
            <a:r>
              <a:rPr lang="en-US" sz="6400" dirty="0">
                <a:latin typeface="Arial Nova Light" panose="020B0304020202020204" pitchFamily="34" charset="0"/>
              </a:rPr>
              <a:t>: </a:t>
            </a:r>
            <a:r>
              <a:rPr lang="en-US" sz="6400" dirty="0" err="1">
                <a:solidFill>
                  <a:schemeClr val="accent6">
                    <a:lumMod val="75000"/>
                  </a:schemeClr>
                </a:solidFill>
                <a:latin typeface="Arial Nova Light" panose="020B0304020202020204" pitchFamily="34" charset="0"/>
              </a:rPr>
              <a:t>podpreti</a:t>
            </a:r>
            <a:r>
              <a:rPr lang="en-US" sz="6400" dirty="0">
                <a:solidFill>
                  <a:schemeClr val="accent6">
                    <a:lumMod val="75000"/>
                  </a:schemeClr>
                </a:solidFill>
                <a:latin typeface="Arial Nova Light" panose="020B0304020202020204" pitchFamily="34" charset="0"/>
              </a:rPr>
              <a:t> </a:t>
            </a:r>
            <a:r>
              <a:rPr lang="en-US" sz="6400" dirty="0" err="1">
                <a:solidFill>
                  <a:schemeClr val="accent6">
                    <a:lumMod val="75000"/>
                  </a:schemeClr>
                </a:solidFill>
                <a:latin typeface="Arial Nova Light" panose="020B0304020202020204" pitchFamily="34" charset="0"/>
              </a:rPr>
              <a:t>pilotne</a:t>
            </a:r>
            <a:r>
              <a:rPr lang="en-US" sz="6400" dirty="0">
                <a:solidFill>
                  <a:schemeClr val="accent6">
                    <a:lumMod val="75000"/>
                  </a:schemeClr>
                </a:solidFill>
                <a:latin typeface="Arial Nova Light" panose="020B0304020202020204" pitchFamily="34" charset="0"/>
              </a:rPr>
              <a:t> </a:t>
            </a:r>
            <a:r>
              <a:rPr lang="en-US" sz="6400" dirty="0" err="1">
                <a:solidFill>
                  <a:schemeClr val="accent6">
                    <a:lumMod val="75000"/>
                  </a:schemeClr>
                </a:solidFill>
                <a:latin typeface="Arial Nova Light" panose="020B0304020202020204" pitchFamily="34" charset="0"/>
              </a:rPr>
              <a:t>sheme</a:t>
            </a:r>
            <a:r>
              <a:rPr lang="en-US" sz="6400" dirty="0">
                <a:solidFill>
                  <a:schemeClr val="accent6">
                    <a:lumMod val="75000"/>
                  </a:schemeClr>
                </a:solidFill>
                <a:latin typeface="Arial Nova Light" panose="020B0304020202020204" pitchFamily="34" charset="0"/>
              </a:rPr>
              <a:t> </a:t>
            </a:r>
            <a:r>
              <a:rPr lang="en-US" sz="6400" dirty="0">
                <a:latin typeface="Arial Nova Light" panose="020B0304020202020204" pitchFamily="34" charset="0"/>
              </a:rPr>
              <a:t>(</a:t>
            </a:r>
            <a:r>
              <a:rPr lang="en-US" sz="6400" dirty="0" err="1">
                <a:latin typeface="Arial Nova Light" panose="020B0304020202020204" pitchFamily="34" charset="0"/>
              </a:rPr>
              <a:t>npr</a:t>
            </a:r>
            <a:r>
              <a:rPr lang="en-US" sz="6400" dirty="0">
                <a:latin typeface="Arial Nova Light" panose="020B0304020202020204" pitchFamily="34" charset="0"/>
              </a:rPr>
              <a:t>. z </a:t>
            </a:r>
            <a:r>
              <a:rPr lang="en-US" sz="6400" dirty="0" err="1">
                <a:latin typeface="Arial Nova Light" panose="020B0304020202020204" pitchFamily="34" charset="0"/>
              </a:rPr>
              <a:t>jamstvi</a:t>
            </a:r>
            <a:r>
              <a:rPr lang="en-US" sz="6400" dirty="0">
                <a:latin typeface="Arial Nova Light" panose="020B0304020202020204" pitchFamily="34" charset="0"/>
              </a:rPr>
              <a:t> za </a:t>
            </a:r>
            <a:r>
              <a:rPr lang="en-US" sz="6400" dirty="0" err="1">
                <a:latin typeface="Arial Nova Light" panose="020B0304020202020204" pitchFamily="34" charset="0"/>
              </a:rPr>
              <a:t>posojila</a:t>
            </a:r>
            <a:r>
              <a:rPr lang="en-US" sz="6400" dirty="0">
                <a:latin typeface="Arial Nova Light" panose="020B0304020202020204" pitchFamily="34" charset="0"/>
              </a:rPr>
              <a:t>)</a:t>
            </a:r>
          </a:p>
          <a:p>
            <a:pPr algn="just">
              <a:spcBef>
                <a:spcPts val="0"/>
              </a:spcBef>
              <a:buFontTx/>
              <a:buChar char="-"/>
            </a:pPr>
            <a:r>
              <a:rPr lang="en-US" sz="6400" dirty="0" err="1">
                <a:latin typeface="Arial Nova Light" panose="020B0304020202020204" pitchFamily="34" charset="0"/>
              </a:rPr>
              <a:t>zagotovitev</a:t>
            </a:r>
            <a:r>
              <a:rPr lang="en-US" sz="6400" dirty="0">
                <a:latin typeface="Arial Nova Light" panose="020B0304020202020204" pitchFamily="34" charset="0"/>
              </a:rPr>
              <a:t> </a:t>
            </a:r>
            <a:r>
              <a:rPr lang="en-US" sz="6400" dirty="0" err="1">
                <a:latin typeface="Arial Nova Light" panose="020B0304020202020204" pitchFamily="34" charset="0"/>
              </a:rPr>
              <a:t>zadostnega</a:t>
            </a:r>
            <a:r>
              <a:rPr lang="en-US" sz="6400" dirty="0">
                <a:latin typeface="Arial Nova Light" panose="020B0304020202020204" pitchFamily="34" charset="0"/>
              </a:rPr>
              <a:t> </a:t>
            </a:r>
            <a:r>
              <a:rPr lang="en-US" sz="6400" dirty="0" err="1">
                <a:latin typeface="Arial Nova Light" panose="020B0304020202020204" pitchFamily="34" charset="0"/>
              </a:rPr>
              <a:t>denarnega</a:t>
            </a:r>
            <a:r>
              <a:rPr lang="en-US" sz="6400" dirty="0">
                <a:latin typeface="Arial Nova Light" panose="020B0304020202020204" pitchFamily="34" charset="0"/>
              </a:rPr>
              <a:t> </a:t>
            </a:r>
            <a:r>
              <a:rPr lang="en-US" sz="6400" dirty="0" err="1">
                <a:latin typeface="Arial Nova Light" panose="020B0304020202020204" pitchFamily="34" charset="0"/>
              </a:rPr>
              <a:t>toka</a:t>
            </a:r>
            <a:r>
              <a:rPr lang="en-US" sz="6400" dirty="0">
                <a:latin typeface="Arial Nova Light" panose="020B0304020202020204" pitchFamily="34" charset="0"/>
              </a:rPr>
              <a:t> (</a:t>
            </a:r>
            <a:r>
              <a:rPr lang="en-US" sz="6400" dirty="0" err="1">
                <a:solidFill>
                  <a:schemeClr val="accent6">
                    <a:lumMod val="75000"/>
                  </a:schemeClr>
                </a:solidFill>
                <a:latin typeface="Arial Nova Light" panose="020B0304020202020204" pitchFamily="34" charset="0"/>
              </a:rPr>
              <a:t>npr</a:t>
            </a:r>
            <a:r>
              <a:rPr lang="en-US" sz="6400" dirty="0">
                <a:solidFill>
                  <a:schemeClr val="accent6">
                    <a:lumMod val="75000"/>
                  </a:schemeClr>
                </a:solidFill>
                <a:latin typeface="Arial Nova Light" panose="020B0304020202020204" pitchFamily="34" charset="0"/>
              </a:rPr>
              <a:t>: </a:t>
            </a:r>
            <a:r>
              <a:rPr lang="en-US" sz="6400" dirty="0" err="1">
                <a:solidFill>
                  <a:schemeClr val="accent6">
                    <a:lumMod val="75000"/>
                  </a:schemeClr>
                </a:solidFill>
                <a:latin typeface="Arial Nova Light" panose="020B0304020202020204" pitchFamily="34" charset="0"/>
              </a:rPr>
              <a:t>Eko</a:t>
            </a:r>
            <a:r>
              <a:rPr lang="en-US" sz="6400" dirty="0">
                <a:solidFill>
                  <a:schemeClr val="accent6">
                    <a:lumMod val="75000"/>
                  </a:schemeClr>
                </a:solidFill>
                <a:latin typeface="Arial Nova Light" panose="020B0304020202020204" pitchFamily="34" charset="0"/>
              </a:rPr>
              <a:t> </a:t>
            </a:r>
            <a:r>
              <a:rPr lang="en-US" sz="6400" dirty="0" err="1">
                <a:solidFill>
                  <a:schemeClr val="accent6">
                    <a:lumMod val="75000"/>
                  </a:schemeClr>
                </a:solidFill>
                <a:latin typeface="Arial Nova Light" panose="020B0304020202020204" pitchFamily="34" charset="0"/>
              </a:rPr>
              <a:t>sklad</a:t>
            </a:r>
            <a:r>
              <a:rPr lang="en-US" sz="6400" dirty="0">
                <a:solidFill>
                  <a:schemeClr val="accent6">
                    <a:lumMod val="75000"/>
                  </a:schemeClr>
                </a:solidFill>
                <a:latin typeface="Arial Nova Light" panose="020B0304020202020204" pitchFamily="34" charset="0"/>
              </a:rPr>
              <a:t> bi </a:t>
            </a:r>
            <a:r>
              <a:rPr lang="en-US" sz="6400" dirty="0" err="1">
                <a:solidFill>
                  <a:schemeClr val="accent6">
                    <a:lumMod val="75000"/>
                  </a:schemeClr>
                </a:solidFill>
                <a:latin typeface="Arial Nova Light" panose="020B0304020202020204" pitchFamily="34" charset="0"/>
              </a:rPr>
              <a:t>lahko</a:t>
            </a:r>
            <a:r>
              <a:rPr lang="en-US" sz="6400" dirty="0">
                <a:solidFill>
                  <a:schemeClr val="accent6">
                    <a:lumMod val="75000"/>
                  </a:schemeClr>
                </a:solidFill>
                <a:latin typeface="Arial Nova Light" panose="020B0304020202020204" pitchFamily="34" charset="0"/>
              </a:rPr>
              <a:t> </a:t>
            </a:r>
            <a:r>
              <a:rPr lang="en-US" sz="6400" dirty="0" err="1">
                <a:solidFill>
                  <a:schemeClr val="accent6">
                    <a:lumMod val="75000"/>
                  </a:schemeClr>
                </a:solidFill>
                <a:latin typeface="Arial Nova Light" panose="020B0304020202020204" pitchFamily="34" charset="0"/>
              </a:rPr>
              <a:t>odkupil</a:t>
            </a:r>
            <a:r>
              <a:rPr lang="en-US" sz="6400" dirty="0">
                <a:solidFill>
                  <a:schemeClr val="accent6">
                    <a:lumMod val="75000"/>
                  </a:schemeClr>
                </a:solidFill>
                <a:latin typeface="Arial Nova Light" panose="020B0304020202020204" pitchFamily="34" charset="0"/>
              </a:rPr>
              <a:t> </a:t>
            </a:r>
            <a:r>
              <a:rPr lang="en-US" sz="6400" dirty="0" err="1">
                <a:solidFill>
                  <a:schemeClr val="accent6">
                    <a:lumMod val="75000"/>
                  </a:schemeClr>
                </a:solidFill>
                <a:latin typeface="Arial Nova Light" panose="020B0304020202020204" pitchFamily="34" charset="0"/>
              </a:rPr>
              <a:t>terjatve</a:t>
            </a:r>
            <a:r>
              <a:rPr lang="en-US" sz="6400" dirty="0">
                <a:solidFill>
                  <a:schemeClr val="accent6">
                    <a:lumMod val="75000"/>
                  </a:schemeClr>
                </a:solidFill>
                <a:latin typeface="Arial Nova Light" panose="020B0304020202020204" pitchFamily="34" charset="0"/>
              </a:rPr>
              <a:t> </a:t>
            </a:r>
            <a:r>
              <a:rPr lang="en-US" sz="6400" dirty="0" err="1">
                <a:solidFill>
                  <a:schemeClr val="accent6">
                    <a:lumMod val="75000"/>
                  </a:schemeClr>
                </a:solidFill>
                <a:latin typeface="Arial Nova Light" panose="020B0304020202020204" pitchFamily="34" charset="0"/>
              </a:rPr>
              <a:t>sheme</a:t>
            </a:r>
            <a:r>
              <a:rPr lang="en-US" sz="6400" dirty="0">
                <a:solidFill>
                  <a:schemeClr val="accent6">
                    <a:lumMod val="75000"/>
                  </a:schemeClr>
                </a:solidFill>
                <a:latin typeface="Arial Nova Light" panose="020B0304020202020204" pitchFamily="34" charset="0"/>
              </a:rPr>
              <a:t> </a:t>
            </a:r>
            <a:r>
              <a:rPr lang="en-US" sz="6400" dirty="0" err="1">
                <a:solidFill>
                  <a:schemeClr val="accent6">
                    <a:lumMod val="75000"/>
                  </a:schemeClr>
                </a:solidFill>
                <a:latin typeface="Arial Nova Light" panose="020B0304020202020204" pitchFamily="34" charset="0"/>
              </a:rPr>
              <a:t>financiranja</a:t>
            </a:r>
            <a:r>
              <a:rPr lang="en-US" sz="6400" dirty="0">
                <a:solidFill>
                  <a:schemeClr val="accent6">
                    <a:lumMod val="75000"/>
                  </a:schemeClr>
                </a:solidFill>
                <a:latin typeface="Arial Nova Light" panose="020B0304020202020204" pitchFamily="34" charset="0"/>
              </a:rPr>
              <a:t> </a:t>
            </a:r>
            <a:r>
              <a:rPr lang="en-US" sz="6400" dirty="0" err="1">
                <a:solidFill>
                  <a:schemeClr val="accent6">
                    <a:lumMod val="75000"/>
                  </a:schemeClr>
                </a:solidFill>
                <a:latin typeface="Arial Nova Light" panose="020B0304020202020204" pitchFamily="34" charset="0"/>
              </a:rPr>
              <a:t>prek</a:t>
            </a:r>
            <a:r>
              <a:rPr lang="en-US" sz="6400" dirty="0">
                <a:solidFill>
                  <a:schemeClr val="accent6">
                    <a:lumMod val="75000"/>
                  </a:schemeClr>
                </a:solidFill>
                <a:latin typeface="Arial Nova Light" panose="020B0304020202020204" pitchFamily="34" charset="0"/>
              </a:rPr>
              <a:t> </a:t>
            </a:r>
            <a:r>
              <a:rPr lang="en-US" sz="6400" dirty="0" err="1">
                <a:solidFill>
                  <a:schemeClr val="accent6">
                    <a:lumMod val="75000"/>
                  </a:schemeClr>
                </a:solidFill>
                <a:latin typeface="Arial Nova Light" panose="020B0304020202020204" pitchFamily="34" charset="0"/>
              </a:rPr>
              <a:t>računov</a:t>
            </a:r>
            <a:r>
              <a:rPr lang="en-US" sz="6400" dirty="0">
                <a:latin typeface="Arial Nova Light" panose="020B0304020202020204" pitchFamily="34" charset="0"/>
              </a:rPr>
              <a:t>)</a:t>
            </a:r>
          </a:p>
          <a:p>
            <a:pPr algn="just">
              <a:spcBef>
                <a:spcPts val="0"/>
              </a:spcBef>
              <a:buFontTx/>
              <a:buChar char="-"/>
            </a:pPr>
            <a:r>
              <a:rPr lang="en-US" sz="6400" dirty="0" err="1">
                <a:latin typeface="Arial Nova Light" panose="020B0304020202020204" pitchFamily="34" charset="0"/>
              </a:rPr>
              <a:t>pravne</a:t>
            </a:r>
            <a:r>
              <a:rPr lang="en-US" sz="6400" dirty="0">
                <a:latin typeface="Arial Nova Light" panose="020B0304020202020204" pitchFamily="34" charset="0"/>
              </a:rPr>
              <a:t> </a:t>
            </a:r>
            <a:r>
              <a:rPr lang="en-US" sz="6400" dirty="0" err="1">
                <a:latin typeface="Arial Nova Light" panose="020B0304020202020204" pitchFamily="34" charset="0"/>
              </a:rPr>
              <a:t>strukture</a:t>
            </a:r>
            <a:r>
              <a:rPr lang="en-US" sz="6400" dirty="0">
                <a:latin typeface="Arial Nova Light" panose="020B0304020202020204" pitchFamily="34" charset="0"/>
              </a:rPr>
              <a:t> za </a:t>
            </a:r>
            <a:r>
              <a:rPr lang="en-US" sz="6400" dirty="0" err="1">
                <a:solidFill>
                  <a:schemeClr val="accent6">
                    <a:lumMod val="75000"/>
                  </a:schemeClr>
                </a:solidFill>
                <a:latin typeface="Arial Nova Light" panose="020B0304020202020204" pitchFamily="34" charset="0"/>
              </a:rPr>
              <a:t>financiranje</a:t>
            </a:r>
            <a:r>
              <a:rPr lang="en-US" sz="6400" dirty="0">
                <a:solidFill>
                  <a:schemeClr val="accent6">
                    <a:lumMod val="75000"/>
                  </a:schemeClr>
                </a:solidFill>
                <a:latin typeface="Arial Nova Light" panose="020B0304020202020204" pitchFamily="34" charset="0"/>
              </a:rPr>
              <a:t> </a:t>
            </a:r>
            <a:r>
              <a:rPr lang="en-US" sz="6400" dirty="0" err="1">
                <a:solidFill>
                  <a:schemeClr val="accent6">
                    <a:lumMod val="75000"/>
                  </a:schemeClr>
                </a:solidFill>
                <a:latin typeface="Arial Nova Light" panose="020B0304020202020204" pitchFamily="34" charset="0"/>
              </a:rPr>
              <a:t>prek</a:t>
            </a:r>
            <a:r>
              <a:rPr lang="en-US" sz="6400" dirty="0">
                <a:solidFill>
                  <a:schemeClr val="accent6">
                    <a:lumMod val="75000"/>
                  </a:schemeClr>
                </a:solidFill>
                <a:latin typeface="Arial Nova Light" panose="020B0304020202020204" pitchFamily="34" charset="0"/>
              </a:rPr>
              <a:t> </a:t>
            </a:r>
            <a:r>
              <a:rPr lang="en-US" sz="6400" dirty="0" err="1">
                <a:solidFill>
                  <a:schemeClr val="accent6">
                    <a:lumMod val="75000"/>
                  </a:schemeClr>
                </a:solidFill>
                <a:latin typeface="Arial Nova Light" panose="020B0304020202020204" pitchFamily="34" charset="0"/>
              </a:rPr>
              <a:t>računov</a:t>
            </a:r>
            <a:r>
              <a:rPr lang="en-US" sz="6400" dirty="0">
                <a:solidFill>
                  <a:schemeClr val="accent6">
                    <a:lumMod val="75000"/>
                  </a:schemeClr>
                </a:solidFill>
                <a:latin typeface="Arial Nova Light" panose="020B0304020202020204" pitchFamily="34" charset="0"/>
              </a:rPr>
              <a:t> za </a:t>
            </a:r>
            <a:r>
              <a:rPr lang="en-US" sz="6400" dirty="0" err="1">
                <a:solidFill>
                  <a:schemeClr val="accent6">
                    <a:lumMod val="75000"/>
                  </a:schemeClr>
                </a:solidFill>
                <a:latin typeface="Arial Nova Light" panose="020B0304020202020204" pitchFamily="34" charset="0"/>
              </a:rPr>
              <a:t>večstanovanjske</a:t>
            </a:r>
            <a:r>
              <a:rPr lang="en-US" sz="6400" dirty="0">
                <a:solidFill>
                  <a:schemeClr val="accent6">
                    <a:lumMod val="75000"/>
                  </a:schemeClr>
                </a:solidFill>
                <a:latin typeface="Arial Nova Light" panose="020B0304020202020204" pitchFamily="34" charset="0"/>
              </a:rPr>
              <a:t> </a:t>
            </a:r>
            <a:r>
              <a:rPr lang="en-US" sz="6400" dirty="0" err="1">
                <a:solidFill>
                  <a:schemeClr val="accent6">
                    <a:lumMod val="75000"/>
                  </a:schemeClr>
                </a:solidFill>
                <a:latin typeface="Arial Nova Light" panose="020B0304020202020204" pitchFamily="34" charset="0"/>
              </a:rPr>
              <a:t>stavbe</a:t>
            </a:r>
            <a:r>
              <a:rPr lang="en-US" sz="6400" dirty="0">
                <a:latin typeface="Arial Nova Light" panose="020B0304020202020204" pitchFamily="34" charset="0"/>
              </a:rPr>
              <a:t>: </a:t>
            </a:r>
            <a:r>
              <a:rPr lang="en-US" sz="6400" dirty="0" err="1">
                <a:latin typeface="Arial Nova Light" panose="020B0304020202020204" pitchFamily="34" charset="0"/>
              </a:rPr>
              <a:t>razdrobljenost</a:t>
            </a:r>
            <a:r>
              <a:rPr lang="en-US" sz="6400" dirty="0">
                <a:latin typeface="Arial Nova Light" panose="020B0304020202020204" pitchFamily="34" charset="0"/>
              </a:rPr>
              <a:t> </a:t>
            </a:r>
            <a:r>
              <a:rPr lang="en-US" sz="6400" dirty="0" err="1">
                <a:latin typeface="Arial Nova Light" panose="020B0304020202020204" pitchFamily="34" charset="0"/>
              </a:rPr>
              <a:t>postopka</a:t>
            </a:r>
            <a:r>
              <a:rPr lang="en-US" sz="6400" dirty="0">
                <a:latin typeface="Arial Nova Light" panose="020B0304020202020204" pitchFamily="34" charset="0"/>
              </a:rPr>
              <a:t> </a:t>
            </a:r>
            <a:r>
              <a:rPr lang="en-US" sz="6400" dirty="0" err="1">
                <a:latin typeface="Arial Nova Light" panose="020B0304020202020204" pitchFamily="34" charset="0"/>
              </a:rPr>
              <a:t>odločanja</a:t>
            </a:r>
            <a:r>
              <a:rPr lang="en-US" sz="6400" dirty="0">
                <a:latin typeface="Arial Nova Light" panose="020B0304020202020204" pitchFamily="34" charset="0"/>
              </a:rPr>
              <a:t> </a:t>
            </a:r>
            <a:r>
              <a:rPr lang="en-US" sz="6400" dirty="0" err="1">
                <a:latin typeface="Arial Nova Light" panose="020B0304020202020204" pitchFamily="34" charset="0"/>
              </a:rPr>
              <a:t>pogosto</a:t>
            </a:r>
            <a:r>
              <a:rPr lang="en-US" sz="6400" dirty="0">
                <a:latin typeface="Arial Nova Light" panose="020B0304020202020204" pitchFamily="34" charset="0"/>
              </a:rPr>
              <a:t> </a:t>
            </a:r>
            <a:r>
              <a:rPr lang="en-US" sz="6400" dirty="0" err="1">
                <a:latin typeface="Arial Nova Light" panose="020B0304020202020204" pitchFamily="34" charset="0"/>
              </a:rPr>
              <a:t>ovira</a:t>
            </a:r>
            <a:r>
              <a:rPr lang="en-US" sz="6400" dirty="0">
                <a:latin typeface="Arial Nova Light" panose="020B0304020202020204" pitchFamily="34" charset="0"/>
              </a:rPr>
              <a:t> </a:t>
            </a:r>
            <a:r>
              <a:rPr lang="en-US" sz="6400" dirty="0" err="1">
                <a:latin typeface="Arial Nova Light" panose="020B0304020202020204" pitchFamily="34" charset="0"/>
              </a:rPr>
              <a:t>prizadevanja</a:t>
            </a:r>
            <a:r>
              <a:rPr lang="en-US" sz="6400" dirty="0">
                <a:latin typeface="Arial Nova Light" panose="020B0304020202020204" pitchFamily="34" charset="0"/>
              </a:rPr>
              <a:t> za </a:t>
            </a:r>
            <a:r>
              <a:rPr lang="en-US" sz="6400" dirty="0" err="1">
                <a:latin typeface="Arial Nova Light" panose="020B0304020202020204" pitchFamily="34" charset="0"/>
              </a:rPr>
              <a:t>dosego</a:t>
            </a:r>
            <a:r>
              <a:rPr lang="en-US" sz="6400" dirty="0">
                <a:latin typeface="Arial Nova Light" panose="020B0304020202020204" pitchFamily="34" charset="0"/>
              </a:rPr>
              <a:t> </a:t>
            </a:r>
            <a:r>
              <a:rPr lang="en-US" sz="6400" dirty="0" err="1">
                <a:latin typeface="Arial Nova Light" panose="020B0304020202020204" pitchFamily="34" charset="0"/>
              </a:rPr>
              <a:t>soglasja</a:t>
            </a:r>
            <a:endParaRPr lang="en-US" sz="6400" dirty="0">
              <a:latin typeface="Arial Nova Light" panose="020B0304020202020204" pitchFamily="34" charset="0"/>
            </a:endParaRPr>
          </a:p>
          <a:p>
            <a:pPr algn="just">
              <a:spcBef>
                <a:spcPts val="0"/>
              </a:spcBef>
              <a:buFontTx/>
              <a:buChar char="-"/>
            </a:pPr>
            <a:endParaRPr lang="en-US" sz="6400" dirty="0">
              <a:latin typeface="Arial Nova Light" panose="020B0304020202020204" pitchFamily="34" charset="0"/>
            </a:endParaRPr>
          </a:p>
          <a:p>
            <a:pPr marL="0" indent="0">
              <a:spcBef>
                <a:spcPts val="0"/>
              </a:spcBef>
              <a:buNone/>
            </a:pPr>
            <a:endParaRPr lang="sl-SI" sz="2000" dirty="0">
              <a:latin typeface="Arial Nova Light" panose="020B0304020202020204" pitchFamily="34" charset="0"/>
            </a:endParaRPr>
          </a:p>
        </p:txBody>
      </p:sp>
      <p:sp>
        <p:nvSpPr>
          <p:cNvPr id="4" name="Pravokotnik 3"/>
          <p:cNvSpPr/>
          <p:nvPr/>
        </p:nvSpPr>
        <p:spPr>
          <a:xfrm>
            <a:off x="492362" y="118726"/>
            <a:ext cx="11335402"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6">
                    <a:lumMod val="75000"/>
                  </a:schemeClr>
                </a:solidFill>
                <a:latin typeface="Arial Nova Light" panose="020B0304020202020204" pitchFamily="34" charset="0"/>
              </a:rPr>
              <a:t>U</a:t>
            </a:r>
            <a:r>
              <a:rPr kumimoji="0" lang="sl-SI" sz="24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krep</a:t>
            </a:r>
            <a:r>
              <a:rPr kumimoji="0" lang="en-US" sz="24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i</a:t>
            </a:r>
            <a:r>
              <a:rPr kumimoji="0" lang="sl-SI" sz="24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za omogočanje lažjega izvajanja shem financiranja prek računov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4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financiranja prek davkov</a:t>
            </a:r>
            <a:r>
              <a:rPr kumimoji="0" lang="en-US" sz="24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a:t>
            </a:r>
            <a:r>
              <a:rPr kumimoji="0" lang="en-US" sz="1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EED 30. </a:t>
            </a:r>
            <a:r>
              <a:rPr kumimoji="0" lang="en-US" sz="12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člen</a:t>
            </a:r>
            <a:r>
              <a:rPr kumimoji="0" lang="en-US" sz="1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3 </a:t>
            </a:r>
            <a:r>
              <a:rPr kumimoji="0" lang="en-US" sz="12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odstavek</a:t>
            </a:r>
            <a:endParaRPr kumimoji="0" lang="sl-SI" sz="1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endParaRPr>
          </a:p>
        </p:txBody>
      </p:sp>
    </p:spTree>
    <p:extLst>
      <p:ext uri="{BB962C8B-B14F-4D97-AF65-F5344CB8AC3E}">
        <p14:creationId xmlns:p14="http://schemas.microsoft.com/office/powerpoint/2010/main" val="3269546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64236" y="1830760"/>
            <a:ext cx="11463528" cy="5413248"/>
          </a:xfrm>
        </p:spPr>
        <p:txBody>
          <a:bodyPr>
            <a:noAutofit/>
          </a:bodyPr>
          <a:lstStyle/>
          <a:p>
            <a:pPr marL="0" indent="0">
              <a:spcBef>
                <a:spcPts val="0"/>
              </a:spcBef>
              <a:buNone/>
            </a:pPr>
            <a:r>
              <a:rPr lang="en-US" sz="1800" dirty="0" err="1">
                <a:latin typeface="Arial Nova Light" panose="020B0304020202020204" pitchFamily="34" charset="0"/>
              </a:rPr>
              <a:t>Država</a:t>
            </a:r>
            <a:r>
              <a:rPr lang="en-US" sz="1800" dirty="0">
                <a:latin typeface="Arial Nova Light" panose="020B0304020202020204" pitchFamily="34" charset="0"/>
              </a:rPr>
              <a:t> mora in </a:t>
            </a:r>
            <a:r>
              <a:rPr lang="en-US" sz="1800" dirty="0" err="1">
                <a:latin typeface="Arial Nova Light" panose="020B0304020202020204" pitchFamily="34" charset="0"/>
              </a:rPr>
              <a:t>lahko</a:t>
            </a:r>
            <a:r>
              <a:rPr lang="en-US" sz="1800" dirty="0">
                <a:latin typeface="Arial Nova Light" panose="020B0304020202020204" pitchFamily="34" charset="0"/>
              </a:rPr>
              <a:t>:</a:t>
            </a:r>
          </a:p>
          <a:p>
            <a:pPr marL="0" indent="0">
              <a:spcBef>
                <a:spcPts val="0"/>
              </a:spcBef>
              <a:buNone/>
            </a:pPr>
            <a:endParaRPr lang="sl-SI" sz="1800" dirty="0">
              <a:latin typeface="Arial Nova Light" panose="020B0304020202020204" pitchFamily="34" charset="0"/>
            </a:endParaRPr>
          </a:p>
          <a:p>
            <a:pPr>
              <a:spcBef>
                <a:spcPts val="0"/>
              </a:spcBef>
              <a:buFontTx/>
              <a:buChar char="-"/>
            </a:pPr>
            <a:r>
              <a:rPr lang="sl-SI" sz="1800" dirty="0">
                <a:latin typeface="Arial Nova Light" panose="020B0304020202020204" pitchFamily="34" charset="0"/>
              </a:rPr>
              <a:t>spodbuja učenj</a:t>
            </a:r>
            <a:r>
              <a:rPr lang="en-US" sz="1800" dirty="0">
                <a:latin typeface="Arial Nova Light" panose="020B0304020202020204" pitchFamily="34" charset="0"/>
              </a:rPr>
              <a:t>e</a:t>
            </a:r>
            <a:r>
              <a:rPr lang="sl-SI" sz="1800" dirty="0">
                <a:latin typeface="Arial Nova Light" panose="020B0304020202020204" pitchFamily="34" charset="0"/>
              </a:rPr>
              <a:t> v vseh finančnih institucijah: </a:t>
            </a:r>
            <a:r>
              <a:rPr lang="en-US" sz="1800" dirty="0" err="1">
                <a:latin typeface="Arial Nova Light" panose="020B0304020202020204" pitchFamily="34" charset="0"/>
              </a:rPr>
              <a:t>npr</a:t>
            </a:r>
            <a:r>
              <a:rPr lang="en-US" sz="1800" dirty="0">
                <a:latin typeface="Arial Nova Light" panose="020B0304020202020204" pitchFamily="34" charset="0"/>
              </a:rPr>
              <a:t>. </a:t>
            </a:r>
            <a:r>
              <a:rPr lang="en-US" sz="1800" dirty="0" err="1">
                <a:solidFill>
                  <a:schemeClr val="accent6">
                    <a:lumMod val="75000"/>
                  </a:schemeClr>
                </a:solidFill>
                <a:latin typeface="Arial Nova Light" panose="020B0304020202020204" pitchFamily="34" charset="0"/>
              </a:rPr>
              <a:t>na</a:t>
            </a:r>
            <a:r>
              <a:rPr lang="en-US" sz="1800" dirty="0">
                <a:solidFill>
                  <a:schemeClr val="accent6">
                    <a:lumMod val="75000"/>
                  </a:schemeClr>
                </a:solidFill>
                <a:latin typeface="Arial Nova Light" panose="020B0304020202020204" pitchFamily="34" charset="0"/>
              </a:rPr>
              <a:t> </a:t>
            </a:r>
            <a:r>
              <a:rPr lang="sl-SI" sz="1800" dirty="0">
                <a:solidFill>
                  <a:schemeClr val="accent6">
                    <a:lumMod val="75000"/>
                  </a:schemeClr>
                </a:solidFill>
                <a:latin typeface="Arial Nova Light" panose="020B0304020202020204" pitchFamily="34" charset="0"/>
              </a:rPr>
              <a:t>podlagi foruma za naložbe v trajnostno energijo in nacionalnih okroglih miz </a:t>
            </a:r>
            <a:r>
              <a:rPr lang="en-US" sz="1800" dirty="0">
                <a:solidFill>
                  <a:schemeClr val="accent6">
                    <a:lumMod val="75000"/>
                  </a:schemeClr>
                </a:solidFill>
                <a:latin typeface="Arial Nova Light" panose="020B0304020202020204" pitchFamily="34" charset="0"/>
              </a:rPr>
              <a:t>se </a:t>
            </a:r>
            <a:r>
              <a:rPr lang="sl-SI" sz="1800" dirty="0">
                <a:solidFill>
                  <a:schemeClr val="accent6">
                    <a:lumMod val="75000"/>
                  </a:schemeClr>
                </a:solidFill>
                <a:latin typeface="Arial Nova Light" panose="020B0304020202020204" pitchFamily="34" charset="0"/>
              </a:rPr>
              <a:t>vzpostavi</a:t>
            </a:r>
            <a:r>
              <a:rPr lang="en-US" sz="1800" dirty="0">
                <a:solidFill>
                  <a:schemeClr val="accent6">
                    <a:lumMod val="75000"/>
                  </a:schemeClr>
                </a:solidFill>
                <a:latin typeface="Arial Nova Light" panose="020B0304020202020204" pitchFamily="34" charset="0"/>
              </a:rPr>
              <a:t>jo</a:t>
            </a:r>
            <a:r>
              <a:rPr lang="sl-SI" sz="1800" dirty="0">
                <a:solidFill>
                  <a:schemeClr val="accent6">
                    <a:lumMod val="75000"/>
                  </a:schemeClr>
                </a:solidFill>
                <a:latin typeface="Arial Nova Light" panose="020B0304020202020204" pitchFamily="34" charset="0"/>
              </a:rPr>
              <a:t> stalne mreže </a:t>
            </a:r>
            <a:r>
              <a:rPr lang="sl-SI" sz="1800" dirty="0">
                <a:latin typeface="Arial Nova Light" panose="020B0304020202020204" pitchFamily="34" charset="0"/>
              </a:rPr>
              <a:t>za izmenjavo informacij med vsemi javnimi organi, finančnimi institucijami in panogo trajnostne energije</a:t>
            </a:r>
            <a:endParaRPr lang="en-US" sz="1800" dirty="0">
              <a:latin typeface="Arial Nova Light" panose="020B0304020202020204" pitchFamily="34" charset="0"/>
            </a:endParaRPr>
          </a:p>
          <a:p>
            <a:pPr>
              <a:spcBef>
                <a:spcPts val="0"/>
              </a:spcBef>
              <a:buFontTx/>
              <a:buChar char="-"/>
            </a:pPr>
            <a:endParaRPr lang="sl-SI" sz="1800" dirty="0">
              <a:latin typeface="Arial Nova Light" panose="020B0304020202020204" pitchFamily="34" charset="0"/>
            </a:endParaRPr>
          </a:p>
          <a:p>
            <a:pPr>
              <a:spcBef>
                <a:spcPts val="0"/>
              </a:spcBef>
              <a:buFontTx/>
              <a:buChar char="-"/>
            </a:pPr>
            <a:r>
              <a:rPr lang="sl-SI" sz="1800" dirty="0">
                <a:solidFill>
                  <a:schemeClr val="accent6">
                    <a:lumMod val="75000"/>
                  </a:schemeClr>
                </a:solidFill>
                <a:latin typeface="Arial Nova Light" panose="020B0304020202020204" pitchFamily="34" charset="0"/>
              </a:rPr>
              <a:t>vzpostav</a:t>
            </a:r>
            <a:r>
              <a:rPr lang="en-US" sz="1800" dirty="0" err="1">
                <a:solidFill>
                  <a:schemeClr val="accent6">
                    <a:lumMod val="75000"/>
                  </a:schemeClr>
                </a:solidFill>
                <a:latin typeface="Arial Nova Light" panose="020B0304020202020204" pitchFamily="34" charset="0"/>
              </a:rPr>
              <a:t>itev</a:t>
            </a:r>
            <a:r>
              <a:rPr lang="sl-SI" sz="1800" dirty="0">
                <a:solidFill>
                  <a:schemeClr val="accent6">
                    <a:lumMod val="75000"/>
                  </a:schemeClr>
                </a:solidFill>
                <a:latin typeface="Arial Nova Light" panose="020B0304020202020204" pitchFamily="34" charset="0"/>
              </a:rPr>
              <a:t> </a:t>
            </a:r>
            <a:r>
              <a:rPr lang="sl-SI" sz="1800" dirty="0" err="1">
                <a:solidFill>
                  <a:schemeClr val="accent6">
                    <a:lumMod val="75000"/>
                  </a:schemeClr>
                </a:solidFill>
                <a:latin typeface="Arial Nova Light" panose="020B0304020202020204" pitchFamily="34" charset="0"/>
              </a:rPr>
              <a:t>informacijsk</a:t>
            </a:r>
            <a:r>
              <a:rPr lang="en-US" sz="1800" dirty="0" err="1">
                <a:solidFill>
                  <a:schemeClr val="accent6">
                    <a:lumMod val="75000"/>
                  </a:schemeClr>
                </a:solidFill>
                <a:latin typeface="Arial Nova Light" panose="020B0304020202020204" pitchFamily="34" charset="0"/>
              </a:rPr>
              <a:t>ega</a:t>
            </a:r>
            <a:r>
              <a:rPr lang="sl-SI" sz="1800" dirty="0">
                <a:solidFill>
                  <a:schemeClr val="accent6">
                    <a:lumMod val="75000"/>
                  </a:schemeClr>
                </a:solidFill>
                <a:latin typeface="Arial Nova Light" panose="020B0304020202020204" pitchFamily="34" charset="0"/>
              </a:rPr>
              <a:t> portal</a:t>
            </a:r>
            <a:r>
              <a:rPr lang="en-US" sz="1800" dirty="0">
                <a:solidFill>
                  <a:schemeClr val="accent6">
                    <a:lumMod val="75000"/>
                  </a:schemeClr>
                </a:solidFill>
                <a:latin typeface="Arial Nova Light" panose="020B0304020202020204" pitchFamily="34" charset="0"/>
              </a:rPr>
              <a:t>a</a:t>
            </a:r>
            <a:r>
              <a:rPr lang="en-US" sz="1800" dirty="0">
                <a:latin typeface="Arial Nova Light" panose="020B0304020202020204" pitchFamily="34" charset="0"/>
              </a:rPr>
              <a:t> za </a:t>
            </a:r>
            <a:r>
              <a:rPr lang="sl-SI" sz="1800" dirty="0" err="1">
                <a:latin typeface="Arial Nova Light" panose="020B0304020202020204" pitchFamily="34" charset="0"/>
              </a:rPr>
              <a:t>podp</a:t>
            </a:r>
            <a:r>
              <a:rPr lang="en-US" sz="1800" dirty="0" err="1">
                <a:latin typeface="Arial Nova Light" panose="020B0304020202020204" pitchFamily="34" charset="0"/>
              </a:rPr>
              <a:t>oro</a:t>
            </a:r>
            <a:r>
              <a:rPr lang="sl-SI" sz="1800" dirty="0">
                <a:latin typeface="Arial Nova Light" panose="020B0304020202020204" pitchFamily="34" charset="0"/>
              </a:rPr>
              <a:t> učenj</a:t>
            </a:r>
            <a:r>
              <a:rPr lang="en-US" sz="1800" dirty="0">
                <a:latin typeface="Arial Nova Light" panose="020B0304020202020204" pitchFamily="34" charset="0"/>
              </a:rPr>
              <a:t>a</a:t>
            </a:r>
            <a:r>
              <a:rPr lang="sl-SI" sz="1800" dirty="0">
                <a:latin typeface="Arial Nova Light" panose="020B0304020202020204" pitchFamily="34" charset="0"/>
              </a:rPr>
              <a:t> v vseh finančnih institucijah in uvedb</a:t>
            </a:r>
            <a:r>
              <a:rPr lang="en-US" sz="1800" dirty="0">
                <a:latin typeface="Arial Nova Light" panose="020B0304020202020204" pitchFamily="34" charset="0"/>
              </a:rPr>
              <a:t>a</a:t>
            </a:r>
            <a:r>
              <a:rPr lang="sl-SI" sz="1800" dirty="0">
                <a:latin typeface="Arial Nova Light" panose="020B0304020202020204" pitchFamily="34" charset="0"/>
              </a:rPr>
              <a:t> obveznega poročanja v centralne podatkovne zbirke</a:t>
            </a:r>
            <a:r>
              <a:rPr lang="en-US" sz="1800" dirty="0">
                <a:latin typeface="Arial Nova Light" panose="020B0304020202020204" pitchFamily="34" charset="0"/>
              </a:rPr>
              <a:t> (</a:t>
            </a:r>
            <a:r>
              <a:rPr lang="en-US" sz="1800" dirty="0" err="1">
                <a:latin typeface="Arial Nova Light" panose="020B0304020202020204" pitchFamily="34" charset="0"/>
              </a:rPr>
              <a:t>kot</a:t>
            </a:r>
            <a:r>
              <a:rPr lang="en-US" sz="1800" dirty="0">
                <a:latin typeface="Arial Nova Light" panose="020B0304020202020204" pitchFamily="34" charset="0"/>
              </a:rPr>
              <a:t> je DEEP)</a:t>
            </a:r>
          </a:p>
          <a:p>
            <a:pPr>
              <a:spcBef>
                <a:spcPts val="0"/>
              </a:spcBef>
              <a:buFontTx/>
              <a:buChar char="-"/>
            </a:pPr>
            <a:endParaRPr lang="sl-SI" sz="1800" dirty="0">
              <a:latin typeface="Arial Nova Light" panose="020B0304020202020204" pitchFamily="34" charset="0"/>
            </a:endParaRPr>
          </a:p>
          <a:p>
            <a:pPr>
              <a:spcBef>
                <a:spcPts val="0"/>
              </a:spcBef>
              <a:buFontTx/>
              <a:buChar char="-"/>
            </a:pPr>
            <a:r>
              <a:rPr lang="sl-SI" sz="1800" dirty="0">
                <a:latin typeface="Arial Nova Light" panose="020B0304020202020204" pitchFamily="34" charset="0"/>
              </a:rPr>
              <a:t>oblikovanje </a:t>
            </a:r>
            <a:r>
              <a:rPr lang="sl-SI" sz="1800" dirty="0">
                <a:solidFill>
                  <a:schemeClr val="accent6">
                    <a:lumMod val="75000"/>
                  </a:schemeClr>
                </a:solidFill>
                <a:latin typeface="Arial Nova Light" panose="020B0304020202020204" pitchFamily="34" charset="0"/>
              </a:rPr>
              <a:t>standardiziranih postopkov za združevanje manjših naložb </a:t>
            </a:r>
            <a:r>
              <a:rPr lang="sl-SI" sz="1800" dirty="0">
                <a:latin typeface="Arial Nova Light" panose="020B0304020202020204" pitchFamily="34" charset="0"/>
              </a:rPr>
              <a:t>v </a:t>
            </a:r>
            <a:r>
              <a:rPr lang="en-US" sz="1800" dirty="0">
                <a:latin typeface="Arial Nova Light" panose="020B0304020202020204" pitchFamily="34" charset="0"/>
              </a:rPr>
              <a:t>URE</a:t>
            </a:r>
          </a:p>
          <a:p>
            <a:pPr>
              <a:spcBef>
                <a:spcPts val="0"/>
              </a:spcBef>
              <a:buFontTx/>
              <a:buChar char="-"/>
            </a:pPr>
            <a:endParaRPr lang="en-US" sz="1800" dirty="0">
              <a:latin typeface="Arial Nova Light" panose="020B0304020202020204" pitchFamily="34" charset="0"/>
            </a:endParaRPr>
          </a:p>
          <a:p>
            <a:pPr>
              <a:spcBef>
                <a:spcPts val="0"/>
              </a:spcBef>
              <a:buFontTx/>
              <a:buChar char="-"/>
            </a:pPr>
            <a:r>
              <a:rPr lang="sl-SI" sz="1800" dirty="0">
                <a:latin typeface="Arial Nova Light" panose="020B0304020202020204" pitchFamily="34" charset="0"/>
              </a:rPr>
              <a:t>podpiranje združevanja in </a:t>
            </a:r>
            <a:r>
              <a:rPr lang="sl-SI" sz="1800" dirty="0" err="1">
                <a:latin typeface="Arial Nova Light" panose="020B0304020202020204" pitchFamily="34" charset="0"/>
              </a:rPr>
              <a:t>spodbu</a:t>
            </a:r>
            <a:r>
              <a:rPr lang="en-US" sz="1800" dirty="0" err="1">
                <a:latin typeface="Arial Nova Light" panose="020B0304020202020204" pitchFamily="34" charset="0"/>
              </a:rPr>
              <a:t>janje</a:t>
            </a:r>
            <a:r>
              <a:rPr lang="sl-SI" sz="1800" dirty="0">
                <a:latin typeface="Arial Nova Light" panose="020B0304020202020204" pitchFamily="34" charset="0"/>
              </a:rPr>
              <a:t> izdaj</a:t>
            </a:r>
            <a:r>
              <a:rPr lang="en-US" sz="1800" dirty="0">
                <a:latin typeface="Arial Nova Light" panose="020B0304020202020204" pitchFamily="34" charset="0"/>
              </a:rPr>
              <a:t>e</a:t>
            </a:r>
          </a:p>
          <a:p>
            <a:pPr marL="0" indent="0">
              <a:spcBef>
                <a:spcPts val="0"/>
              </a:spcBef>
              <a:buNone/>
            </a:pPr>
            <a:r>
              <a:rPr lang="sl-SI" sz="1800" dirty="0">
                <a:latin typeface="Arial Nova Light" panose="020B0304020202020204" pitchFamily="34" charset="0"/>
              </a:rPr>
              <a:t> </a:t>
            </a:r>
            <a:endParaRPr lang="en-US" sz="1800" dirty="0">
              <a:latin typeface="Arial Nova Light" panose="020B0304020202020204" pitchFamily="34" charset="0"/>
            </a:endParaRPr>
          </a:p>
          <a:p>
            <a:pPr>
              <a:spcBef>
                <a:spcPts val="0"/>
              </a:spcBef>
              <a:buFontTx/>
              <a:buChar char="-"/>
            </a:pPr>
            <a:r>
              <a:rPr lang="sl-SI" sz="1800" dirty="0">
                <a:solidFill>
                  <a:schemeClr val="accent6">
                    <a:lumMod val="75000"/>
                  </a:schemeClr>
                </a:solidFill>
                <a:latin typeface="Arial Nova Light" panose="020B0304020202020204" pitchFamily="34" charset="0"/>
              </a:rPr>
              <a:t>lahko javno objavijo načrte za javno-zasebna partnerstva za </a:t>
            </a:r>
            <a:r>
              <a:rPr lang="en-US" sz="1800" dirty="0">
                <a:solidFill>
                  <a:schemeClr val="accent6">
                    <a:lumMod val="75000"/>
                  </a:schemeClr>
                </a:solidFill>
                <a:latin typeface="Arial Nova Light" panose="020B0304020202020204" pitchFamily="34" charset="0"/>
              </a:rPr>
              <a:t>URE</a:t>
            </a:r>
            <a:r>
              <a:rPr lang="sl-SI" sz="1800" dirty="0">
                <a:latin typeface="Arial Nova Light" panose="020B0304020202020204" pitchFamily="34" charset="0"/>
              </a:rPr>
              <a:t>, izbirajo projekte z odprtimi razpisnimi postopki na javnih platformah in zagotovijo </a:t>
            </a:r>
            <a:r>
              <a:rPr lang="sl-SI" sz="1800" dirty="0" err="1">
                <a:latin typeface="Arial Nova Light" panose="020B0304020202020204" pitchFamily="34" charset="0"/>
              </a:rPr>
              <a:t>bankabilnost</a:t>
            </a:r>
            <a:r>
              <a:rPr lang="sl-SI" sz="1800" dirty="0">
                <a:latin typeface="Arial Nova Light" panose="020B0304020202020204" pitchFamily="34" charset="0"/>
              </a:rPr>
              <a:t> javnih naročil za javno-zasebna partnerstva</a:t>
            </a:r>
            <a:endParaRPr lang="en-US" sz="1800" dirty="0">
              <a:latin typeface="Arial Nova Light" panose="020B0304020202020204" pitchFamily="34" charset="0"/>
            </a:endParaRPr>
          </a:p>
          <a:p>
            <a:pPr marL="0" indent="0">
              <a:spcBef>
                <a:spcPts val="0"/>
              </a:spcBef>
              <a:buNone/>
            </a:pPr>
            <a:endParaRPr lang="en-US" sz="1800" dirty="0">
              <a:solidFill>
                <a:schemeClr val="accent6">
                  <a:lumMod val="75000"/>
                </a:schemeClr>
              </a:solidFill>
              <a:latin typeface="Arial Nova Light" panose="020B0304020202020204" pitchFamily="34" charset="0"/>
            </a:endParaRPr>
          </a:p>
          <a:p>
            <a:pPr marL="0" indent="0">
              <a:spcBef>
                <a:spcPts val="0"/>
              </a:spcBef>
              <a:buNone/>
            </a:pPr>
            <a:r>
              <a:rPr lang="en-US" sz="1800" dirty="0">
                <a:solidFill>
                  <a:schemeClr val="accent6">
                    <a:lumMod val="75000"/>
                  </a:schemeClr>
                </a:solidFill>
                <a:latin typeface="Arial Nova Light" panose="020B0304020202020204" pitchFamily="34" charset="0"/>
              </a:rPr>
              <a:t>-   </a:t>
            </a:r>
            <a:r>
              <a:rPr lang="sl-SI" sz="1800" dirty="0" err="1">
                <a:solidFill>
                  <a:schemeClr val="accent6">
                    <a:lumMod val="75000"/>
                  </a:schemeClr>
                </a:solidFill>
                <a:latin typeface="Arial Nova Light" panose="020B0304020202020204" pitchFamily="34" charset="0"/>
              </a:rPr>
              <a:t>izved</a:t>
            </a:r>
            <a:r>
              <a:rPr lang="en-US" sz="1800" dirty="0">
                <a:solidFill>
                  <a:schemeClr val="accent6">
                    <a:lumMod val="75000"/>
                  </a:schemeClr>
                </a:solidFill>
                <a:latin typeface="Arial Nova Light" panose="020B0304020202020204" pitchFamily="34" charset="0"/>
              </a:rPr>
              <a:t>e </a:t>
            </a:r>
            <a:r>
              <a:rPr lang="en-US" sz="1800" dirty="0" err="1">
                <a:solidFill>
                  <a:schemeClr val="accent6">
                    <a:lumMod val="75000"/>
                  </a:schemeClr>
                </a:solidFill>
                <a:latin typeface="Arial Nova Light" panose="020B0304020202020204" pitchFamily="34" charset="0"/>
              </a:rPr>
              <a:t>kampanijo</a:t>
            </a:r>
            <a:r>
              <a:rPr lang="sl-SI" sz="1800" dirty="0">
                <a:solidFill>
                  <a:schemeClr val="accent6">
                    <a:lumMod val="75000"/>
                  </a:schemeClr>
                </a:solidFill>
                <a:latin typeface="Arial Nova Light" panose="020B0304020202020204" pitchFamily="34" charset="0"/>
              </a:rPr>
              <a:t> </a:t>
            </a:r>
            <a:r>
              <a:rPr lang="sl-SI" sz="1800" dirty="0">
                <a:latin typeface="Arial Nova Light" panose="020B0304020202020204" pitchFamily="34" charset="0"/>
              </a:rPr>
              <a:t>za spodbujanje finančnih institucij k aktivnemu financiranju projektov na področju </a:t>
            </a:r>
            <a:r>
              <a:rPr lang="en-US" sz="1800" dirty="0">
                <a:latin typeface="Arial Nova Light" panose="020B0304020202020204" pitchFamily="34" charset="0"/>
              </a:rPr>
              <a:t>URE</a:t>
            </a:r>
            <a:endParaRPr lang="sl-SI" sz="1800" dirty="0">
              <a:latin typeface="Arial Nova Light" panose="020B0304020202020204" pitchFamily="34" charset="0"/>
            </a:endParaRPr>
          </a:p>
        </p:txBody>
      </p:sp>
      <p:sp>
        <p:nvSpPr>
          <p:cNvPr id="4" name="Pravokotnik 3"/>
          <p:cNvSpPr/>
          <p:nvPr/>
        </p:nvSpPr>
        <p:spPr>
          <a:xfrm>
            <a:off x="492362" y="278214"/>
            <a:ext cx="11335402"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6">
                    <a:lumMod val="75000"/>
                  </a:schemeClr>
                </a:solidFill>
                <a:latin typeface="Arial Nova Light" panose="020B0304020202020204" pitchFamily="34" charset="0"/>
              </a:rPr>
              <a:t>Z</a:t>
            </a:r>
            <a:r>
              <a:rPr kumimoji="0" lang="sl-SI" sz="24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agotov</a:t>
            </a:r>
            <a:r>
              <a:rPr kumimoji="0" lang="en-US" sz="24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itev</a:t>
            </a:r>
            <a:r>
              <a:rPr kumimoji="0" lang="sl-SI" sz="24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da banke in druge finančne institucije dobijo informacije o možnostih udeležbe pri financiranju ukrepov za izboljšanje </a:t>
            </a:r>
            <a:r>
              <a:rPr kumimoji="0" lang="en-US" sz="24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URE</a:t>
            </a:r>
            <a:r>
              <a:rPr kumimoji="0" lang="sl-SI" sz="24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tudi z ustanovitvijo javno-zasebnih partnerstev</a:t>
            </a:r>
            <a:r>
              <a:rPr kumimoji="0" lang="en-US" sz="24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a:t>
            </a:r>
            <a:r>
              <a:rPr kumimoji="0" lang="en-US" sz="1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EED 30. </a:t>
            </a:r>
            <a:r>
              <a:rPr kumimoji="0" lang="en-US" sz="12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člen</a:t>
            </a:r>
            <a:r>
              <a:rPr kumimoji="0" lang="en-US" sz="1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3 </a:t>
            </a:r>
            <a:r>
              <a:rPr kumimoji="0" lang="en-US" sz="12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odst</a:t>
            </a:r>
            <a:r>
              <a:rPr lang="en-US" sz="1200" dirty="0" err="1">
                <a:solidFill>
                  <a:schemeClr val="accent6">
                    <a:lumMod val="75000"/>
                  </a:schemeClr>
                </a:solidFill>
                <a:latin typeface="Arial Nova Light" panose="020B0304020202020204" pitchFamily="34" charset="0"/>
              </a:rPr>
              <a:t>avek</a:t>
            </a:r>
            <a:endParaRPr kumimoji="0" lang="sl-SI" sz="1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endParaRPr>
          </a:p>
        </p:txBody>
      </p:sp>
    </p:spTree>
    <p:extLst>
      <p:ext uri="{BB962C8B-B14F-4D97-AF65-F5344CB8AC3E}">
        <p14:creationId xmlns:p14="http://schemas.microsoft.com/office/powerpoint/2010/main" val="2853461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64236" y="1636138"/>
            <a:ext cx="11463528" cy="5413248"/>
          </a:xfrm>
        </p:spPr>
        <p:txBody>
          <a:bodyPr>
            <a:normAutofit fontScale="25000" lnSpcReduction="20000"/>
          </a:bodyPr>
          <a:lstStyle/>
          <a:p>
            <a:pPr marL="0" indent="0">
              <a:spcBef>
                <a:spcPts val="0"/>
              </a:spcBef>
              <a:buNone/>
            </a:pPr>
            <a:r>
              <a:rPr lang="en-US" sz="7200" dirty="0">
                <a:latin typeface="Arial Nova Light" panose="020B0304020202020204" pitchFamily="34" charset="0"/>
              </a:rPr>
              <a:t>- </a:t>
            </a:r>
            <a:r>
              <a:rPr lang="sl-SI" sz="7200" dirty="0">
                <a:latin typeface="Arial Nova Light" panose="020B0304020202020204" pitchFamily="34" charset="0"/>
              </a:rPr>
              <a:t>vzpostavitev jamstvenih shem za posojila v obstoječih ali novih institucijah</a:t>
            </a:r>
            <a:endParaRPr lang="en-US" sz="7200" dirty="0">
              <a:latin typeface="Arial Nova Light" panose="020B0304020202020204" pitchFamily="34" charset="0"/>
            </a:endParaRPr>
          </a:p>
          <a:p>
            <a:pPr marL="0" indent="0">
              <a:spcBef>
                <a:spcPts val="0"/>
              </a:spcBef>
              <a:buNone/>
            </a:pPr>
            <a:endParaRPr lang="en-US" sz="7200" dirty="0">
              <a:latin typeface="Arial Nova Light" panose="020B0304020202020204" pitchFamily="34" charset="0"/>
            </a:endParaRPr>
          </a:p>
          <a:p>
            <a:pPr marL="0" indent="0">
              <a:spcBef>
                <a:spcPts val="0"/>
              </a:spcBef>
              <a:buNone/>
            </a:pPr>
            <a:r>
              <a:rPr lang="en-US" sz="7200" dirty="0">
                <a:solidFill>
                  <a:schemeClr val="accent6">
                    <a:lumMod val="75000"/>
                  </a:schemeClr>
                </a:solidFill>
                <a:latin typeface="Arial Nova Light" panose="020B0304020202020204" pitchFamily="34" charset="0"/>
              </a:rPr>
              <a:t>- </a:t>
            </a:r>
            <a:r>
              <a:rPr lang="sl-SI" sz="7200" dirty="0">
                <a:solidFill>
                  <a:schemeClr val="accent6">
                    <a:lumMod val="75000"/>
                  </a:schemeClr>
                </a:solidFill>
                <a:latin typeface="Arial Nova Light" panose="020B0304020202020204" pitchFamily="34" charset="0"/>
              </a:rPr>
              <a:t>uporaba programa </a:t>
            </a:r>
            <a:r>
              <a:rPr lang="sl-SI" sz="7200" dirty="0" err="1">
                <a:solidFill>
                  <a:schemeClr val="accent6">
                    <a:lumMod val="75000"/>
                  </a:schemeClr>
                </a:solidFill>
                <a:latin typeface="Arial Nova Light" panose="020B0304020202020204" pitchFamily="34" charset="0"/>
              </a:rPr>
              <a:t>InvestEU</a:t>
            </a:r>
            <a:r>
              <a:rPr lang="sl-SI" sz="7200" dirty="0">
                <a:solidFill>
                  <a:schemeClr val="accent6">
                    <a:lumMod val="75000"/>
                  </a:schemeClr>
                </a:solidFill>
                <a:latin typeface="Arial Nova Light" panose="020B0304020202020204" pitchFamily="34" charset="0"/>
              </a:rPr>
              <a:t> za države članice</a:t>
            </a:r>
            <a:r>
              <a:rPr lang="sl-SI" sz="7200" dirty="0">
                <a:latin typeface="Arial Nova Light" panose="020B0304020202020204" pitchFamily="34" charset="0"/>
              </a:rPr>
              <a:t>: možnost, da prostovoljno prispevajo v sklad </a:t>
            </a:r>
            <a:r>
              <a:rPr lang="sl-SI" sz="7200" dirty="0" err="1">
                <a:latin typeface="Arial Nova Light" panose="020B0304020202020204" pitchFamily="34" charset="0"/>
              </a:rPr>
              <a:t>InvestEU</a:t>
            </a:r>
            <a:r>
              <a:rPr lang="sl-SI" sz="7200" dirty="0">
                <a:latin typeface="Arial Nova Light" panose="020B0304020202020204" pitchFamily="34" charset="0"/>
              </a:rPr>
              <a:t> in vzpostavijo „oddelek za države članice“. </a:t>
            </a:r>
            <a:r>
              <a:rPr lang="sl-SI" sz="7200" dirty="0" err="1">
                <a:solidFill>
                  <a:schemeClr val="accent6">
                    <a:lumMod val="75000"/>
                  </a:schemeClr>
                </a:solidFill>
                <a:latin typeface="Arial Nova Light" panose="020B0304020202020204" pitchFamily="34" charset="0"/>
              </a:rPr>
              <a:t>Proračunsk</a:t>
            </a:r>
            <a:r>
              <a:rPr lang="en-US" sz="7200" dirty="0">
                <a:solidFill>
                  <a:schemeClr val="accent6">
                    <a:lumMod val="75000"/>
                  </a:schemeClr>
                </a:solidFill>
                <a:latin typeface="Arial Nova Light" panose="020B0304020202020204" pitchFamily="34" charset="0"/>
              </a:rPr>
              <a:t>o</a:t>
            </a:r>
            <a:r>
              <a:rPr lang="sl-SI" sz="7200" dirty="0">
                <a:solidFill>
                  <a:schemeClr val="accent6">
                    <a:lumMod val="75000"/>
                  </a:schemeClr>
                </a:solidFill>
                <a:latin typeface="Arial Nova Light" panose="020B0304020202020204" pitchFamily="34" charset="0"/>
              </a:rPr>
              <a:t> jamstvom EU</a:t>
            </a:r>
            <a:r>
              <a:rPr lang="sl-SI" sz="7200" dirty="0">
                <a:latin typeface="Arial Nova Light" panose="020B0304020202020204" pitchFamily="34" charset="0"/>
              </a:rPr>
              <a:t>, ki jih zagotavlja sklad </a:t>
            </a:r>
            <a:r>
              <a:rPr lang="sl-SI" sz="7200" dirty="0" err="1">
                <a:latin typeface="Arial Nova Light" panose="020B0304020202020204" pitchFamily="34" charset="0"/>
              </a:rPr>
              <a:t>InvestEU</a:t>
            </a:r>
            <a:r>
              <a:rPr lang="sl-SI" sz="7200" dirty="0">
                <a:latin typeface="Arial Nova Light" panose="020B0304020202020204" pitchFamily="34" charset="0"/>
              </a:rPr>
              <a:t>, bo koristila visoka bonitetna ocena EU, ki lahko spodbudi znatne naložbe ter se uporabi prek obstoječih in znanih posojilnih produktov, ki se izvajajo po vsej EU</a:t>
            </a:r>
            <a:endParaRPr lang="en-US" sz="7200" dirty="0">
              <a:latin typeface="Arial Nova Light" panose="020B0304020202020204" pitchFamily="34" charset="0"/>
            </a:endParaRPr>
          </a:p>
          <a:p>
            <a:pPr marL="0" indent="0">
              <a:spcBef>
                <a:spcPts val="0"/>
              </a:spcBef>
              <a:buNone/>
            </a:pPr>
            <a:endParaRPr lang="en-US" sz="7200" dirty="0">
              <a:latin typeface="Arial Nova Light" panose="020B0304020202020204" pitchFamily="34" charset="0"/>
            </a:endParaRPr>
          </a:p>
          <a:p>
            <a:pPr marL="0" indent="0">
              <a:spcBef>
                <a:spcPts val="0"/>
              </a:spcBef>
              <a:buNone/>
            </a:pPr>
            <a:r>
              <a:rPr lang="en-US" sz="7200" dirty="0">
                <a:latin typeface="Arial Nova Light" panose="020B0304020202020204" pitchFamily="34" charset="0"/>
              </a:rPr>
              <a:t>- </a:t>
            </a:r>
            <a:r>
              <a:rPr lang="sl-SI" sz="7200" dirty="0">
                <a:latin typeface="Arial Nova Light" panose="020B0304020202020204" pitchFamily="34" charset="0"/>
              </a:rPr>
              <a:t>pri vzpostavljanju jamstvenih shem </a:t>
            </a:r>
            <a:r>
              <a:rPr lang="sl-SI" sz="7200" dirty="0">
                <a:solidFill>
                  <a:schemeClr val="accent6">
                    <a:lumMod val="75000"/>
                  </a:schemeClr>
                </a:solidFill>
                <a:latin typeface="Arial Nova Light" panose="020B0304020202020204" pitchFamily="34" charset="0"/>
              </a:rPr>
              <a:t>za posojila možnost, da </a:t>
            </a:r>
            <a:r>
              <a:rPr lang="en-US" sz="7200" dirty="0">
                <a:solidFill>
                  <a:schemeClr val="accent6">
                    <a:lumMod val="75000"/>
                  </a:schemeClr>
                </a:solidFill>
                <a:latin typeface="Arial Nova Light" panose="020B0304020202020204" pitchFamily="34" charset="0"/>
              </a:rPr>
              <a:t>se </a:t>
            </a:r>
            <a:r>
              <a:rPr lang="sl-SI" sz="7200" dirty="0">
                <a:solidFill>
                  <a:schemeClr val="accent6">
                    <a:lumMod val="75000"/>
                  </a:schemeClr>
                </a:solidFill>
                <a:latin typeface="Arial Nova Light" panose="020B0304020202020204" pitchFamily="34" charset="0"/>
              </a:rPr>
              <a:t>uporabijo </a:t>
            </a:r>
            <a:r>
              <a:rPr lang="sl-SI" sz="7200" dirty="0" err="1">
                <a:solidFill>
                  <a:schemeClr val="accent6">
                    <a:lumMod val="75000"/>
                  </a:schemeClr>
                </a:solidFill>
                <a:latin typeface="Arial Nova Light" panose="020B0304020202020204" pitchFamily="34" charset="0"/>
              </a:rPr>
              <a:t>finančn</a:t>
            </a:r>
            <a:r>
              <a:rPr lang="en-US" sz="7200" dirty="0" err="1">
                <a:solidFill>
                  <a:schemeClr val="accent6">
                    <a:lumMod val="75000"/>
                  </a:schemeClr>
                </a:solidFill>
                <a:latin typeface="Arial Nova Light" panose="020B0304020202020204" pitchFamily="34" charset="0"/>
              </a:rPr>
              <a:t>i</a:t>
            </a:r>
            <a:r>
              <a:rPr lang="sl-SI" sz="7200" dirty="0">
                <a:solidFill>
                  <a:schemeClr val="accent6">
                    <a:lumMod val="75000"/>
                  </a:schemeClr>
                </a:solidFill>
                <a:latin typeface="Arial Nova Light" panose="020B0304020202020204" pitchFamily="34" charset="0"/>
              </a:rPr>
              <a:t> instrument</a:t>
            </a:r>
            <a:r>
              <a:rPr lang="en-US" sz="7200" dirty="0" err="1">
                <a:solidFill>
                  <a:schemeClr val="accent6">
                    <a:lumMod val="75000"/>
                  </a:schemeClr>
                </a:solidFill>
                <a:latin typeface="Arial Nova Light" panose="020B0304020202020204" pitchFamily="34" charset="0"/>
              </a:rPr>
              <a:t>i</a:t>
            </a:r>
            <a:r>
              <a:rPr lang="sl-SI" sz="7200" dirty="0">
                <a:solidFill>
                  <a:schemeClr val="accent6">
                    <a:lumMod val="75000"/>
                  </a:schemeClr>
                </a:solidFill>
                <a:latin typeface="Arial Nova Light" panose="020B0304020202020204" pitchFamily="34" charset="0"/>
              </a:rPr>
              <a:t> EU </a:t>
            </a:r>
            <a:r>
              <a:rPr lang="sl-SI" sz="7200" dirty="0">
                <a:latin typeface="Arial Nova Light" panose="020B0304020202020204" pitchFamily="34" charset="0"/>
              </a:rPr>
              <a:t>v okviru v obliki posojil, jamstev ali lastniškega kapitala na podlagi okvira kohezijske politike za obdobje 2021–2027 za </a:t>
            </a:r>
            <a:r>
              <a:rPr lang="en-US" sz="7200" dirty="0">
                <a:latin typeface="Arial Nova Light" panose="020B0304020202020204" pitchFamily="34" charset="0"/>
              </a:rPr>
              <a:t>URE</a:t>
            </a:r>
          </a:p>
          <a:p>
            <a:pPr marL="0" indent="0">
              <a:spcBef>
                <a:spcPts val="0"/>
              </a:spcBef>
              <a:buNone/>
            </a:pPr>
            <a:endParaRPr lang="en-US" sz="7200" dirty="0">
              <a:latin typeface="Arial Nova Light" panose="020B0304020202020204" pitchFamily="34" charset="0"/>
            </a:endParaRPr>
          </a:p>
          <a:p>
            <a:pPr marL="0" indent="0">
              <a:spcBef>
                <a:spcPts val="0"/>
              </a:spcBef>
              <a:buNone/>
            </a:pPr>
            <a:r>
              <a:rPr lang="en-US" sz="7200" dirty="0">
                <a:latin typeface="Arial Nova Light" panose="020B0304020202020204" pitchFamily="34" charset="0"/>
              </a:rPr>
              <a:t>- </a:t>
            </a:r>
            <a:r>
              <a:rPr lang="sl-SI" sz="7200" dirty="0">
                <a:latin typeface="Arial Nova Light" panose="020B0304020202020204" pitchFamily="34" charset="0"/>
              </a:rPr>
              <a:t>lahko</a:t>
            </a:r>
            <a:r>
              <a:rPr lang="en-US" sz="7200" dirty="0">
                <a:latin typeface="Arial Nova Light" panose="020B0304020202020204" pitchFamily="34" charset="0"/>
              </a:rPr>
              <a:t> se</a:t>
            </a:r>
            <a:r>
              <a:rPr lang="sl-SI" sz="7200" dirty="0">
                <a:latin typeface="Arial Nova Light" panose="020B0304020202020204" pitchFamily="34" charset="0"/>
              </a:rPr>
              <a:t> </a:t>
            </a:r>
            <a:r>
              <a:rPr lang="sl-SI" sz="7200" dirty="0">
                <a:solidFill>
                  <a:schemeClr val="accent6">
                    <a:lumMod val="75000"/>
                  </a:schemeClr>
                </a:solidFill>
                <a:latin typeface="Arial Nova Light" panose="020B0304020202020204" pitchFamily="34" charset="0"/>
              </a:rPr>
              <a:t>jamstveni finančni instrumenti in nepovratna sredstva združijo</a:t>
            </a:r>
            <a:r>
              <a:rPr lang="sl-SI" sz="7200" dirty="0">
                <a:latin typeface="Arial Nova Light" panose="020B0304020202020204" pitchFamily="34" charset="0"/>
              </a:rPr>
              <a:t>, če se sofinancirajo iz skladov EU v okviru deljenega upravljanja, kot je Evropski sklad za regionalni razvoj</a:t>
            </a:r>
            <a:r>
              <a:rPr lang="en-US" sz="7200" dirty="0">
                <a:latin typeface="Arial Nova Light" panose="020B0304020202020204" pitchFamily="34" charset="0"/>
              </a:rPr>
              <a:t>, k</a:t>
            </a:r>
            <a:r>
              <a:rPr lang="sl-SI" sz="7200" dirty="0" err="1">
                <a:latin typeface="Arial Nova Light" panose="020B0304020202020204" pitchFamily="34" charset="0"/>
              </a:rPr>
              <a:t>ombinacija</a:t>
            </a:r>
            <a:r>
              <a:rPr lang="sl-SI" sz="7200" dirty="0">
                <a:latin typeface="Arial Nova Light" panose="020B0304020202020204" pitchFamily="34" charset="0"/>
              </a:rPr>
              <a:t> jamstev za posojila in nepovratnih sredstev lahko učinkovito spodbuja naložbe v nove in bolj tvegane trge ali poslovne modele</a:t>
            </a:r>
            <a:endParaRPr lang="en-US" sz="7200" dirty="0">
              <a:latin typeface="Arial Nova Light" panose="020B0304020202020204" pitchFamily="34" charset="0"/>
            </a:endParaRPr>
          </a:p>
          <a:p>
            <a:pPr marL="0" indent="0">
              <a:spcBef>
                <a:spcPts val="0"/>
              </a:spcBef>
              <a:buNone/>
            </a:pPr>
            <a:endParaRPr lang="en-US" sz="7200" dirty="0">
              <a:latin typeface="Arial Nova Light" panose="020B0304020202020204" pitchFamily="34" charset="0"/>
            </a:endParaRPr>
          </a:p>
          <a:p>
            <a:pPr marL="0" indent="0">
              <a:spcBef>
                <a:spcPts val="0"/>
              </a:spcBef>
              <a:buNone/>
            </a:pPr>
            <a:endParaRPr lang="en-US" sz="7200" dirty="0">
              <a:latin typeface="Arial Nova Light" panose="020B0304020202020204" pitchFamily="34" charset="0"/>
            </a:endParaRPr>
          </a:p>
          <a:p>
            <a:pPr marL="0" indent="0">
              <a:spcBef>
                <a:spcPts val="0"/>
              </a:spcBef>
              <a:buNone/>
            </a:pPr>
            <a:r>
              <a:rPr lang="en-US" sz="7200" dirty="0">
                <a:latin typeface="Arial Nova Light" panose="020B0304020202020204" pitchFamily="34" charset="0"/>
              </a:rPr>
              <a:t>- z</a:t>
            </a:r>
            <a:r>
              <a:rPr lang="sl-SI" sz="7200" dirty="0">
                <a:latin typeface="Arial Nova Light" panose="020B0304020202020204" pitchFamily="34" charset="0"/>
              </a:rPr>
              <a:t> jamstvi se lahko zagotovi izboljšanje kreditne kakovosti za posamezne projekte, kot je prenova sistemov daljinskega ogrevanja ali večstanovanjskih stavb. Jamstva pa se lahko zagotovijo tudi za posojila za portfelje projektov, podjetja za energetske storitve, sheme financiranja prek računov ali namenske posojilne produkte, ki jih podpira država, za prenovo najmanj učinkovitih stavb;</a:t>
            </a:r>
            <a:endParaRPr lang="en-US" sz="7200" dirty="0">
              <a:latin typeface="Arial Nova Light" panose="020B0304020202020204" pitchFamily="34" charset="0"/>
            </a:endParaRPr>
          </a:p>
          <a:p>
            <a:pPr marL="0" indent="0">
              <a:spcBef>
                <a:spcPts val="0"/>
              </a:spcBef>
              <a:buNone/>
            </a:pPr>
            <a:endParaRPr lang="sl-SI" sz="2000" dirty="0">
              <a:latin typeface="Arial Nova Light" panose="020B0304020202020204" pitchFamily="34" charset="0"/>
            </a:endParaRPr>
          </a:p>
        </p:txBody>
      </p:sp>
      <p:sp>
        <p:nvSpPr>
          <p:cNvPr id="4" name="Pravokotnik 3"/>
          <p:cNvSpPr/>
          <p:nvPr/>
        </p:nvSpPr>
        <p:spPr>
          <a:xfrm>
            <a:off x="492362" y="278214"/>
            <a:ext cx="11335402"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S</a:t>
            </a:r>
            <a:r>
              <a:rPr kumimoji="0" lang="sl-SI" sz="28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podbuja</a:t>
            </a:r>
            <a:r>
              <a:rPr kumimoji="0" lang="en-US" sz="28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nje</a:t>
            </a:r>
            <a:r>
              <a:rPr kumimoji="0" lang="sl-SI" sz="28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vzpostavljanj</a:t>
            </a:r>
            <a:r>
              <a:rPr kumimoji="0" lang="en-US" sz="28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a</a:t>
            </a:r>
            <a:r>
              <a:rPr kumimoji="0" lang="sl-SI" sz="28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jamstvenih shem za posojila za naložbe </a:t>
            </a:r>
            <a:r>
              <a:rPr lang="sl-SI" sz="2800" dirty="0">
                <a:solidFill>
                  <a:schemeClr val="accent6">
                    <a:lumMod val="75000"/>
                  </a:schemeClr>
                </a:solidFill>
                <a:latin typeface="Arial Nova Light" panose="020B0304020202020204" pitchFamily="34" charset="0"/>
              </a:rPr>
              <a:t>v </a:t>
            </a:r>
            <a:r>
              <a:rPr lang="en-US" sz="2800" dirty="0">
                <a:solidFill>
                  <a:schemeClr val="accent6">
                    <a:lumMod val="75000"/>
                  </a:schemeClr>
                </a:solidFill>
                <a:latin typeface="Arial Nova Light" panose="020B0304020202020204" pitchFamily="34" charset="0"/>
              </a:rPr>
              <a:t>URE </a:t>
            </a:r>
            <a:r>
              <a:rPr kumimoji="0" lang="en-US" sz="1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EED 30. </a:t>
            </a:r>
            <a:r>
              <a:rPr kumimoji="0" lang="en-US" sz="12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člen</a:t>
            </a:r>
            <a:r>
              <a:rPr kumimoji="0" lang="en-US" sz="1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 4. </a:t>
            </a:r>
            <a:r>
              <a:rPr kumimoji="0" lang="en-US" sz="12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odstavek</a:t>
            </a:r>
            <a:endParaRPr kumimoji="0" lang="sl-SI" sz="1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endParaRPr>
          </a:p>
        </p:txBody>
      </p:sp>
    </p:spTree>
    <p:extLst>
      <p:ext uri="{BB962C8B-B14F-4D97-AF65-F5344CB8AC3E}">
        <p14:creationId xmlns:p14="http://schemas.microsoft.com/office/powerpoint/2010/main" val="625976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64236" y="2096574"/>
            <a:ext cx="11463528" cy="5413248"/>
          </a:xfrm>
        </p:spPr>
        <p:txBody>
          <a:bodyPr>
            <a:normAutofit/>
          </a:bodyPr>
          <a:lstStyle/>
          <a:p>
            <a:pPr marL="0" indent="0">
              <a:spcBef>
                <a:spcPts val="0"/>
              </a:spcBef>
              <a:buNone/>
            </a:pPr>
            <a:r>
              <a:rPr lang="en-US" sz="2000" dirty="0">
                <a:latin typeface="Arial Nova Light" panose="020B0304020202020204" pitchFamily="34" charset="0"/>
              </a:rPr>
              <a:t>- </a:t>
            </a:r>
            <a:r>
              <a:rPr lang="sl-SI" sz="2000" dirty="0">
                <a:solidFill>
                  <a:schemeClr val="accent6">
                    <a:lumMod val="75000"/>
                  </a:schemeClr>
                </a:solidFill>
                <a:latin typeface="Arial Nova Light" panose="020B0304020202020204" pitchFamily="34" charset="0"/>
              </a:rPr>
              <a:t>Spodbuja</a:t>
            </a:r>
            <a:r>
              <a:rPr lang="en-US" sz="2000" dirty="0" err="1">
                <a:solidFill>
                  <a:schemeClr val="accent6">
                    <a:lumMod val="75000"/>
                  </a:schemeClr>
                </a:solidFill>
                <a:latin typeface="Arial Nova Light" panose="020B0304020202020204" pitchFamily="34" charset="0"/>
              </a:rPr>
              <a:t>nje</a:t>
            </a:r>
            <a:r>
              <a:rPr lang="sl-SI" sz="2000" dirty="0">
                <a:solidFill>
                  <a:schemeClr val="accent6">
                    <a:lumMod val="75000"/>
                  </a:schemeClr>
                </a:solidFill>
                <a:latin typeface="Arial Nova Light" panose="020B0304020202020204" pitchFamily="34" charset="0"/>
              </a:rPr>
              <a:t> vzpostavit</a:t>
            </a:r>
            <a:r>
              <a:rPr lang="en-US" sz="2000" dirty="0" err="1">
                <a:solidFill>
                  <a:schemeClr val="accent6">
                    <a:lumMod val="75000"/>
                  </a:schemeClr>
                </a:solidFill>
                <a:latin typeface="Arial Nova Light" panose="020B0304020202020204" pitchFamily="34" charset="0"/>
              </a:rPr>
              <a:t>ve</a:t>
            </a:r>
            <a:r>
              <a:rPr lang="sl-SI" sz="2000" dirty="0">
                <a:solidFill>
                  <a:schemeClr val="accent6">
                    <a:lumMod val="75000"/>
                  </a:schemeClr>
                </a:solidFill>
                <a:latin typeface="Arial Nova Light" panose="020B0304020202020204" pitchFamily="34" charset="0"/>
              </a:rPr>
              <a:t> lokalnega strokovnega znanja in tehnične pomoči</a:t>
            </a:r>
            <a:r>
              <a:rPr lang="en-US" sz="2000" dirty="0">
                <a:solidFill>
                  <a:schemeClr val="accent6">
                    <a:lumMod val="75000"/>
                  </a:schemeClr>
                </a:solidFill>
                <a:latin typeface="Arial Nova Light" panose="020B0304020202020204" pitchFamily="34" charset="0"/>
              </a:rPr>
              <a:t> </a:t>
            </a:r>
            <a:r>
              <a:rPr lang="sl-SI" sz="2000" dirty="0">
                <a:solidFill>
                  <a:schemeClr val="accent6">
                    <a:lumMod val="75000"/>
                  </a:schemeClr>
                </a:solidFill>
                <a:latin typeface="Arial Nova Light" panose="020B0304020202020204" pitchFamily="34" charset="0"/>
              </a:rPr>
              <a:t>z namenom svetovanja o najboljših praksah </a:t>
            </a:r>
            <a:r>
              <a:rPr lang="sl-SI" sz="2000" dirty="0">
                <a:latin typeface="Arial Nova Light" panose="020B0304020202020204" pitchFamily="34" charset="0"/>
              </a:rPr>
              <a:t>pri razogljičenju lokalnega daljinskega ogrevanja in hlajenja</a:t>
            </a:r>
            <a:endParaRPr lang="en-US" sz="2000" dirty="0">
              <a:latin typeface="Arial Nova Light" panose="020B0304020202020204" pitchFamily="34" charset="0"/>
            </a:endParaRPr>
          </a:p>
          <a:p>
            <a:pPr marL="0" indent="0">
              <a:spcBef>
                <a:spcPts val="0"/>
              </a:spcBef>
              <a:buNone/>
            </a:pPr>
            <a:endParaRPr lang="sl-SI" sz="2000" dirty="0">
              <a:latin typeface="Arial Nova Light" panose="020B0304020202020204" pitchFamily="34" charset="0"/>
            </a:endParaRPr>
          </a:p>
          <a:p>
            <a:pPr>
              <a:spcBef>
                <a:spcPts val="0"/>
              </a:spcBef>
              <a:buFontTx/>
              <a:buChar char="-"/>
            </a:pPr>
            <a:r>
              <a:rPr lang="sl-SI" sz="2000" dirty="0">
                <a:solidFill>
                  <a:schemeClr val="accent6">
                    <a:lumMod val="75000"/>
                  </a:schemeClr>
                </a:solidFill>
                <a:latin typeface="Arial Nova Light" panose="020B0304020202020204" pitchFamily="34" charset="0"/>
              </a:rPr>
              <a:t>uvedb</a:t>
            </a:r>
            <a:r>
              <a:rPr lang="en-US" sz="2000" dirty="0">
                <a:solidFill>
                  <a:schemeClr val="accent6">
                    <a:lumMod val="75000"/>
                  </a:schemeClr>
                </a:solidFill>
                <a:latin typeface="Arial Nova Light" panose="020B0304020202020204" pitchFamily="34" charset="0"/>
              </a:rPr>
              <a:t>a</a:t>
            </a:r>
            <a:r>
              <a:rPr lang="sl-SI" sz="2000" dirty="0">
                <a:solidFill>
                  <a:schemeClr val="accent6">
                    <a:lumMod val="75000"/>
                  </a:schemeClr>
                </a:solidFill>
                <a:latin typeface="Arial Nova Light" panose="020B0304020202020204" pitchFamily="34" charset="0"/>
              </a:rPr>
              <a:t> namenskih shem financiranja </a:t>
            </a:r>
            <a:r>
              <a:rPr lang="en-US" sz="2000" dirty="0">
                <a:latin typeface="Arial Nova Light" panose="020B0304020202020204" pitchFamily="34" charset="0"/>
              </a:rPr>
              <a:t>za </a:t>
            </a:r>
            <a:r>
              <a:rPr lang="sl-SI" sz="2000" dirty="0">
                <a:latin typeface="Arial Nova Light" panose="020B0304020202020204" pitchFamily="34" charset="0"/>
              </a:rPr>
              <a:t>neposredno zagotavlja</a:t>
            </a:r>
            <a:r>
              <a:rPr lang="en-US" sz="2000" dirty="0" err="1">
                <a:latin typeface="Arial Nova Light" panose="020B0304020202020204" pitchFamily="34" charset="0"/>
              </a:rPr>
              <a:t>nje</a:t>
            </a:r>
            <a:r>
              <a:rPr lang="sl-SI" sz="2000" dirty="0">
                <a:latin typeface="Arial Nova Light" panose="020B0304020202020204" pitchFamily="34" charset="0"/>
              </a:rPr>
              <a:t> posojila ali </a:t>
            </a:r>
            <a:r>
              <a:rPr lang="sl-SI" sz="2000" dirty="0" err="1">
                <a:latin typeface="Arial Nova Light" panose="020B0304020202020204" pitchFamily="34" charset="0"/>
              </a:rPr>
              <a:t>nepovratn</a:t>
            </a:r>
            <a:r>
              <a:rPr lang="en-US" sz="2000" dirty="0" err="1">
                <a:latin typeface="Arial Nova Light" panose="020B0304020202020204" pitchFamily="34" charset="0"/>
              </a:rPr>
              <a:t>ih</a:t>
            </a:r>
            <a:r>
              <a:rPr lang="sl-SI" sz="2000" dirty="0">
                <a:latin typeface="Arial Nova Light" panose="020B0304020202020204" pitchFamily="34" charset="0"/>
              </a:rPr>
              <a:t> </a:t>
            </a:r>
            <a:r>
              <a:rPr lang="sl-SI" sz="2000" dirty="0" err="1">
                <a:latin typeface="Arial Nova Light" panose="020B0304020202020204" pitchFamily="34" charset="0"/>
              </a:rPr>
              <a:t>sredst</a:t>
            </a:r>
            <a:r>
              <a:rPr lang="en-US" sz="2000" dirty="0" err="1">
                <a:latin typeface="Arial Nova Light" panose="020B0304020202020204" pitchFamily="34" charset="0"/>
              </a:rPr>
              <a:t>ev</a:t>
            </a:r>
            <a:r>
              <a:rPr lang="sl-SI" sz="2000" dirty="0">
                <a:latin typeface="Arial Nova Light" panose="020B0304020202020204" pitchFamily="34" charset="0"/>
              </a:rPr>
              <a:t> za sisteme zelenega daljinskega ogrevanja in hlajenj</a:t>
            </a:r>
            <a:r>
              <a:rPr lang="en-US" sz="2000" dirty="0">
                <a:latin typeface="Arial Nova Light" panose="020B0304020202020204" pitchFamily="34" charset="0"/>
              </a:rPr>
              <a:t>a (</a:t>
            </a:r>
            <a:r>
              <a:rPr lang="sl-SI" sz="2000" dirty="0">
                <a:latin typeface="Arial Nova Light" panose="020B0304020202020204" pitchFamily="34" charset="0"/>
              </a:rPr>
              <a:t>lahko tudi jamstvene sheme za posojila. </a:t>
            </a:r>
            <a:r>
              <a:rPr lang="en-US" sz="2000" dirty="0">
                <a:latin typeface="Arial Nova Light" panose="020B0304020202020204" pitchFamily="34" charset="0"/>
              </a:rPr>
              <a:t>Le </a:t>
            </a:r>
            <a:r>
              <a:rPr lang="en-US" sz="2000" dirty="0" err="1">
                <a:latin typeface="Arial Nova Light" panose="020B0304020202020204" pitchFamily="34" charset="0"/>
              </a:rPr>
              <a:t>te</a:t>
            </a:r>
            <a:r>
              <a:rPr lang="en-US" sz="2000" dirty="0">
                <a:latin typeface="Arial Nova Light" panose="020B0304020202020204" pitchFamily="34" charset="0"/>
              </a:rPr>
              <a:t> </a:t>
            </a:r>
            <a:r>
              <a:rPr lang="en-US" sz="2000" dirty="0" err="1">
                <a:latin typeface="Arial Nova Light" panose="020B0304020202020204" pitchFamily="34" charset="0"/>
              </a:rPr>
              <a:t>ciljno</a:t>
            </a:r>
            <a:r>
              <a:rPr lang="en-US" sz="2000" dirty="0">
                <a:latin typeface="Arial Nova Light" panose="020B0304020202020204" pitchFamily="34" charset="0"/>
              </a:rPr>
              <a:t> </a:t>
            </a:r>
            <a:r>
              <a:rPr lang="sl-SI" sz="2000" dirty="0">
                <a:latin typeface="Arial Nova Light" panose="020B0304020202020204" pitchFamily="34" charset="0"/>
              </a:rPr>
              <a:t>usmerjene na operaterje sistemov in/ali podjetja za energetske storitve, ki izvajajo ukrepe za energijsko učinkovitost</a:t>
            </a:r>
            <a:r>
              <a:rPr lang="en-US" sz="2000" dirty="0">
                <a:latin typeface="Arial Nova Light" panose="020B0304020202020204" pitchFamily="34" charset="0"/>
              </a:rPr>
              <a:t>)</a:t>
            </a:r>
          </a:p>
          <a:p>
            <a:pPr>
              <a:spcBef>
                <a:spcPts val="0"/>
              </a:spcBef>
              <a:buFontTx/>
              <a:buChar char="-"/>
            </a:pPr>
            <a:endParaRPr lang="sl-SI" sz="2000" dirty="0">
              <a:latin typeface="Arial Nova Light" panose="020B0304020202020204" pitchFamily="34" charset="0"/>
            </a:endParaRPr>
          </a:p>
          <a:p>
            <a:pPr>
              <a:spcBef>
                <a:spcPts val="0"/>
              </a:spcBef>
              <a:buFontTx/>
              <a:buChar char="-"/>
            </a:pPr>
            <a:r>
              <a:rPr lang="sl-SI" sz="2000" dirty="0">
                <a:latin typeface="Arial Nova Light" panose="020B0304020202020204" pitchFamily="34" charset="0"/>
              </a:rPr>
              <a:t>zagotovit</a:t>
            </a:r>
            <a:r>
              <a:rPr lang="en-US" sz="2000" dirty="0" err="1">
                <a:latin typeface="Arial Nova Light" panose="020B0304020202020204" pitchFamily="34" charset="0"/>
              </a:rPr>
              <a:t>ev</a:t>
            </a:r>
            <a:r>
              <a:rPr lang="sl-SI" sz="2000" dirty="0">
                <a:latin typeface="Arial Nova Light" panose="020B0304020202020204" pitchFamily="34" charset="0"/>
              </a:rPr>
              <a:t> mehanizmov za tehnično pomoč in pomoč pri razvoju projektov</a:t>
            </a:r>
            <a:endParaRPr lang="en-US" sz="2000" dirty="0">
              <a:latin typeface="Arial Nova Light" panose="020B0304020202020204" pitchFamily="34" charset="0"/>
            </a:endParaRPr>
          </a:p>
          <a:p>
            <a:pPr>
              <a:spcBef>
                <a:spcPts val="0"/>
              </a:spcBef>
              <a:buFontTx/>
              <a:buChar char="-"/>
            </a:pPr>
            <a:endParaRPr lang="en-US" sz="2000" dirty="0">
              <a:latin typeface="Arial Nova Light" panose="020B0304020202020204" pitchFamily="34" charset="0"/>
            </a:endParaRPr>
          </a:p>
          <a:p>
            <a:pPr marL="0" indent="0">
              <a:spcBef>
                <a:spcPts val="0"/>
              </a:spcBef>
              <a:buNone/>
            </a:pPr>
            <a:r>
              <a:rPr lang="en-US" sz="2000" dirty="0">
                <a:latin typeface="Arial Nova Light" panose="020B0304020202020204" pitchFamily="34" charset="0"/>
              </a:rPr>
              <a:t>- </a:t>
            </a:r>
            <a:r>
              <a:rPr lang="sl-SI" sz="2000" dirty="0">
                <a:latin typeface="Arial Nova Light" panose="020B0304020202020204" pitchFamily="34" charset="0"/>
              </a:rPr>
              <a:t>vzpostavit</a:t>
            </a:r>
            <a:r>
              <a:rPr lang="en-US" sz="2000" dirty="0" err="1">
                <a:latin typeface="Arial Nova Light" panose="020B0304020202020204" pitchFamily="34" charset="0"/>
              </a:rPr>
              <a:t>ev</a:t>
            </a:r>
            <a:r>
              <a:rPr lang="sl-SI" sz="2000" dirty="0">
                <a:latin typeface="Arial Nova Light" panose="020B0304020202020204" pitchFamily="34" charset="0"/>
              </a:rPr>
              <a:t> točk VEM </a:t>
            </a:r>
            <a:r>
              <a:rPr lang="en-US" sz="2000" dirty="0" err="1">
                <a:latin typeface="Arial Nova Light" panose="020B0304020202020204" pitchFamily="34" charset="0"/>
              </a:rPr>
              <a:t>tudi</a:t>
            </a:r>
            <a:r>
              <a:rPr lang="en-US" sz="2000" dirty="0">
                <a:latin typeface="Arial Nova Light" panose="020B0304020202020204" pitchFamily="34" charset="0"/>
              </a:rPr>
              <a:t> </a:t>
            </a:r>
            <a:r>
              <a:rPr lang="sl-SI" sz="2000" dirty="0">
                <a:latin typeface="Arial Nova Light" panose="020B0304020202020204" pitchFamily="34" charset="0"/>
              </a:rPr>
              <a:t>za prenovo sistemov ogrevanja in hlajenja</a:t>
            </a:r>
          </a:p>
        </p:txBody>
      </p:sp>
      <p:sp>
        <p:nvSpPr>
          <p:cNvPr id="4" name="Pravokotnik 3"/>
          <p:cNvSpPr/>
          <p:nvPr/>
        </p:nvSpPr>
        <p:spPr>
          <a:xfrm>
            <a:off x="492362" y="278214"/>
            <a:ext cx="11335402"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6">
                    <a:lumMod val="75000"/>
                  </a:schemeClr>
                </a:solidFill>
                <a:latin typeface="Arial Nova Light" panose="020B0304020202020204" pitchFamily="34" charset="0"/>
              </a:rPr>
              <a:t>S</a:t>
            </a:r>
            <a:r>
              <a:rPr lang="sl-SI" sz="2800" dirty="0" err="1">
                <a:solidFill>
                  <a:schemeClr val="accent6">
                    <a:lumMod val="75000"/>
                  </a:schemeClr>
                </a:solidFill>
                <a:latin typeface="Arial Nova Light" panose="020B0304020202020204" pitchFamily="34" charset="0"/>
              </a:rPr>
              <a:t>podbuja</a:t>
            </a:r>
            <a:r>
              <a:rPr lang="en-US" sz="2800" dirty="0" err="1">
                <a:solidFill>
                  <a:schemeClr val="accent6">
                    <a:lumMod val="75000"/>
                  </a:schemeClr>
                </a:solidFill>
                <a:latin typeface="Arial Nova Light" panose="020B0304020202020204" pitchFamily="34" charset="0"/>
              </a:rPr>
              <a:t>nje</a:t>
            </a:r>
            <a:r>
              <a:rPr lang="sl-SI" sz="2800" dirty="0">
                <a:solidFill>
                  <a:schemeClr val="accent6">
                    <a:lumMod val="75000"/>
                  </a:schemeClr>
                </a:solidFill>
                <a:latin typeface="Arial Nova Light" panose="020B0304020202020204" pitchFamily="34" charset="0"/>
              </a:rPr>
              <a:t> vzpostavit</a:t>
            </a:r>
            <a:r>
              <a:rPr lang="en-US" sz="2800" dirty="0" err="1">
                <a:solidFill>
                  <a:schemeClr val="accent6">
                    <a:lumMod val="75000"/>
                  </a:schemeClr>
                </a:solidFill>
                <a:latin typeface="Arial Nova Light" panose="020B0304020202020204" pitchFamily="34" charset="0"/>
              </a:rPr>
              <a:t>ve</a:t>
            </a:r>
            <a:r>
              <a:rPr lang="sl-SI" sz="2800" dirty="0">
                <a:solidFill>
                  <a:schemeClr val="accent6">
                    <a:lumMod val="75000"/>
                  </a:schemeClr>
                </a:solidFill>
                <a:latin typeface="Arial Nova Light" panose="020B0304020202020204" pitchFamily="34" charset="0"/>
              </a:rPr>
              <a:t> shem finančne pomoči, da bi povečali uporabo ukrepov za izboljšanje </a:t>
            </a:r>
            <a:r>
              <a:rPr lang="en-US" sz="2800" dirty="0">
                <a:solidFill>
                  <a:schemeClr val="accent6">
                    <a:lumMod val="75000"/>
                  </a:schemeClr>
                </a:solidFill>
                <a:latin typeface="Arial Nova Light" panose="020B0304020202020204" pitchFamily="34" charset="0"/>
              </a:rPr>
              <a:t>URE </a:t>
            </a:r>
            <a:r>
              <a:rPr lang="sl-SI" sz="2800" dirty="0">
                <a:solidFill>
                  <a:schemeClr val="accent6">
                    <a:lumMod val="75000"/>
                  </a:schemeClr>
                </a:solidFill>
                <a:latin typeface="Arial Nova Light" panose="020B0304020202020204" pitchFamily="34" charset="0"/>
              </a:rPr>
              <a:t>za obsežno prenovo sistemov individualnega in daljinskega ogrevanja in hlajenja</a:t>
            </a:r>
            <a:r>
              <a:rPr lang="en-US" sz="2800" dirty="0">
                <a:solidFill>
                  <a:schemeClr val="accent6">
                    <a:lumMod val="75000"/>
                  </a:schemeClr>
                </a:solidFill>
                <a:latin typeface="Arial Nova Light" panose="020B0304020202020204" pitchFamily="34" charset="0"/>
              </a:rPr>
              <a:t> </a:t>
            </a:r>
            <a:r>
              <a:rPr lang="en-US" sz="1200" dirty="0">
                <a:solidFill>
                  <a:schemeClr val="accent6">
                    <a:lumMod val="75000"/>
                  </a:schemeClr>
                </a:solidFill>
                <a:latin typeface="Arial Nova Light" panose="020B0304020202020204" pitchFamily="34" charset="0"/>
              </a:rPr>
              <a:t>- EED 30. </a:t>
            </a:r>
            <a:r>
              <a:rPr lang="en-US" sz="1200" dirty="0" err="1">
                <a:solidFill>
                  <a:schemeClr val="accent6">
                    <a:lumMod val="75000"/>
                  </a:schemeClr>
                </a:solidFill>
                <a:latin typeface="Arial Nova Light" panose="020B0304020202020204" pitchFamily="34" charset="0"/>
              </a:rPr>
              <a:t>člen</a:t>
            </a:r>
            <a:r>
              <a:rPr lang="en-US" sz="1200" dirty="0">
                <a:solidFill>
                  <a:schemeClr val="accent6">
                    <a:lumMod val="75000"/>
                  </a:schemeClr>
                </a:solidFill>
                <a:latin typeface="Arial Nova Light" panose="020B0304020202020204" pitchFamily="34" charset="0"/>
              </a:rPr>
              <a:t> 4 in 5 </a:t>
            </a:r>
            <a:r>
              <a:rPr lang="en-US" sz="1200" dirty="0" err="1">
                <a:solidFill>
                  <a:schemeClr val="accent6">
                    <a:lumMod val="75000"/>
                  </a:schemeClr>
                </a:solidFill>
                <a:latin typeface="Arial Nova Light" panose="020B0304020202020204" pitchFamily="34" charset="0"/>
              </a:rPr>
              <a:t>odstavek</a:t>
            </a:r>
            <a:endParaRPr lang="sl-SI" sz="1200" dirty="0">
              <a:solidFill>
                <a:schemeClr val="accent6">
                  <a:lumMod val="75000"/>
                </a:schemeClr>
              </a:solidFill>
              <a:latin typeface="Arial Nova Light" panose="020B0304020202020204" pitchFamily="34" charset="0"/>
            </a:endParaRPr>
          </a:p>
        </p:txBody>
      </p:sp>
    </p:spTree>
    <p:extLst>
      <p:ext uri="{BB962C8B-B14F-4D97-AF65-F5344CB8AC3E}">
        <p14:creationId xmlns:p14="http://schemas.microsoft.com/office/powerpoint/2010/main" val="1361764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EB35A13-845E-41AD-86CB-4C1CC30490CA}"/>
              </a:ext>
            </a:extLst>
          </p:cNvPr>
          <p:cNvSpPr txBox="1">
            <a:spLocks/>
          </p:cNvSpPr>
          <p:nvPr/>
        </p:nvSpPr>
        <p:spPr>
          <a:xfrm>
            <a:off x="452048" y="667609"/>
            <a:ext cx="3556603" cy="1424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a:r>
              <a:rPr lang="sl-SI" sz="2800" dirty="0">
                <a:solidFill>
                  <a:schemeClr val="accent6">
                    <a:lumMod val="75000"/>
                  </a:schemeClr>
                </a:solidFill>
                <a:latin typeface="Arial Nova Light" panose="020B0304020202020204" pitchFamily="34" charset="0"/>
                <a:ea typeface="+mn-ea"/>
                <a:cs typeface="+mn-cs"/>
              </a:rPr>
              <a:t>Spodbude s področjih ministrstva</a:t>
            </a:r>
            <a:endParaRPr lang="en-SI" sz="2800" dirty="0">
              <a:solidFill>
                <a:schemeClr val="accent6">
                  <a:lumMod val="75000"/>
                </a:schemeClr>
              </a:solidFill>
              <a:latin typeface="Arial Nova Light" panose="020B0304020202020204" pitchFamily="34" charset="0"/>
              <a:ea typeface="+mn-ea"/>
              <a:cs typeface="+mn-cs"/>
            </a:endParaRPr>
          </a:p>
        </p:txBody>
      </p:sp>
      <p:sp>
        <p:nvSpPr>
          <p:cNvPr id="5" name="Označba mesta vsebine 8">
            <a:extLst>
              <a:ext uri="{FF2B5EF4-FFF2-40B4-BE49-F238E27FC236}">
                <a16:creationId xmlns:a16="http://schemas.microsoft.com/office/drawing/2014/main" id="{52FB16E1-24C7-42D3-8658-7C95F637C514}"/>
              </a:ext>
            </a:extLst>
          </p:cNvPr>
          <p:cNvSpPr>
            <a:spLocks noGrp="1"/>
          </p:cNvSpPr>
          <p:nvPr>
            <p:ph idx="1"/>
          </p:nvPr>
        </p:nvSpPr>
        <p:spPr>
          <a:xfrm>
            <a:off x="4927035" y="549894"/>
            <a:ext cx="6628602" cy="5758212"/>
          </a:xfrm>
        </p:spPr>
        <p:txBody>
          <a:bodyPr>
            <a:normAutofit fontScale="85000" lnSpcReduction="20000"/>
          </a:bodyPr>
          <a:lstStyle/>
          <a:p>
            <a:pPr algn="just" fontAlgn="ctr"/>
            <a:r>
              <a:rPr lang="sl-SI" sz="2600" dirty="0">
                <a:solidFill>
                  <a:schemeClr val="accent6">
                    <a:lumMod val="75000"/>
                  </a:schemeClr>
                </a:solidFill>
                <a:latin typeface="Arial Nova Light" panose="020B0304020202020204" pitchFamily="34" charset="0"/>
              </a:rPr>
              <a:t>Spodbujanje zelenega prehoda</a:t>
            </a:r>
            <a:endParaRPr lang="en-US" sz="2600" dirty="0">
              <a:solidFill>
                <a:schemeClr val="accent6">
                  <a:lumMod val="75000"/>
                </a:schemeClr>
              </a:solidFill>
              <a:latin typeface="Arial Nova Light" panose="020B0304020202020204" pitchFamily="34" charset="0"/>
            </a:endParaRPr>
          </a:p>
          <a:p>
            <a:pPr marL="0" indent="0" algn="just" fontAlgn="ctr">
              <a:buNone/>
            </a:pPr>
            <a:r>
              <a:rPr lang="sl-SI" sz="2600" dirty="0">
                <a:solidFill>
                  <a:schemeClr val="accent6">
                    <a:lumMod val="75000"/>
                  </a:schemeClr>
                </a:solidFill>
                <a:latin typeface="Arial Nova Light" panose="020B0304020202020204" pitchFamily="34" charset="0"/>
              </a:rPr>
              <a:t> </a:t>
            </a:r>
          </a:p>
          <a:p>
            <a:pPr marL="0" indent="0" algn="l">
              <a:buNone/>
            </a:pPr>
            <a:r>
              <a:rPr lang="en-US" sz="2200" dirty="0">
                <a:latin typeface="Arial Nova Light" panose="020B0304020202020204" pitchFamily="34" charset="0"/>
              </a:rPr>
              <a:t>- </a:t>
            </a:r>
            <a:r>
              <a:rPr lang="sl-SI" sz="2200" dirty="0">
                <a:latin typeface="Arial Nova Light" panose="020B0304020202020204" pitchFamily="34" charset="0"/>
              </a:rPr>
              <a:t>na zakonodajni ravni (reforme iz NOO-ZUNPEOVE, ZIAG, ZUJPP), </a:t>
            </a:r>
          </a:p>
          <a:p>
            <a:pPr marL="0" indent="0" algn="l">
              <a:buNone/>
            </a:pPr>
            <a:r>
              <a:rPr lang="en-US" sz="2200" dirty="0">
                <a:latin typeface="Arial Nova Light" panose="020B0304020202020204" pitchFamily="34" charset="0"/>
              </a:rPr>
              <a:t>- </a:t>
            </a:r>
            <a:r>
              <a:rPr lang="sl-SI" sz="2200" dirty="0">
                <a:latin typeface="Arial Nova Light" panose="020B0304020202020204" pitchFamily="34" charset="0"/>
              </a:rPr>
              <a:t>z različnimi finančnimi viri ter</a:t>
            </a:r>
          </a:p>
          <a:p>
            <a:pPr marL="0" indent="0" algn="l">
              <a:buNone/>
            </a:pPr>
            <a:r>
              <a:rPr lang="en-US" sz="2200" dirty="0">
                <a:latin typeface="Arial Nova Light" panose="020B0304020202020204" pitchFamily="34" charset="0"/>
              </a:rPr>
              <a:t>- </a:t>
            </a:r>
            <a:r>
              <a:rPr lang="sl-SI" sz="2200" dirty="0">
                <a:latin typeface="Arial Nova Light" panose="020B0304020202020204" pitchFamily="34" charset="0"/>
              </a:rPr>
              <a:t>s sodelovanjem z različnimi deležniki (MOPE, MGTŠ, </a:t>
            </a:r>
            <a:r>
              <a:rPr lang="sl-SI" sz="2200" dirty="0" err="1">
                <a:latin typeface="Arial Nova Light" panose="020B0304020202020204" pitchFamily="34" charset="0"/>
              </a:rPr>
              <a:t>Eko</a:t>
            </a:r>
            <a:r>
              <a:rPr lang="sl-SI" sz="2200" dirty="0">
                <a:latin typeface="Arial Nova Light" panose="020B0304020202020204" pitchFamily="34" charset="0"/>
              </a:rPr>
              <a:t> sklad, Borzen, Agencija za energijo).</a:t>
            </a:r>
          </a:p>
          <a:p>
            <a:pPr algn="l"/>
            <a:endParaRPr lang="sl-SI" sz="2600" dirty="0">
              <a:solidFill>
                <a:schemeClr val="accent6">
                  <a:lumMod val="75000"/>
                </a:schemeClr>
              </a:solidFill>
              <a:latin typeface="Arial Nova Light" panose="020B0304020202020204" pitchFamily="34" charset="0"/>
            </a:endParaRPr>
          </a:p>
          <a:p>
            <a:pPr algn="just" fontAlgn="ctr"/>
            <a:r>
              <a:rPr lang="sl-SI" sz="2600" dirty="0">
                <a:solidFill>
                  <a:schemeClr val="accent6">
                    <a:lumMod val="75000"/>
                  </a:schemeClr>
                </a:solidFill>
                <a:latin typeface="Arial Nova Light" panose="020B0304020202020204" pitchFamily="34" charset="0"/>
              </a:rPr>
              <a:t>Spodbude</a:t>
            </a:r>
            <a:endParaRPr lang="en-US" sz="2600" dirty="0">
              <a:solidFill>
                <a:schemeClr val="accent6">
                  <a:lumMod val="75000"/>
                </a:schemeClr>
              </a:solidFill>
              <a:latin typeface="Arial Nova Light" panose="020B0304020202020204" pitchFamily="34" charset="0"/>
            </a:endParaRPr>
          </a:p>
          <a:p>
            <a:pPr algn="just" fontAlgn="ctr"/>
            <a:endParaRPr lang="sl-SI" sz="2600" dirty="0">
              <a:solidFill>
                <a:schemeClr val="accent6">
                  <a:lumMod val="75000"/>
                </a:schemeClr>
              </a:solidFill>
              <a:latin typeface="Arial Nova Light" panose="020B0304020202020204" pitchFamily="34" charset="0"/>
            </a:endParaRPr>
          </a:p>
          <a:p>
            <a:pPr marL="0" indent="0" algn="l">
              <a:buNone/>
            </a:pPr>
            <a:r>
              <a:rPr lang="en-US" sz="2200" dirty="0">
                <a:latin typeface="Arial Nova Light" panose="020B0304020202020204" pitchFamily="34" charset="0"/>
              </a:rPr>
              <a:t>- </a:t>
            </a:r>
            <a:r>
              <a:rPr lang="sl-SI" sz="2200" dirty="0">
                <a:latin typeface="Arial Nova Light" panose="020B0304020202020204" pitchFamily="34" charset="0"/>
              </a:rPr>
              <a:t>NOO (razpisi s področja URE, OVE in TM),</a:t>
            </a:r>
          </a:p>
          <a:p>
            <a:pPr marL="0" indent="0" algn="l">
              <a:buNone/>
            </a:pPr>
            <a:r>
              <a:rPr lang="en-US" sz="2200" dirty="0">
                <a:latin typeface="Arial Nova Light" panose="020B0304020202020204" pitchFamily="34" charset="0"/>
              </a:rPr>
              <a:t>- </a:t>
            </a:r>
            <a:r>
              <a:rPr lang="sl-SI" sz="2200" dirty="0">
                <a:latin typeface="Arial Nova Light" panose="020B0304020202020204" pitchFamily="34" charset="0"/>
              </a:rPr>
              <a:t>EKP 2021-2027 (razpisi s področja URE, OVE, TM),</a:t>
            </a:r>
          </a:p>
          <a:p>
            <a:pPr marL="0" indent="0" algn="l">
              <a:buNone/>
            </a:pPr>
            <a:r>
              <a:rPr lang="en-US" sz="2200" dirty="0">
                <a:latin typeface="Arial Nova Light" panose="020B0304020202020204" pitchFamily="34" charset="0"/>
              </a:rPr>
              <a:t>- </a:t>
            </a:r>
            <a:r>
              <a:rPr lang="sl-SI" sz="2200" dirty="0">
                <a:latin typeface="Arial Nova Light" panose="020B0304020202020204" pitchFamily="34" charset="0"/>
              </a:rPr>
              <a:t>Modernizaciji sklad,</a:t>
            </a:r>
          </a:p>
          <a:p>
            <a:pPr marL="0" indent="0" algn="l">
              <a:buNone/>
            </a:pPr>
            <a:r>
              <a:rPr lang="en-US" sz="2200" dirty="0">
                <a:latin typeface="Arial Nova Light" panose="020B0304020202020204" pitchFamily="34" charset="0"/>
              </a:rPr>
              <a:t>- </a:t>
            </a:r>
            <a:r>
              <a:rPr lang="sl-SI" sz="2200" dirty="0">
                <a:latin typeface="Arial Nova Light" panose="020B0304020202020204" pitchFamily="34" charset="0"/>
              </a:rPr>
              <a:t>Švicarski mehanizem – 11 mio za OVE za EE in toploto za šole v 2026, pilotni projekt </a:t>
            </a:r>
            <a:r>
              <a:rPr lang="sl-SI" sz="2200" dirty="0" err="1">
                <a:latin typeface="Arial Nova Light" panose="020B0304020202020204" pitchFamily="34" charset="0"/>
              </a:rPr>
              <a:t>agrofotovoltaike</a:t>
            </a:r>
            <a:r>
              <a:rPr lang="sl-SI" sz="2200" dirty="0">
                <a:latin typeface="Arial Nova Light" panose="020B0304020202020204" pitchFamily="34" charset="0"/>
              </a:rPr>
              <a:t> in digitalizacija </a:t>
            </a:r>
            <a:r>
              <a:rPr lang="sl-SI" sz="2200" dirty="0" err="1">
                <a:latin typeface="Arial Nova Light" panose="020B0304020202020204" pitchFamily="34" charset="0"/>
              </a:rPr>
              <a:t>LEKov</a:t>
            </a:r>
            <a:r>
              <a:rPr lang="sl-SI" sz="2200" dirty="0">
                <a:latin typeface="Arial Nova Light" panose="020B0304020202020204" pitchFamily="34" charset="0"/>
              </a:rPr>
              <a:t>,</a:t>
            </a:r>
          </a:p>
          <a:p>
            <a:pPr marL="0" indent="0" algn="l">
              <a:buNone/>
            </a:pPr>
            <a:r>
              <a:rPr lang="en-US" sz="2200" dirty="0">
                <a:latin typeface="Arial Nova Light" panose="020B0304020202020204" pitchFamily="34" charset="0"/>
              </a:rPr>
              <a:t>- </a:t>
            </a:r>
            <a:r>
              <a:rPr lang="sl-SI" sz="2200" dirty="0">
                <a:latin typeface="Arial Nova Light" panose="020B0304020202020204" pitchFamily="34" charset="0"/>
              </a:rPr>
              <a:t>Podnebni sklad,</a:t>
            </a:r>
          </a:p>
          <a:p>
            <a:pPr marL="0" indent="0" algn="l">
              <a:buNone/>
            </a:pPr>
            <a:r>
              <a:rPr lang="en-US" sz="2200" dirty="0">
                <a:latin typeface="Arial Nova Light" panose="020B0304020202020204" pitchFamily="34" charset="0"/>
              </a:rPr>
              <a:t>- </a:t>
            </a:r>
            <a:r>
              <a:rPr lang="sl-SI" sz="2200" dirty="0">
                <a:latin typeface="Arial Nova Light" panose="020B0304020202020204" pitchFamily="34" charset="0"/>
              </a:rPr>
              <a:t>Socialni podnebni sklad – energetska in prevozna revščina</a:t>
            </a:r>
          </a:p>
          <a:p>
            <a:pPr marL="342900" indent="-342900" algn="l">
              <a:buFont typeface="Wingdings" panose="05000000000000000000" pitchFamily="2" charset="2"/>
              <a:buChar char="Ø"/>
            </a:pPr>
            <a:endParaRPr lang="sl-SI" dirty="0">
              <a:solidFill>
                <a:schemeClr val="tx1"/>
              </a:solidFill>
            </a:endParaRPr>
          </a:p>
        </p:txBody>
      </p:sp>
      <p:pic>
        <p:nvPicPr>
          <p:cNvPr id="6" name="Picture 2" descr="Program period 2021-2027 - Parádní kraj">
            <a:extLst>
              <a:ext uri="{FF2B5EF4-FFF2-40B4-BE49-F238E27FC236}">
                <a16:creationId xmlns:a16="http://schemas.microsoft.com/office/drawing/2014/main" id="{2DE858E1-E7EF-4F49-88DF-FFC7EEB28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363" y="2116033"/>
            <a:ext cx="3007230" cy="4192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734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F7D05EAE-1F18-40AA-9686-432D85018A6F}"/>
              </a:ext>
            </a:extLst>
          </p:cNvPr>
          <p:cNvSpPr>
            <a:spLocks noGrp="1"/>
          </p:cNvSpPr>
          <p:nvPr>
            <p:ph idx="1"/>
          </p:nvPr>
        </p:nvSpPr>
        <p:spPr>
          <a:xfrm>
            <a:off x="4343606" y="528914"/>
            <a:ext cx="7518840" cy="5831632"/>
          </a:xfrm>
        </p:spPr>
        <p:txBody>
          <a:bodyPr>
            <a:normAutofit/>
          </a:bodyPr>
          <a:lstStyle/>
          <a:p>
            <a:pPr marL="0" indent="0" algn="just">
              <a:lnSpc>
                <a:spcPct val="70000"/>
              </a:lnSpc>
              <a:buFont typeface="Arial" panose="020B0604020202020204" pitchFamily="34" charset="0"/>
              <a:buNone/>
            </a:pPr>
            <a:r>
              <a:rPr lang="en-US" sz="1900" dirty="0">
                <a:solidFill>
                  <a:schemeClr val="accent6">
                    <a:lumMod val="75000"/>
                  </a:schemeClr>
                </a:solidFill>
                <a:latin typeface="Arial Nova Light" panose="020B0304020202020204" pitchFamily="34" charset="0"/>
              </a:rPr>
              <a:t>JR </a:t>
            </a:r>
            <a:r>
              <a:rPr lang="sl-SI" sz="1900" dirty="0">
                <a:solidFill>
                  <a:schemeClr val="accent6">
                    <a:lumMod val="75000"/>
                  </a:schemeClr>
                </a:solidFill>
                <a:latin typeface="Arial Nova Light" panose="020B0304020202020204" pitchFamily="34" charset="0"/>
              </a:rPr>
              <a:t>za sofinanciranje energetske prenove stavb v lasti in rabi občin za obdobje od 2023 do 2027 </a:t>
            </a:r>
          </a:p>
          <a:p>
            <a:pPr marL="0" indent="0" algn="just">
              <a:lnSpc>
                <a:spcPct val="70000"/>
              </a:lnSpc>
              <a:buFont typeface="Arial" panose="020B0604020202020204" pitchFamily="34" charset="0"/>
              <a:buNone/>
            </a:pPr>
            <a:r>
              <a:rPr lang="sl-SI" sz="1900" dirty="0">
                <a:latin typeface="Arial Nova Light" panose="020B0304020202020204" pitchFamily="34" charset="0"/>
              </a:rPr>
              <a:t>Skupna višina sredstev 34,5 mio EUR, razpis objavljen, prvi rok je bil 17. 3. 2025 (prejeli 4 vloge), naslednji roki: </a:t>
            </a:r>
            <a:r>
              <a:rPr lang="pl-PL" sz="1900" dirty="0">
                <a:latin typeface="Arial Nova Light" panose="020B0304020202020204" pitchFamily="34" charset="0"/>
              </a:rPr>
              <a:t> 9. 6. 2025 in zadnji rok je 13. 10. 2025.</a:t>
            </a:r>
            <a:r>
              <a:rPr lang="sl-SI" sz="1900" dirty="0">
                <a:latin typeface="Arial Nova Light" panose="020B0304020202020204" pitchFamily="34" charset="0"/>
              </a:rPr>
              <a:t> </a:t>
            </a:r>
          </a:p>
          <a:p>
            <a:pPr marL="0" indent="0" algn="just">
              <a:lnSpc>
                <a:spcPct val="70000"/>
              </a:lnSpc>
              <a:buNone/>
            </a:pPr>
            <a:r>
              <a:rPr lang="sl-SI" sz="1900" dirty="0">
                <a:latin typeface="Arial Nova Light" panose="020B0304020202020204" pitchFamily="34" charset="0"/>
              </a:rPr>
              <a:t>Usmerjen v celovito energetsko prenovo stavb </a:t>
            </a:r>
            <a:r>
              <a:rPr lang="it-IT" sz="1900" dirty="0">
                <a:latin typeface="Arial Nova Light" panose="020B0304020202020204" pitchFamily="34" charset="0"/>
              </a:rPr>
              <a:t>v (so)</a:t>
            </a:r>
            <a:r>
              <a:rPr lang="it-IT" sz="1900" dirty="0" err="1">
                <a:latin typeface="Arial Nova Light" panose="020B0304020202020204" pitchFamily="34" charset="0"/>
              </a:rPr>
              <a:t>lasti</a:t>
            </a:r>
            <a:r>
              <a:rPr lang="it-IT" sz="1900" dirty="0">
                <a:latin typeface="Arial Nova Light" panose="020B0304020202020204" pitchFamily="34" charset="0"/>
              </a:rPr>
              <a:t> in </a:t>
            </a:r>
            <a:r>
              <a:rPr lang="it-IT" sz="1900" dirty="0" err="1">
                <a:latin typeface="Arial Nova Light" panose="020B0304020202020204" pitchFamily="34" charset="0"/>
              </a:rPr>
              <a:t>rabi</a:t>
            </a:r>
            <a:r>
              <a:rPr lang="it-IT" sz="1900" dirty="0">
                <a:latin typeface="Arial Nova Light" panose="020B0304020202020204" pitchFamily="34" charset="0"/>
              </a:rPr>
              <a:t> </a:t>
            </a:r>
            <a:r>
              <a:rPr lang="it-IT" sz="1900" dirty="0" err="1">
                <a:latin typeface="Arial Nova Light" panose="020B0304020202020204" pitchFamily="34" charset="0"/>
              </a:rPr>
              <a:t>občin</a:t>
            </a:r>
            <a:r>
              <a:rPr lang="sl-SI" sz="1900" dirty="0">
                <a:latin typeface="Arial Nova Light" panose="020B0304020202020204" pitchFamily="34" charset="0"/>
              </a:rPr>
              <a:t>, omogoča tudi sofinanciranje SE na stavbi.</a:t>
            </a:r>
            <a:r>
              <a:rPr lang="en-US" sz="1900" dirty="0">
                <a:latin typeface="Arial Nova Light" panose="020B0304020202020204" pitchFamily="34" charset="0"/>
              </a:rPr>
              <a:t> </a:t>
            </a:r>
            <a:r>
              <a:rPr lang="sl-SI" sz="1900" dirty="0">
                <a:latin typeface="Arial Nova Light" panose="020B0304020202020204" pitchFamily="34" charset="0"/>
              </a:rPr>
              <a:t>Omogočena prvič e-prijava na razpis. </a:t>
            </a:r>
            <a:endParaRPr lang="en-US" sz="1900" dirty="0">
              <a:latin typeface="Arial Nova Light" panose="020B0304020202020204" pitchFamily="34" charset="0"/>
            </a:endParaRPr>
          </a:p>
          <a:p>
            <a:pPr marL="0" indent="0" algn="just">
              <a:lnSpc>
                <a:spcPct val="70000"/>
              </a:lnSpc>
              <a:buNone/>
            </a:pPr>
            <a:endParaRPr lang="sl-SI" sz="1900" dirty="0">
              <a:latin typeface="Arial Nova Light" panose="020B0304020202020204" pitchFamily="34" charset="0"/>
            </a:endParaRPr>
          </a:p>
          <a:p>
            <a:pPr marL="0" indent="0" algn="just">
              <a:lnSpc>
                <a:spcPct val="70000"/>
              </a:lnSpc>
              <a:buNone/>
            </a:pPr>
            <a:r>
              <a:rPr lang="sl-SI" sz="1900" dirty="0">
                <a:solidFill>
                  <a:schemeClr val="accent6">
                    <a:lumMod val="75000"/>
                  </a:schemeClr>
                </a:solidFill>
                <a:latin typeface="Arial Nova Light" panose="020B0304020202020204" pitchFamily="34" charset="0"/>
              </a:rPr>
              <a:t>Objavljen tudi javni poziv za Celovito energetsko prenovo stavb v (ožjem in širšem) javnem sektorju </a:t>
            </a:r>
          </a:p>
          <a:p>
            <a:pPr marL="0" indent="0" algn="just">
              <a:lnSpc>
                <a:spcPct val="70000"/>
              </a:lnSpc>
              <a:buNone/>
            </a:pPr>
            <a:r>
              <a:rPr lang="sl-SI" sz="1900" dirty="0">
                <a:latin typeface="Arial Nova Light" panose="020B0304020202020204" pitchFamily="34" charset="0"/>
              </a:rPr>
              <a:t>Skupna višina sredstev 17,4 mio EUR, razpis objavljen, prvi rok je bil 28. 4. 2025 (prejeli nismo nobene vloge), naslednji roki: </a:t>
            </a:r>
            <a:r>
              <a:rPr lang="pl-PL" sz="1900" dirty="0">
                <a:latin typeface="Arial Nova Light" panose="020B0304020202020204" pitchFamily="34" charset="0"/>
              </a:rPr>
              <a:t> 5. 9. 2025, 20. 4. 2026 in zadnji rok je 21. 9. 2026.</a:t>
            </a:r>
            <a:r>
              <a:rPr lang="sl-SI" sz="1900" dirty="0">
                <a:latin typeface="Arial Nova Light" panose="020B0304020202020204" pitchFamily="34" charset="0"/>
              </a:rPr>
              <a:t> </a:t>
            </a:r>
          </a:p>
          <a:p>
            <a:pPr marL="0" indent="0" algn="just">
              <a:lnSpc>
                <a:spcPct val="70000"/>
              </a:lnSpc>
              <a:buNone/>
            </a:pPr>
            <a:r>
              <a:rPr lang="sl-SI" sz="1900" dirty="0">
                <a:latin typeface="Arial Nova Light" panose="020B0304020202020204" pitchFamily="34" charset="0"/>
              </a:rPr>
              <a:t>Usmerjen v celovito energetsko prenovo stavb ožjega in širšega javnega sektorja, omogoča tudi sofinanciranje SE na stavbi.</a:t>
            </a:r>
            <a:r>
              <a:rPr lang="en-US" sz="1900" dirty="0">
                <a:latin typeface="Arial Nova Light" panose="020B0304020202020204" pitchFamily="34" charset="0"/>
              </a:rPr>
              <a:t> </a:t>
            </a:r>
            <a:r>
              <a:rPr lang="sl-SI" sz="1900" dirty="0">
                <a:latin typeface="Arial Nova Light" panose="020B0304020202020204" pitchFamily="34" charset="0"/>
              </a:rPr>
              <a:t>Omogočena e-prijava na razpis. </a:t>
            </a:r>
          </a:p>
          <a:p>
            <a:pPr algn="just">
              <a:lnSpc>
                <a:spcPct val="70000"/>
              </a:lnSpc>
            </a:pPr>
            <a:endParaRPr lang="sl-SI" sz="1900" dirty="0">
              <a:latin typeface="Arial Nova Light" panose="020B0304020202020204" pitchFamily="34" charset="0"/>
            </a:endParaRPr>
          </a:p>
          <a:p>
            <a:pPr marL="0" indent="0" algn="just">
              <a:lnSpc>
                <a:spcPct val="70000"/>
              </a:lnSpc>
              <a:buNone/>
            </a:pPr>
            <a:r>
              <a:rPr lang="sl-SI" sz="1900" dirty="0">
                <a:solidFill>
                  <a:schemeClr val="accent6">
                    <a:lumMod val="75000"/>
                  </a:schemeClr>
                </a:solidFill>
                <a:latin typeface="Arial Nova Light" panose="020B0304020202020204" pitchFamily="34" charset="0"/>
              </a:rPr>
              <a:t>SPODBUDE EKO SKLADA na področju različnih ukrepov za </a:t>
            </a:r>
            <a:r>
              <a:rPr lang="sl-SI" sz="1900" dirty="0" err="1">
                <a:solidFill>
                  <a:schemeClr val="accent6">
                    <a:lumMod val="75000"/>
                  </a:schemeClr>
                </a:solidFill>
                <a:latin typeface="Arial Nova Light" panose="020B0304020202020204" pitchFamily="34" charset="0"/>
              </a:rPr>
              <a:t>okoljske</a:t>
            </a:r>
            <a:r>
              <a:rPr lang="sl-SI" sz="1900" dirty="0">
                <a:solidFill>
                  <a:schemeClr val="accent6">
                    <a:lumMod val="75000"/>
                  </a:schemeClr>
                </a:solidFill>
                <a:latin typeface="Arial Nova Light" panose="020B0304020202020204" pitchFamily="34" charset="0"/>
              </a:rPr>
              <a:t> naložbe in spodbude za energetsko ranljiva gospodinjstva (gospodarstvo in prebivalstvo) – v teku…</a:t>
            </a:r>
          </a:p>
          <a:p>
            <a:pPr algn="just"/>
            <a:endParaRPr lang="sl-SI" sz="1400" dirty="0"/>
          </a:p>
          <a:p>
            <a:pPr>
              <a:lnSpc>
                <a:spcPct val="150000"/>
              </a:lnSpc>
            </a:pPr>
            <a:endParaRPr lang="sl-SI" i="1" dirty="0">
              <a:solidFill>
                <a:schemeClr val="accent1"/>
              </a:solidFill>
            </a:endParaRPr>
          </a:p>
        </p:txBody>
      </p:sp>
      <p:sp>
        <p:nvSpPr>
          <p:cNvPr id="5" name="Title 2">
            <a:extLst>
              <a:ext uri="{FF2B5EF4-FFF2-40B4-BE49-F238E27FC236}">
                <a16:creationId xmlns:a16="http://schemas.microsoft.com/office/drawing/2014/main" id="{8AF7B49B-B299-44F2-90EC-2E8745E9C5DB}"/>
              </a:ext>
            </a:extLst>
          </p:cNvPr>
          <p:cNvSpPr txBox="1">
            <a:spLocks/>
          </p:cNvSpPr>
          <p:nvPr/>
        </p:nvSpPr>
        <p:spPr>
          <a:xfrm>
            <a:off x="891363" y="813583"/>
            <a:ext cx="3033713" cy="20726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dirty="0">
                <a:solidFill>
                  <a:schemeClr val="accent6">
                    <a:lumMod val="75000"/>
                  </a:schemeClr>
                </a:solidFill>
                <a:latin typeface="Arial Nova Light" panose="020B0304020202020204" pitchFamily="34" charset="0"/>
                <a:ea typeface="+mn-ea"/>
                <a:cs typeface="+mn-cs"/>
              </a:rPr>
              <a:t>Energetska prenova stavb v javni lasti </a:t>
            </a:r>
            <a:endParaRPr lang="en-SI" sz="2800" dirty="0">
              <a:solidFill>
                <a:schemeClr val="accent6">
                  <a:lumMod val="75000"/>
                </a:schemeClr>
              </a:solidFill>
              <a:latin typeface="Arial Nova Light" panose="020B0304020202020204" pitchFamily="34" charset="0"/>
              <a:ea typeface="+mn-ea"/>
              <a:cs typeface="+mn-cs"/>
            </a:endParaRPr>
          </a:p>
        </p:txBody>
      </p:sp>
      <p:pic>
        <p:nvPicPr>
          <p:cNvPr id="6" name="Picture 2" descr="Energetska prenova stavb pomemben ukrep na poti k doseganju podnebne ...">
            <a:extLst>
              <a:ext uri="{FF2B5EF4-FFF2-40B4-BE49-F238E27FC236}">
                <a16:creationId xmlns:a16="http://schemas.microsoft.com/office/drawing/2014/main" id="{8228C252-2FBC-45B2-AF9E-51C58FFDD1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66" y="3301481"/>
            <a:ext cx="3994538" cy="305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333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avokotnik 6"/>
          <p:cNvSpPr/>
          <p:nvPr/>
        </p:nvSpPr>
        <p:spPr>
          <a:xfrm>
            <a:off x="4993797" y="5749409"/>
            <a:ext cx="2042482" cy="369332"/>
          </a:xfrm>
          <a:prstGeom prst="rect">
            <a:avLst/>
          </a:prstGeom>
        </p:spPr>
        <p:txBody>
          <a:bodyPr wrap="none">
            <a:spAutoFit/>
          </a:bodyPr>
          <a:lstStyle/>
          <a:p>
            <a:pPr algn="ctr"/>
            <a:r>
              <a:rPr lang="sl-SI" dirty="0">
                <a:solidFill>
                  <a:schemeClr val="bg1"/>
                </a:solidFill>
              </a:rPr>
              <a:t>erik.potocar@gov.si</a:t>
            </a:r>
          </a:p>
        </p:txBody>
      </p:sp>
      <p:sp>
        <p:nvSpPr>
          <p:cNvPr id="9" name="PoljeZBesedilom 8"/>
          <p:cNvSpPr txBox="1"/>
          <p:nvPr/>
        </p:nvSpPr>
        <p:spPr>
          <a:xfrm>
            <a:off x="7486600" y="5540943"/>
            <a:ext cx="3946339" cy="584775"/>
          </a:xfrm>
          <a:prstGeom prst="rect">
            <a:avLst/>
          </a:prstGeom>
          <a:noFill/>
        </p:spPr>
        <p:txBody>
          <a:bodyPr wrap="square" rtlCol="0">
            <a:spAutoFit/>
          </a:bodyPr>
          <a:lstStyle/>
          <a:p>
            <a:r>
              <a:rPr lang="sl-SI" sz="3200" dirty="0"/>
              <a:t>erik.potocar@gov.si</a:t>
            </a:r>
          </a:p>
        </p:txBody>
      </p:sp>
      <p:sp>
        <p:nvSpPr>
          <p:cNvPr id="2" name="PoljeZBesedilom 1">
            <a:extLst>
              <a:ext uri="{FF2B5EF4-FFF2-40B4-BE49-F238E27FC236}">
                <a16:creationId xmlns:a16="http://schemas.microsoft.com/office/drawing/2014/main" id="{EB95D0D1-5D38-2CED-682B-D106F93EDCA0}"/>
              </a:ext>
            </a:extLst>
          </p:cNvPr>
          <p:cNvSpPr txBox="1"/>
          <p:nvPr/>
        </p:nvSpPr>
        <p:spPr>
          <a:xfrm>
            <a:off x="772672" y="2617319"/>
            <a:ext cx="10209011" cy="2123658"/>
          </a:xfrm>
          <a:prstGeom prst="rect">
            <a:avLst/>
          </a:prstGeom>
          <a:noFill/>
        </p:spPr>
        <p:txBody>
          <a:bodyPr wrap="square" rtlCol="0">
            <a:spAutoFit/>
          </a:bodyPr>
          <a:lstStyle/>
          <a:p>
            <a:pPr algn="ctr"/>
            <a:r>
              <a:rPr lang="sl-SI" sz="4400" b="1" dirty="0">
                <a:solidFill>
                  <a:schemeClr val="accent6">
                    <a:lumMod val="75000"/>
                  </a:schemeClr>
                </a:solidFill>
                <a:latin typeface="Arial Nova Light" panose="020B0304020202020204" pitchFamily="34" charset="0"/>
              </a:rPr>
              <a:t>Hvala</a:t>
            </a:r>
          </a:p>
          <a:p>
            <a:endParaRPr lang="sl-SI" sz="4400" b="1" dirty="0">
              <a:solidFill>
                <a:schemeClr val="accent6">
                  <a:lumMod val="75000"/>
                </a:schemeClr>
              </a:solidFill>
              <a:latin typeface="Arial Nova Light" panose="020B0304020202020204" pitchFamily="34" charset="0"/>
            </a:endParaRPr>
          </a:p>
          <a:p>
            <a:endParaRPr lang="sl-SI" sz="4400" b="1" dirty="0">
              <a:solidFill>
                <a:schemeClr val="accent6">
                  <a:lumMod val="75000"/>
                </a:schemeClr>
              </a:solidFill>
              <a:latin typeface="Arial Nova Light" panose="020B0304020202020204" pitchFamily="34" charset="0"/>
            </a:endParaRPr>
          </a:p>
        </p:txBody>
      </p:sp>
    </p:spTree>
    <p:extLst>
      <p:ext uri="{BB962C8B-B14F-4D97-AF65-F5344CB8AC3E}">
        <p14:creationId xmlns:p14="http://schemas.microsoft.com/office/powerpoint/2010/main" val="2089792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E67F33F-A8BF-384D-8A5D-D1D00B78D14D}"/>
              </a:ext>
            </a:extLst>
          </p:cNvPr>
          <p:cNvSpPr>
            <a:spLocks noGrp="1"/>
          </p:cNvSpPr>
          <p:nvPr>
            <p:ph type="title"/>
          </p:nvPr>
        </p:nvSpPr>
        <p:spPr/>
        <p:txBody>
          <a:bodyPr/>
          <a:lstStyle/>
          <a:p>
            <a:endParaRPr lang="sl-SI"/>
          </a:p>
        </p:txBody>
      </p:sp>
      <p:pic>
        <p:nvPicPr>
          <p:cNvPr id="4" name="Slika 3">
            <a:extLst>
              <a:ext uri="{FF2B5EF4-FFF2-40B4-BE49-F238E27FC236}">
                <a16:creationId xmlns:a16="http://schemas.microsoft.com/office/drawing/2014/main" id="{4B16F95A-3211-4800-24C2-B67CA74C59FA}"/>
              </a:ext>
            </a:extLst>
          </p:cNvPr>
          <p:cNvPicPr>
            <a:picLocks noChangeAspect="1"/>
          </p:cNvPicPr>
          <p:nvPr/>
        </p:nvPicPr>
        <p:blipFill>
          <a:blip r:embed="rId2"/>
          <a:stretch>
            <a:fillRect/>
          </a:stretch>
        </p:blipFill>
        <p:spPr>
          <a:xfrm>
            <a:off x="104139" y="66418"/>
            <a:ext cx="5968667" cy="3368283"/>
          </a:xfrm>
          <a:prstGeom prst="rect">
            <a:avLst/>
          </a:prstGeom>
        </p:spPr>
      </p:pic>
      <p:pic>
        <p:nvPicPr>
          <p:cNvPr id="5" name="Slika 4">
            <a:extLst>
              <a:ext uri="{FF2B5EF4-FFF2-40B4-BE49-F238E27FC236}">
                <a16:creationId xmlns:a16="http://schemas.microsoft.com/office/drawing/2014/main" id="{696F66D1-7865-B861-54EB-FB349ED97D9C}"/>
              </a:ext>
            </a:extLst>
          </p:cNvPr>
          <p:cNvPicPr>
            <a:picLocks noChangeAspect="1"/>
          </p:cNvPicPr>
          <p:nvPr/>
        </p:nvPicPr>
        <p:blipFill>
          <a:blip r:embed="rId3"/>
          <a:stretch>
            <a:fillRect/>
          </a:stretch>
        </p:blipFill>
        <p:spPr>
          <a:xfrm>
            <a:off x="5490210" y="3429000"/>
            <a:ext cx="6096000" cy="3231178"/>
          </a:xfrm>
          <a:prstGeom prst="rect">
            <a:avLst/>
          </a:prstGeom>
        </p:spPr>
      </p:pic>
    </p:spTree>
    <p:extLst>
      <p:ext uri="{BB962C8B-B14F-4D97-AF65-F5344CB8AC3E}">
        <p14:creationId xmlns:p14="http://schemas.microsoft.com/office/powerpoint/2010/main" val="4210456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64236" y="1166538"/>
            <a:ext cx="11463528" cy="5413248"/>
          </a:xfrm>
        </p:spPr>
        <p:txBody>
          <a:bodyPr>
            <a:normAutofit fontScale="92500" lnSpcReduction="10000"/>
          </a:bodyPr>
          <a:lstStyle/>
          <a:p>
            <a:r>
              <a:rPr lang="sl-SI" sz="2000" dirty="0">
                <a:latin typeface="Arial Nova Light" panose="020B0304020202020204" pitchFamily="34" charset="0"/>
              </a:rPr>
              <a:t>Direktiva (EU) 2023/1791 Evropskega parlamenta in Sveta z dne 13. septembra 2023 </a:t>
            </a:r>
            <a:r>
              <a:rPr lang="sl-SI" sz="2000" b="1" dirty="0">
                <a:latin typeface="Arial Nova Light" panose="020B0304020202020204" pitchFamily="34" charset="0"/>
              </a:rPr>
              <a:t>o energetski učinkovitosti</a:t>
            </a:r>
            <a:r>
              <a:rPr lang="sl-SI" sz="2000" dirty="0">
                <a:latin typeface="Arial Nova Light" panose="020B0304020202020204" pitchFamily="34" charset="0"/>
              </a:rPr>
              <a:t> in spremembi Uredbe (EU) 2023/955 (prenovitev)</a:t>
            </a:r>
          </a:p>
          <a:p>
            <a:r>
              <a:rPr lang="en-US" sz="2000" dirty="0" err="1">
                <a:latin typeface="Arial Nova Light" panose="020B0304020202020204" pitchFamily="34" charset="0"/>
              </a:rPr>
              <a:t>Direktiva</a:t>
            </a:r>
            <a:r>
              <a:rPr lang="en-US" sz="2000" dirty="0">
                <a:latin typeface="Arial Nova Light" panose="020B0304020202020204" pitchFamily="34" charset="0"/>
              </a:rPr>
              <a:t> (EU) 2024/1275 </a:t>
            </a:r>
            <a:r>
              <a:rPr lang="en-US" sz="2000" dirty="0" err="1">
                <a:latin typeface="Arial Nova Light" panose="020B0304020202020204" pitchFamily="34" charset="0"/>
              </a:rPr>
              <a:t>Evropskega</a:t>
            </a:r>
            <a:r>
              <a:rPr lang="en-US" sz="2000" dirty="0">
                <a:latin typeface="Arial Nova Light" panose="020B0304020202020204" pitchFamily="34" charset="0"/>
              </a:rPr>
              <a:t> </a:t>
            </a:r>
            <a:r>
              <a:rPr lang="en-US" sz="2000" dirty="0" err="1">
                <a:latin typeface="Arial Nova Light" panose="020B0304020202020204" pitchFamily="34" charset="0"/>
              </a:rPr>
              <a:t>parlamenta</a:t>
            </a:r>
            <a:r>
              <a:rPr lang="en-US" sz="2000" dirty="0">
                <a:latin typeface="Arial Nova Light" panose="020B0304020202020204" pitchFamily="34" charset="0"/>
              </a:rPr>
              <a:t> in Sveta z </a:t>
            </a:r>
            <a:r>
              <a:rPr lang="en-US" sz="2000" dirty="0" err="1">
                <a:latin typeface="Arial Nova Light" panose="020B0304020202020204" pitchFamily="34" charset="0"/>
              </a:rPr>
              <a:t>dne</a:t>
            </a:r>
            <a:r>
              <a:rPr lang="en-US" sz="2000" dirty="0">
                <a:latin typeface="Arial Nova Light" panose="020B0304020202020204" pitchFamily="34" charset="0"/>
              </a:rPr>
              <a:t> 24. </a:t>
            </a:r>
            <a:r>
              <a:rPr lang="en-US" sz="2000" dirty="0" err="1">
                <a:latin typeface="Arial Nova Light" panose="020B0304020202020204" pitchFamily="34" charset="0"/>
              </a:rPr>
              <a:t>aprila</a:t>
            </a:r>
            <a:r>
              <a:rPr lang="en-US" sz="2000" dirty="0">
                <a:latin typeface="Arial Nova Light" panose="020B0304020202020204" pitchFamily="34" charset="0"/>
              </a:rPr>
              <a:t> 2024 </a:t>
            </a:r>
            <a:r>
              <a:rPr lang="en-US" sz="2000" b="1" dirty="0">
                <a:latin typeface="Arial Nova Light" panose="020B0304020202020204" pitchFamily="34" charset="0"/>
              </a:rPr>
              <a:t>o </a:t>
            </a:r>
            <a:r>
              <a:rPr lang="en-US" sz="2000" b="1" dirty="0" err="1">
                <a:latin typeface="Arial Nova Light" panose="020B0304020202020204" pitchFamily="34" charset="0"/>
              </a:rPr>
              <a:t>energetski</a:t>
            </a:r>
            <a:r>
              <a:rPr lang="en-US" sz="2000" b="1" dirty="0">
                <a:latin typeface="Arial Nova Light" panose="020B0304020202020204" pitchFamily="34" charset="0"/>
              </a:rPr>
              <a:t> </a:t>
            </a:r>
            <a:r>
              <a:rPr lang="en-US" sz="2000" b="1" dirty="0" err="1">
                <a:latin typeface="Arial Nova Light" panose="020B0304020202020204" pitchFamily="34" charset="0"/>
              </a:rPr>
              <a:t>učinkovitosti</a:t>
            </a:r>
            <a:r>
              <a:rPr lang="en-US" sz="2000" b="1" dirty="0">
                <a:latin typeface="Arial Nova Light" panose="020B0304020202020204" pitchFamily="34" charset="0"/>
              </a:rPr>
              <a:t> </a:t>
            </a:r>
            <a:r>
              <a:rPr lang="en-US" sz="2000" b="1" dirty="0" err="1">
                <a:latin typeface="Arial Nova Light" panose="020B0304020202020204" pitchFamily="34" charset="0"/>
              </a:rPr>
              <a:t>stavb</a:t>
            </a:r>
            <a:r>
              <a:rPr lang="en-US" sz="2000" b="1" dirty="0">
                <a:latin typeface="Arial Nova Light" panose="020B0304020202020204" pitchFamily="34" charset="0"/>
              </a:rPr>
              <a:t> </a:t>
            </a:r>
            <a:r>
              <a:rPr lang="en-US" sz="2000" dirty="0">
                <a:latin typeface="Arial Nova Light" panose="020B0304020202020204" pitchFamily="34" charset="0"/>
              </a:rPr>
              <a:t>(</a:t>
            </a:r>
            <a:r>
              <a:rPr lang="en-US" sz="2000" dirty="0" err="1">
                <a:latin typeface="Arial Nova Light" panose="020B0304020202020204" pitchFamily="34" charset="0"/>
              </a:rPr>
              <a:t>prenovitev</a:t>
            </a:r>
            <a:r>
              <a:rPr lang="en-US" sz="2000" dirty="0">
                <a:latin typeface="Arial Nova Light" panose="020B0304020202020204" pitchFamily="34" charset="0"/>
              </a:rPr>
              <a:t>) </a:t>
            </a:r>
            <a:endParaRPr lang="sl-SI" sz="2000" dirty="0">
              <a:latin typeface="Arial Nova Light" panose="020B0304020202020204" pitchFamily="34" charset="0"/>
            </a:endParaRPr>
          </a:p>
          <a:p>
            <a:r>
              <a:rPr lang="sl-SI" sz="2000" dirty="0">
                <a:latin typeface="Arial Nova Light" panose="020B0304020202020204" pitchFamily="34" charset="0"/>
              </a:rPr>
              <a:t>Uredba (EU) 2024/1781 Evropskega parlamenta in Sveta z dne 13. junija 2024 o vzpostavitvi okvira za </a:t>
            </a:r>
            <a:r>
              <a:rPr lang="sl-SI" sz="2000" b="1" dirty="0">
                <a:latin typeface="Arial Nova Light" panose="020B0304020202020204" pitchFamily="34" charset="0"/>
              </a:rPr>
              <a:t>določitev zahtev za </a:t>
            </a:r>
            <a:r>
              <a:rPr lang="sl-SI" sz="2000" b="1" dirty="0" err="1">
                <a:latin typeface="Arial Nova Light" panose="020B0304020202020204" pitchFamily="34" charset="0"/>
              </a:rPr>
              <a:t>okoljsko</a:t>
            </a:r>
            <a:r>
              <a:rPr lang="sl-SI" sz="2000" b="1" dirty="0">
                <a:latin typeface="Arial Nova Light" panose="020B0304020202020204" pitchFamily="34" charset="0"/>
              </a:rPr>
              <a:t> primerno zasnovo za trajnostne izdelke</a:t>
            </a:r>
          </a:p>
          <a:p>
            <a:r>
              <a:rPr lang="sl-SI" sz="2000" dirty="0">
                <a:latin typeface="Arial Nova Light" panose="020B0304020202020204" pitchFamily="34" charset="0"/>
              </a:rPr>
              <a:t>Uredba (EU) 2017/1369 o energetskem označevanju, ki ureja </a:t>
            </a:r>
            <a:r>
              <a:rPr lang="sl-SI" sz="2000" b="1" dirty="0">
                <a:latin typeface="Arial Nova Light" panose="020B0304020202020204" pitchFamily="34" charset="0"/>
              </a:rPr>
              <a:t>obveznost označevanja energetske učinkovitosti pri različnih skupinah proizvodov povezanih z energijo </a:t>
            </a:r>
          </a:p>
          <a:p>
            <a:pPr marL="0" indent="0">
              <a:buNone/>
            </a:pPr>
            <a:endParaRPr lang="sl-SI" sz="2000" b="1" dirty="0">
              <a:latin typeface="Arial Nova Light" panose="020B0304020202020204" pitchFamily="34" charset="0"/>
            </a:endParaRPr>
          </a:p>
          <a:p>
            <a:r>
              <a:rPr lang="sl-SI" sz="2000" dirty="0">
                <a:latin typeface="Arial Nova Light" panose="020B0304020202020204" pitchFamily="34" charset="0"/>
              </a:rPr>
              <a:t>povezano D</a:t>
            </a:r>
            <a:r>
              <a:rPr lang="en-US" sz="2000" dirty="0" err="1">
                <a:latin typeface="Arial Nova Light" panose="020B0304020202020204" pitchFamily="34" charset="0"/>
              </a:rPr>
              <a:t>irektiva</a:t>
            </a:r>
            <a:r>
              <a:rPr lang="en-US" sz="2000" dirty="0">
                <a:latin typeface="Arial Nova Light" panose="020B0304020202020204" pitchFamily="34" charset="0"/>
              </a:rPr>
              <a:t> o </a:t>
            </a:r>
            <a:r>
              <a:rPr lang="en-US" sz="2000" dirty="0" err="1">
                <a:latin typeface="Arial Nova Light" panose="020B0304020202020204" pitchFamily="34" charset="0"/>
              </a:rPr>
              <a:t>spodbujanju</a:t>
            </a:r>
            <a:r>
              <a:rPr lang="en-US" sz="2000" dirty="0">
                <a:latin typeface="Arial Nova Light" panose="020B0304020202020204" pitchFamily="34" charset="0"/>
              </a:rPr>
              <a:t> </a:t>
            </a:r>
            <a:r>
              <a:rPr lang="en-US" sz="2000" dirty="0" err="1">
                <a:latin typeface="Arial Nova Light" panose="020B0304020202020204" pitchFamily="34" charset="0"/>
              </a:rPr>
              <a:t>energije</a:t>
            </a:r>
            <a:r>
              <a:rPr lang="en-US" sz="2000" dirty="0">
                <a:latin typeface="Arial Nova Light" panose="020B0304020202020204" pitchFamily="34" charset="0"/>
              </a:rPr>
              <a:t> </a:t>
            </a:r>
            <a:r>
              <a:rPr lang="en-US" sz="2000" dirty="0" err="1">
                <a:latin typeface="Arial Nova Light" panose="020B0304020202020204" pitchFamily="34" charset="0"/>
              </a:rPr>
              <a:t>iz</a:t>
            </a:r>
            <a:r>
              <a:rPr lang="en-US" sz="2000" dirty="0">
                <a:latin typeface="Arial Nova Light" panose="020B0304020202020204" pitchFamily="34" charset="0"/>
              </a:rPr>
              <a:t> </a:t>
            </a:r>
            <a:r>
              <a:rPr lang="en-US" sz="2000" dirty="0" err="1">
                <a:latin typeface="Arial Nova Light" panose="020B0304020202020204" pitchFamily="34" charset="0"/>
              </a:rPr>
              <a:t>obnovljivih</a:t>
            </a:r>
            <a:r>
              <a:rPr lang="en-US" sz="2000" dirty="0">
                <a:latin typeface="Arial Nova Light" panose="020B0304020202020204" pitchFamily="34" charset="0"/>
              </a:rPr>
              <a:t> </a:t>
            </a:r>
            <a:r>
              <a:rPr lang="en-US" sz="2000" dirty="0" err="1">
                <a:latin typeface="Arial Nova Light" panose="020B0304020202020204" pitchFamily="34" charset="0"/>
              </a:rPr>
              <a:t>virov</a:t>
            </a:r>
            <a:r>
              <a:rPr lang="en-US" sz="2000" dirty="0">
                <a:latin typeface="Arial Nova Light" panose="020B0304020202020204" pitchFamily="34" charset="0"/>
              </a:rPr>
              <a:t> </a:t>
            </a:r>
            <a:r>
              <a:rPr lang="en-US" sz="2000" dirty="0" err="1">
                <a:latin typeface="Arial Nova Light" panose="020B0304020202020204" pitchFamily="34" charset="0"/>
              </a:rPr>
              <a:t>energije</a:t>
            </a:r>
            <a:r>
              <a:rPr lang="en-US" sz="2000" dirty="0">
                <a:latin typeface="Arial Nova Light" panose="020B0304020202020204" pitchFamily="34" charset="0"/>
              </a:rPr>
              <a:t> (</a:t>
            </a:r>
            <a:r>
              <a:rPr lang="en-US" sz="2000" dirty="0" err="1">
                <a:latin typeface="Arial Nova Light" panose="020B0304020202020204" pitchFamily="34" charset="0"/>
              </a:rPr>
              <a:t>definicija</a:t>
            </a:r>
            <a:r>
              <a:rPr lang="en-US" sz="2000" dirty="0">
                <a:latin typeface="Arial Nova Light" panose="020B0304020202020204" pitchFamily="34" charset="0"/>
              </a:rPr>
              <a:t> OVE, </a:t>
            </a:r>
            <a:r>
              <a:rPr lang="sl-SI" sz="2000" dirty="0">
                <a:latin typeface="Arial Nova Light" panose="020B0304020202020204" pitchFamily="34" charset="0"/>
              </a:rPr>
              <a:t>…</a:t>
            </a:r>
            <a:r>
              <a:rPr lang="en-US" sz="2000" dirty="0">
                <a:latin typeface="Arial Nova Light" panose="020B0304020202020204" pitchFamily="34" charset="0"/>
              </a:rPr>
              <a:t>)</a:t>
            </a:r>
          </a:p>
          <a:p>
            <a:pPr marL="0" indent="0">
              <a:buNone/>
            </a:pPr>
            <a:endParaRPr lang="sl-SI" sz="2000" dirty="0">
              <a:latin typeface="Arial Nova Light" panose="020B0304020202020204" pitchFamily="34" charset="0"/>
            </a:endParaRPr>
          </a:p>
          <a:p>
            <a:pPr marL="0" indent="0">
              <a:buNone/>
            </a:pPr>
            <a:r>
              <a:rPr lang="sl-SI" sz="2000" dirty="0">
                <a:solidFill>
                  <a:schemeClr val="accent6">
                    <a:lumMod val="75000"/>
                  </a:schemeClr>
                </a:solidFill>
                <a:latin typeface="Arial Nova Light" panose="020B0304020202020204" pitchFamily="34" charset="0"/>
              </a:rPr>
              <a:t>    najmanj 4</a:t>
            </a:r>
            <a:r>
              <a:rPr lang="en-US" sz="2000" dirty="0">
                <a:solidFill>
                  <a:schemeClr val="accent6">
                    <a:lumMod val="75000"/>
                  </a:schemeClr>
                </a:solidFill>
                <a:latin typeface="Arial Nova Light" panose="020B0304020202020204" pitchFamily="34" charset="0"/>
              </a:rPr>
              <a:t> </a:t>
            </a:r>
            <a:r>
              <a:rPr lang="en-US" sz="2000" dirty="0" err="1">
                <a:solidFill>
                  <a:schemeClr val="accent6">
                    <a:lumMod val="75000"/>
                  </a:schemeClr>
                </a:solidFill>
                <a:latin typeface="Arial Nova Light" panose="020B0304020202020204" pitchFamily="34" charset="0"/>
              </a:rPr>
              <a:t>smernic</a:t>
            </a:r>
            <a:r>
              <a:rPr lang="sl-SI" sz="2000" dirty="0">
                <a:solidFill>
                  <a:schemeClr val="accent6">
                    <a:lumMod val="75000"/>
                  </a:schemeClr>
                </a:solidFill>
                <a:latin typeface="Arial Nova Light" panose="020B0304020202020204" pitchFamily="34" charset="0"/>
              </a:rPr>
              <a:t>e (8.členov) EED </a:t>
            </a:r>
            <a:r>
              <a:rPr lang="en-US" sz="2000" dirty="0">
                <a:solidFill>
                  <a:schemeClr val="accent6">
                    <a:lumMod val="75000"/>
                  </a:schemeClr>
                </a:solidFill>
                <a:latin typeface="Arial Nova Light" panose="020B0304020202020204" pitchFamily="34" charset="0"/>
              </a:rPr>
              <a:t>…..</a:t>
            </a:r>
            <a:r>
              <a:rPr lang="sl-SI" sz="2000" dirty="0">
                <a:solidFill>
                  <a:schemeClr val="accent6">
                    <a:lumMod val="75000"/>
                  </a:schemeClr>
                </a:solidFill>
                <a:latin typeface="Arial Nova Light" panose="020B0304020202020204" pitchFamily="34" charset="0"/>
              </a:rPr>
              <a:t> (+13 smernic in usmeritev EPBD)</a:t>
            </a:r>
            <a:r>
              <a:rPr lang="en-US" sz="2000" dirty="0">
                <a:solidFill>
                  <a:schemeClr val="accent6">
                    <a:lumMod val="75000"/>
                  </a:schemeClr>
                </a:solidFill>
                <a:latin typeface="Arial Nova Light" panose="020B0304020202020204" pitchFamily="34" charset="0"/>
              </a:rPr>
              <a:t> </a:t>
            </a:r>
            <a:endParaRPr lang="sl-SI" sz="2000" dirty="0"/>
          </a:p>
          <a:p>
            <a:pPr marL="0" indent="0">
              <a:buNone/>
            </a:pPr>
            <a:endParaRPr lang="sl-SI" sz="2000" dirty="0">
              <a:latin typeface="Arial Nova Light" panose="020B0304020202020204" pitchFamily="34" charset="0"/>
            </a:endParaRPr>
          </a:p>
          <a:p>
            <a:pPr marL="0" indent="0" algn="ctr">
              <a:buNone/>
            </a:pPr>
            <a:r>
              <a:rPr lang="sl-SI" sz="2100" dirty="0">
                <a:solidFill>
                  <a:schemeClr val="accent6">
                    <a:lumMod val="75000"/>
                  </a:schemeClr>
                </a:solidFill>
                <a:latin typeface="Arial Nova Light" panose="020B0304020202020204" pitchFamily="34" charset="0"/>
              </a:rPr>
              <a:t>5. člen ZURE-1</a:t>
            </a:r>
            <a:endParaRPr lang="en-US" sz="2100" dirty="0">
              <a:solidFill>
                <a:schemeClr val="accent6">
                  <a:lumMod val="75000"/>
                </a:schemeClr>
              </a:solidFill>
              <a:latin typeface="Arial Nova Light" panose="020B0304020202020204" pitchFamily="34" charset="0"/>
            </a:endParaRPr>
          </a:p>
          <a:p>
            <a:pPr marL="0" indent="0" algn="ctr">
              <a:buNone/>
            </a:pPr>
            <a:r>
              <a:rPr lang="sl-SI" sz="2000" dirty="0">
                <a:latin typeface="Arial Nova Light" panose="020B0304020202020204" pitchFamily="34" charset="0"/>
              </a:rPr>
              <a:t> … določen nacionalni cilj povečanja energetske učinkovitosti s sistematičnim izvajanjem sprejetih politik in    ukrepov, da končna raba energije </a:t>
            </a:r>
            <a:r>
              <a:rPr lang="sl-SI" sz="2000" b="1" dirty="0">
                <a:latin typeface="Arial Nova Light" panose="020B0304020202020204" pitchFamily="34" charset="0"/>
              </a:rPr>
              <a:t>ne bo presegla 50,2 </a:t>
            </a:r>
            <a:r>
              <a:rPr lang="sl-SI" sz="2000" b="1" dirty="0" err="1">
                <a:latin typeface="Arial Nova Light" panose="020B0304020202020204" pitchFamily="34" charset="0"/>
              </a:rPr>
              <a:t>TWh</a:t>
            </a:r>
            <a:r>
              <a:rPr lang="sl-SI" sz="2000" b="1" dirty="0">
                <a:latin typeface="Arial Nova Light" panose="020B0304020202020204" pitchFamily="34" charset="0"/>
              </a:rPr>
              <a:t> do leta 2030</a:t>
            </a:r>
            <a:endParaRPr lang="sl-SI" sz="2000" b="1" dirty="0">
              <a:highlight>
                <a:srgbClr val="FFFF00"/>
              </a:highlight>
              <a:latin typeface="Arial Nova Light" panose="020B0304020202020204" pitchFamily="34" charset="0"/>
            </a:endParaRPr>
          </a:p>
          <a:p>
            <a:pPr marL="0" lvl="0" indent="0">
              <a:spcBef>
                <a:spcPts val="0"/>
              </a:spcBef>
              <a:buNone/>
            </a:pPr>
            <a:endParaRPr lang="sl-SI" sz="2000" dirty="0">
              <a:latin typeface="Arial Nova Light" panose="020B0304020202020204" pitchFamily="34" charset="0"/>
            </a:endParaRPr>
          </a:p>
          <a:p>
            <a:pPr marL="0" indent="0">
              <a:spcBef>
                <a:spcPts val="0"/>
              </a:spcBef>
              <a:buNone/>
            </a:pPr>
            <a:endParaRPr lang="sl-SI" sz="2000" dirty="0">
              <a:latin typeface="Arial Nova Light" panose="020B0304020202020204" pitchFamily="34" charset="0"/>
            </a:endParaRPr>
          </a:p>
        </p:txBody>
      </p:sp>
      <p:sp>
        <p:nvSpPr>
          <p:cNvPr id="4" name="Pravokotnik 3"/>
          <p:cNvSpPr/>
          <p:nvPr/>
        </p:nvSpPr>
        <p:spPr>
          <a:xfrm>
            <a:off x="2522868" y="210740"/>
            <a:ext cx="7547964"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44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Pripravljeni na 55, </a:t>
            </a:r>
            <a:r>
              <a:rPr kumimoji="0" lang="sl-SI" sz="4400" b="0" i="0" u="none" strike="noStrike" kern="1200" cap="none" spc="0" normalizeH="0" baseline="0" noProof="0" dirty="0" err="1">
                <a:ln>
                  <a:noFill/>
                </a:ln>
                <a:solidFill>
                  <a:schemeClr val="accent6">
                    <a:lumMod val="75000"/>
                  </a:schemeClr>
                </a:solidFill>
                <a:effectLst/>
                <a:uLnTx/>
                <a:uFillTx/>
                <a:latin typeface="Arial Nova Light" panose="020B0304020202020204" pitchFamily="34" charset="0"/>
              </a:rPr>
              <a:t>REPowerEU</a:t>
            </a:r>
            <a:endParaRPr kumimoji="0" lang="sl-SI" sz="44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endParaRPr>
          </a:p>
        </p:txBody>
      </p:sp>
    </p:spTree>
    <p:extLst>
      <p:ext uri="{BB962C8B-B14F-4D97-AF65-F5344CB8AC3E}">
        <p14:creationId xmlns:p14="http://schemas.microsoft.com/office/powerpoint/2010/main" val="244638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64236" y="1166538"/>
            <a:ext cx="11463528" cy="5413248"/>
          </a:xfrm>
        </p:spPr>
        <p:txBody>
          <a:bodyPr>
            <a:normAutofit/>
          </a:bodyPr>
          <a:lstStyle/>
          <a:p>
            <a:r>
              <a:rPr lang="sl-SI" sz="2000" dirty="0">
                <a:latin typeface="Arial Nova Light" panose="020B0304020202020204" pitchFamily="34" charset="0"/>
              </a:rPr>
              <a:t>Energetska učinkovitost je prva ključna aktivnost za dosego zelenega prehoda. Brez energetske učinkovitosti ni mogoča </a:t>
            </a:r>
            <a:r>
              <a:rPr lang="sl-SI" sz="2000" dirty="0" err="1">
                <a:latin typeface="Arial Nova Light" panose="020B0304020202020204" pitchFamily="34" charset="0"/>
              </a:rPr>
              <a:t>dekarbonizacija</a:t>
            </a:r>
            <a:r>
              <a:rPr lang="sl-SI" sz="2000" dirty="0">
                <a:latin typeface="Arial Nova Light" panose="020B0304020202020204" pitchFamily="34" charset="0"/>
              </a:rPr>
              <a:t> vseh sektorjev.</a:t>
            </a:r>
          </a:p>
          <a:p>
            <a:r>
              <a:rPr lang="sl-SI" sz="2000" dirty="0">
                <a:latin typeface="Arial Nova Light" panose="020B0304020202020204" pitchFamily="34" charset="0"/>
              </a:rPr>
              <a:t>Manjša raba energije vodi do nižjih stroškov za ogrevanje, elektriko in hlajenje. </a:t>
            </a:r>
          </a:p>
          <a:p>
            <a:r>
              <a:rPr lang="sl-SI" sz="2000" dirty="0">
                <a:latin typeface="Arial Nova Light" panose="020B0304020202020204" pitchFamily="34" charset="0"/>
              </a:rPr>
              <a:t>Energetska učinkovitost prav tako lahko zmanjša odvisnost Slovenije od uvoženih fosilnih goriv.</a:t>
            </a:r>
          </a:p>
          <a:p>
            <a:pPr marL="0" indent="0">
              <a:buNone/>
            </a:pPr>
            <a:endParaRPr lang="sl-SI" sz="2000" b="1" dirty="0">
              <a:latin typeface="Arial Nova Light" panose="020B0304020202020204" pitchFamily="34" charset="0"/>
            </a:endParaRPr>
          </a:p>
          <a:p>
            <a:pPr marL="0" lvl="0" indent="0">
              <a:spcBef>
                <a:spcPts val="0"/>
              </a:spcBef>
              <a:buNone/>
            </a:pPr>
            <a:r>
              <a:rPr lang="en-US" sz="2000" dirty="0">
                <a:latin typeface="Arial Nova Light" panose="020B0304020202020204" pitchFamily="34" charset="0"/>
              </a:rPr>
              <a:t>Z ZURE se:</a:t>
            </a:r>
          </a:p>
          <a:p>
            <a:pPr marL="0" lvl="0" indent="0">
              <a:spcBef>
                <a:spcPts val="0"/>
              </a:spcBef>
              <a:buNone/>
            </a:pPr>
            <a:endParaRPr lang="en-US" sz="2000" dirty="0">
              <a:latin typeface="Arial Nova Light" panose="020B0304020202020204" pitchFamily="34" charset="0"/>
            </a:endParaRPr>
          </a:p>
          <a:p>
            <a:pPr>
              <a:spcBef>
                <a:spcPts val="0"/>
              </a:spcBef>
            </a:pPr>
            <a:r>
              <a:rPr lang="sl-SI" sz="2000" dirty="0">
                <a:latin typeface="Arial Nova Light" panose="020B0304020202020204" pitchFamily="34" charset="0"/>
              </a:rPr>
              <a:t>podrobneje in </a:t>
            </a:r>
            <a:r>
              <a:rPr lang="sl-SI" sz="2000" dirty="0">
                <a:solidFill>
                  <a:schemeClr val="accent6">
                    <a:lumMod val="75000"/>
                  </a:schemeClr>
                </a:solidFill>
                <a:latin typeface="Arial Nova Light" panose="020B0304020202020204" pitchFamily="34" charset="0"/>
              </a:rPr>
              <a:t>bolj sistemsko ureja energetska učinkovitost javnega sektorja </a:t>
            </a:r>
            <a:endParaRPr lang="en-US" sz="2000" dirty="0">
              <a:solidFill>
                <a:schemeClr val="accent6">
                  <a:lumMod val="75000"/>
                </a:schemeClr>
              </a:solidFill>
              <a:latin typeface="Arial Nova Light" panose="020B0304020202020204" pitchFamily="34" charset="0"/>
            </a:endParaRPr>
          </a:p>
          <a:p>
            <a:pPr>
              <a:spcBef>
                <a:spcPts val="0"/>
              </a:spcBef>
            </a:pPr>
            <a:r>
              <a:rPr lang="sl-SI" sz="2000" dirty="0">
                <a:solidFill>
                  <a:schemeClr val="accent6">
                    <a:lumMod val="75000"/>
                  </a:schemeClr>
                </a:solidFill>
                <a:latin typeface="Arial Nova Light" panose="020B0304020202020204" pitchFamily="34" charset="0"/>
              </a:rPr>
              <a:t>sistematično rešuje energetska revščina </a:t>
            </a:r>
            <a:r>
              <a:rPr lang="sl-SI" sz="2000" dirty="0">
                <a:latin typeface="Arial Nova Light" panose="020B0304020202020204" pitchFamily="34" charset="0"/>
              </a:rPr>
              <a:t>in pomoč ranljivim gospodinjstvom</a:t>
            </a:r>
            <a:endParaRPr lang="en-US" sz="2000" dirty="0">
              <a:latin typeface="Arial Nova Light" panose="020B0304020202020204" pitchFamily="34" charset="0"/>
            </a:endParaRPr>
          </a:p>
          <a:p>
            <a:pPr>
              <a:spcBef>
                <a:spcPts val="0"/>
              </a:spcBef>
            </a:pPr>
            <a:r>
              <a:rPr lang="sl-SI" sz="2000" dirty="0">
                <a:solidFill>
                  <a:schemeClr val="accent6">
                    <a:lumMod val="75000"/>
                  </a:schemeClr>
                </a:solidFill>
                <a:latin typeface="Arial Nova Light" panose="020B0304020202020204" pitchFamily="34" charset="0"/>
              </a:rPr>
              <a:t>večjo preglednost </a:t>
            </a:r>
            <a:r>
              <a:rPr lang="sl-SI" sz="2000" dirty="0">
                <a:latin typeface="Arial Nova Light" panose="020B0304020202020204" pitchFamily="34" charset="0"/>
              </a:rPr>
              <a:t>pri delitvi stroškov energije v večstanovanjskih stavbah</a:t>
            </a:r>
            <a:endParaRPr lang="en-US" sz="2000" dirty="0">
              <a:latin typeface="Arial Nova Light" panose="020B0304020202020204" pitchFamily="34" charset="0"/>
            </a:endParaRPr>
          </a:p>
          <a:p>
            <a:pPr>
              <a:spcBef>
                <a:spcPts val="0"/>
              </a:spcBef>
            </a:pPr>
            <a:r>
              <a:rPr lang="sl-SI" sz="2000" dirty="0">
                <a:latin typeface="Arial Nova Light" panose="020B0304020202020204" pitchFamily="34" charset="0"/>
              </a:rPr>
              <a:t>prioritetno </a:t>
            </a:r>
            <a:r>
              <a:rPr lang="sl-SI" sz="2000" dirty="0">
                <a:solidFill>
                  <a:schemeClr val="accent6">
                    <a:lumMod val="75000"/>
                  </a:schemeClr>
                </a:solidFill>
                <a:latin typeface="Arial Nova Light" panose="020B0304020202020204" pitchFamily="34" charset="0"/>
              </a:rPr>
              <a:t>usmerja</a:t>
            </a:r>
            <a:r>
              <a:rPr lang="sl-SI" sz="2000" dirty="0">
                <a:latin typeface="Arial Nova Light" panose="020B0304020202020204" pitchFamily="34" charset="0"/>
              </a:rPr>
              <a:t> v energetsko najslabše stavbe</a:t>
            </a:r>
            <a:endParaRPr lang="en-US" sz="2000" dirty="0">
              <a:latin typeface="Arial Nova Light" panose="020B0304020202020204" pitchFamily="34" charset="0"/>
            </a:endParaRPr>
          </a:p>
          <a:p>
            <a:pPr>
              <a:spcBef>
                <a:spcPts val="0"/>
              </a:spcBef>
            </a:pPr>
            <a:r>
              <a:rPr lang="sl-SI" sz="2000" dirty="0">
                <a:latin typeface="Arial Nova Light" panose="020B0304020202020204" pitchFamily="34" charset="0"/>
              </a:rPr>
              <a:t>združuje obravnava sistemov za ogrevanje, hlajenje in prezračevanje</a:t>
            </a:r>
            <a:endParaRPr lang="en-US" sz="2000" dirty="0">
              <a:latin typeface="Arial Nova Light" panose="020B0304020202020204" pitchFamily="34" charset="0"/>
            </a:endParaRPr>
          </a:p>
          <a:p>
            <a:pPr>
              <a:spcBef>
                <a:spcPts val="0"/>
              </a:spcBef>
            </a:pPr>
            <a:r>
              <a:rPr lang="da-DK" sz="2000" dirty="0">
                <a:solidFill>
                  <a:schemeClr val="accent6">
                    <a:lumMod val="75000"/>
                  </a:schemeClr>
                </a:solidFill>
                <a:latin typeface="Arial Nova Light" panose="020B0304020202020204" pitchFamily="34" charset="0"/>
              </a:rPr>
              <a:t>bolj konkretno strategijo </a:t>
            </a:r>
            <a:r>
              <a:rPr lang="da-DK" sz="2000" dirty="0">
                <a:latin typeface="Arial Nova Light" panose="020B0304020202020204" pitchFamily="34" charset="0"/>
              </a:rPr>
              <a:t>načrtovanja prenove stavb</a:t>
            </a:r>
          </a:p>
          <a:p>
            <a:pPr>
              <a:spcBef>
                <a:spcPts val="0"/>
              </a:spcBef>
            </a:pPr>
            <a:r>
              <a:rPr lang="da-DK" sz="2000" dirty="0">
                <a:solidFill>
                  <a:schemeClr val="accent6">
                    <a:lumMod val="75000"/>
                  </a:schemeClr>
                </a:solidFill>
                <a:latin typeface="Arial Nova Light" panose="020B0304020202020204" pitchFamily="34" charset="0"/>
              </a:rPr>
              <a:t>bolj pregledne </a:t>
            </a:r>
            <a:r>
              <a:rPr lang="da-DK" sz="2000" dirty="0">
                <a:latin typeface="Arial Nova Light" panose="020B0304020202020204" pitchFamily="34" charset="0"/>
              </a:rPr>
              <a:t>in uporabne energetske izkaznice stavb</a:t>
            </a:r>
          </a:p>
          <a:p>
            <a:pPr>
              <a:spcBef>
                <a:spcPts val="0"/>
              </a:spcBef>
            </a:pPr>
            <a:r>
              <a:rPr lang="da-DK" sz="2000" dirty="0">
                <a:latin typeface="Arial Nova Light" panose="020B0304020202020204" pitchFamily="34" charset="0"/>
              </a:rPr>
              <a:t>dodatne usmeritve na področju transporta in e-mobilnosti</a:t>
            </a:r>
          </a:p>
          <a:p>
            <a:pPr>
              <a:spcBef>
                <a:spcPts val="0"/>
              </a:spcBef>
            </a:pPr>
            <a:r>
              <a:rPr lang="da-DK" sz="2000" dirty="0">
                <a:latin typeface="Arial Nova Light" panose="020B0304020202020204" pitchFamily="34" charset="0"/>
              </a:rPr>
              <a:t>več pravic za potrošnike</a:t>
            </a:r>
          </a:p>
          <a:p>
            <a:pPr>
              <a:spcBef>
                <a:spcPts val="0"/>
              </a:spcBef>
            </a:pPr>
            <a:r>
              <a:rPr lang="da-DK" sz="2000" dirty="0">
                <a:solidFill>
                  <a:schemeClr val="accent6">
                    <a:lumMod val="75000"/>
                  </a:schemeClr>
                </a:solidFill>
                <a:latin typeface="Arial Nova Light" panose="020B0304020202020204" pitchFamily="34" charset="0"/>
              </a:rPr>
              <a:t>boljšo informiranost </a:t>
            </a:r>
            <a:r>
              <a:rPr lang="da-DK" sz="2000" dirty="0">
                <a:latin typeface="Arial Nova Light" panose="020B0304020202020204" pitchFamily="34" charset="0"/>
              </a:rPr>
              <a:t>potrošnikov glede označevanja izdelkov </a:t>
            </a:r>
          </a:p>
          <a:p>
            <a:pPr marL="0" lvl="0" indent="0">
              <a:spcBef>
                <a:spcPts val="0"/>
              </a:spcBef>
              <a:buNone/>
            </a:pPr>
            <a:endParaRPr lang="da-DK" sz="2000" dirty="0">
              <a:latin typeface="Arial Nova Light" panose="020B0304020202020204" pitchFamily="34" charset="0"/>
            </a:endParaRPr>
          </a:p>
          <a:p>
            <a:pPr marL="0" lvl="0" indent="0">
              <a:spcBef>
                <a:spcPts val="0"/>
              </a:spcBef>
              <a:buNone/>
            </a:pPr>
            <a:endParaRPr lang="sl-SI" sz="2000" dirty="0">
              <a:latin typeface="Arial Nova Light" panose="020B0304020202020204" pitchFamily="34" charset="0"/>
            </a:endParaRPr>
          </a:p>
        </p:txBody>
      </p:sp>
      <p:sp>
        <p:nvSpPr>
          <p:cNvPr id="4" name="Pravokotnik 3"/>
          <p:cNvSpPr/>
          <p:nvPr/>
        </p:nvSpPr>
        <p:spPr>
          <a:xfrm>
            <a:off x="2522868" y="210740"/>
            <a:ext cx="8059001"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44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Kaj prinaša zakon ZURE za ljudi?</a:t>
            </a:r>
            <a:endParaRPr kumimoji="0" lang="sl-SI" sz="44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endParaRPr>
          </a:p>
        </p:txBody>
      </p:sp>
    </p:spTree>
    <p:extLst>
      <p:ext uri="{BB962C8B-B14F-4D97-AF65-F5344CB8AC3E}">
        <p14:creationId xmlns:p14="http://schemas.microsoft.com/office/powerpoint/2010/main" val="482968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EA045ED1-7E9A-8C08-B462-A253505A3D51}"/>
              </a:ext>
            </a:extLst>
          </p:cNvPr>
          <p:cNvSpPr>
            <a:spLocks noGrp="1"/>
          </p:cNvSpPr>
          <p:nvPr>
            <p:ph type="title"/>
          </p:nvPr>
        </p:nvSpPr>
        <p:spPr>
          <a:xfrm>
            <a:off x="838200" y="205543"/>
            <a:ext cx="1051560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3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II. POGLAVJE: MEHANIZMI SPODBUJANJA URE IN OVE</a:t>
            </a:r>
          </a:p>
        </p:txBody>
      </p:sp>
      <p:sp>
        <p:nvSpPr>
          <p:cNvPr id="5" name="TextBox 5">
            <a:extLst>
              <a:ext uri="{FF2B5EF4-FFF2-40B4-BE49-F238E27FC236}">
                <a16:creationId xmlns:a16="http://schemas.microsoft.com/office/drawing/2014/main" id="{223F94B4-4EE2-2257-D4FD-6CEE931EBB59}"/>
              </a:ext>
            </a:extLst>
          </p:cNvPr>
          <p:cNvSpPr txBox="1"/>
          <p:nvPr/>
        </p:nvSpPr>
        <p:spPr>
          <a:xfrm>
            <a:off x="1090135" y="1775202"/>
            <a:ext cx="10154269" cy="2308324"/>
          </a:xfrm>
          <a:prstGeom prst="rect">
            <a:avLst/>
          </a:prstGeom>
          <a:noFill/>
        </p:spPr>
        <p:txBody>
          <a:bodyPr wrap="square">
            <a:spAutoFit/>
          </a:bodyPr>
          <a:lstStyle/>
          <a:p>
            <a:pPr marL="342900" indent="-342900" algn="just">
              <a:buFont typeface="Arial" panose="020B0604020202020204" pitchFamily="34" charset="0"/>
              <a:buChar char="•"/>
            </a:pPr>
            <a:r>
              <a:rPr lang="sl-SI" dirty="0">
                <a:latin typeface="Arial Nova Light" panose="020B0304020202020204" pitchFamily="34" charset="0"/>
              </a:rPr>
              <a:t>velja </a:t>
            </a:r>
            <a:r>
              <a:rPr lang="en-US" dirty="0" err="1">
                <a:latin typeface="Arial Nova Light" panose="020B0304020202020204" pitchFamily="34" charset="0"/>
              </a:rPr>
              <a:t>pri</a:t>
            </a:r>
            <a:r>
              <a:rPr lang="en-US" dirty="0">
                <a:latin typeface="Arial Nova Light" panose="020B0304020202020204" pitchFamily="34" charset="0"/>
              </a:rPr>
              <a:t> </a:t>
            </a:r>
            <a:r>
              <a:rPr lang="en-US" dirty="0" err="1">
                <a:latin typeface="Arial Nova Light" panose="020B0304020202020204" pitchFamily="34" charset="0"/>
              </a:rPr>
              <a:t>odločitvah</a:t>
            </a:r>
            <a:r>
              <a:rPr lang="en-US" dirty="0">
                <a:latin typeface="Arial Nova Light" panose="020B0304020202020204" pitchFamily="34" charset="0"/>
              </a:rPr>
              <a:t> o </a:t>
            </a:r>
            <a:r>
              <a:rPr lang="en-US" dirty="0" err="1">
                <a:latin typeface="Arial Nova Light" panose="020B0304020202020204" pitchFamily="34" charset="0"/>
              </a:rPr>
              <a:t>načrtovanju</a:t>
            </a:r>
            <a:r>
              <a:rPr lang="en-US" dirty="0">
                <a:latin typeface="Arial Nova Light" panose="020B0304020202020204" pitchFamily="34" charset="0"/>
              </a:rPr>
              <a:t>, </a:t>
            </a:r>
            <a:r>
              <a:rPr lang="en-US" dirty="0" err="1">
                <a:latin typeface="Arial Nova Light" panose="020B0304020202020204" pitchFamily="34" charset="0"/>
              </a:rPr>
              <a:t>politikah</a:t>
            </a:r>
            <a:r>
              <a:rPr lang="en-US" dirty="0">
                <a:latin typeface="Arial Nova Light" panose="020B0304020202020204" pitchFamily="34" charset="0"/>
              </a:rPr>
              <a:t> in </a:t>
            </a:r>
            <a:r>
              <a:rPr lang="en-US" dirty="0" err="1">
                <a:latin typeface="Arial Nova Light" panose="020B0304020202020204" pitchFamily="34" charset="0"/>
              </a:rPr>
              <a:t>večjih</a:t>
            </a:r>
            <a:r>
              <a:rPr lang="en-US" dirty="0">
                <a:latin typeface="Arial Nova Light" panose="020B0304020202020204" pitchFamily="34" charset="0"/>
              </a:rPr>
              <a:t> </a:t>
            </a:r>
            <a:r>
              <a:rPr lang="en-US" dirty="0" err="1">
                <a:latin typeface="Arial Nova Light" panose="020B0304020202020204" pitchFamily="34" charset="0"/>
              </a:rPr>
              <a:t>naložbah</a:t>
            </a:r>
            <a:r>
              <a:rPr lang="en-US" dirty="0">
                <a:latin typeface="Arial Nova Light" panose="020B0304020202020204" pitchFamily="34" charset="0"/>
              </a:rPr>
              <a:t> v </a:t>
            </a:r>
            <a:r>
              <a:rPr lang="en-US" dirty="0" err="1">
                <a:latin typeface="Arial Nova Light" panose="020B0304020202020204" pitchFamily="34" charset="0"/>
              </a:rPr>
              <a:t>vrednostih</a:t>
            </a:r>
            <a:r>
              <a:rPr lang="en-US" dirty="0">
                <a:latin typeface="Arial Nova Light" panose="020B0304020202020204" pitchFamily="34" charset="0"/>
              </a:rPr>
              <a:t> </a:t>
            </a:r>
            <a:r>
              <a:rPr lang="en-US" dirty="0" err="1">
                <a:solidFill>
                  <a:schemeClr val="accent6">
                    <a:lumMod val="75000"/>
                  </a:schemeClr>
                </a:solidFill>
                <a:latin typeface="Arial Nova Light" panose="020B0304020202020204" pitchFamily="34" charset="0"/>
              </a:rPr>
              <a:t>nad</a:t>
            </a:r>
            <a:r>
              <a:rPr lang="en-US" dirty="0">
                <a:solidFill>
                  <a:schemeClr val="accent6">
                    <a:lumMod val="75000"/>
                  </a:schemeClr>
                </a:solidFill>
                <a:latin typeface="Arial Nova Light" panose="020B0304020202020204" pitchFamily="34" charset="0"/>
              </a:rPr>
              <a:t> 100 </a:t>
            </a:r>
            <a:r>
              <a:rPr lang="en-US" dirty="0" err="1">
                <a:solidFill>
                  <a:schemeClr val="accent6">
                    <a:lumMod val="75000"/>
                  </a:schemeClr>
                </a:solidFill>
                <a:latin typeface="Arial Nova Light" panose="020B0304020202020204" pitchFamily="34" charset="0"/>
              </a:rPr>
              <a:t>mio</a:t>
            </a:r>
            <a:r>
              <a:rPr lang="en-US" dirty="0">
                <a:solidFill>
                  <a:schemeClr val="accent6">
                    <a:lumMod val="75000"/>
                  </a:schemeClr>
                </a:solidFill>
                <a:latin typeface="Arial Nova Light" panose="020B0304020202020204" pitchFamily="34" charset="0"/>
              </a:rPr>
              <a:t> EUR </a:t>
            </a:r>
            <a:r>
              <a:rPr lang="en-US" dirty="0" err="1">
                <a:latin typeface="Arial Nova Light" panose="020B0304020202020204" pitchFamily="34" charset="0"/>
              </a:rPr>
              <a:t>na</a:t>
            </a:r>
            <a:r>
              <a:rPr lang="en-US" dirty="0">
                <a:latin typeface="Arial Nova Light" panose="020B0304020202020204" pitchFamily="34" charset="0"/>
              </a:rPr>
              <a:t> </a:t>
            </a:r>
            <a:r>
              <a:rPr lang="en-US" dirty="0" err="1">
                <a:latin typeface="Arial Nova Light" panose="020B0304020202020204" pitchFamily="34" charset="0"/>
              </a:rPr>
              <a:t>naložbo</a:t>
            </a:r>
            <a:r>
              <a:rPr lang="en-US" dirty="0">
                <a:latin typeface="Arial Nova Light" panose="020B0304020202020204" pitchFamily="34" charset="0"/>
              </a:rPr>
              <a:t> </a:t>
            </a:r>
            <a:r>
              <a:rPr lang="en-US" dirty="0" err="1">
                <a:latin typeface="Arial Nova Light" panose="020B0304020202020204" pitchFamily="34" charset="0"/>
              </a:rPr>
              <a:t>ali</a:t>
            </a:r>
            <a:r>
              <a:rPr lang="en-US" dirty="0">
                <a:latin typeface="Arial Nova Light" panose="020B0304020202020204" pitchFamily="34" charset="0"/>
              </a:rPr>
              <a:t> </a:t>
            </a:r>
            <a:r>
              <a:rPr lang="en-US" dirty="0">
                <a:solidFill>
                  <a:schemeClr val="accent6">
                    <a:lumMod val="75000"/>
                  </a:schemeClr>
                </a:solidFill>
                <a:latin typeface="Arial Nova Light" panose="020B0304020202020204" pitchFamily="34" charset="0"/>
              </a:rPr>
              <a:t>175 </a:t>
            </a:r>
            <a:r>
              <a:rPr lang="en-US" dirty="0" err="1">
                <a:solidFill>
                  <a:schemeClr val="accent6">
                    <a:lumMod val="75000"/>
                  </a:schemeClr>
                </a:solidFill>
                <a:latin typeface="Arial Nova Light" panose="020B0304020202020204" pitchFamily="34" charset="0"/>
              </a:rPr>
              <a:t>mio</a:t>
            </a:r>
            <a:r>
              <a:rPr lang="en-US" dirty="0">
                <a:solidFill>
                  <a:schemeClr val="accent6">
                    <a:lumMod val="75000"/>
                  </a:schemeClr>
                </a:solidFill>
                <a:latin typeface="Arial Nova Light" panose="020B0304020202020204" pitchFamily="34" charset="0"/>
              </a:rPr>
              <a:t> EUR </a:t>
            </a:r>
            <a:r>
              <a:rPr lang="en-US" dirty="0" err="1">
                <a:latin typeface="Arial Nova Light" panose="020B0304020202020204" pitchFamily="34" charset="0"/>
              </a:rPr>
              <a:t>pri</a:t>
            </a:r>
            <a:r>
              <a:rPr lang="en-US" dirty="0">
                <a:latin typeface="Arial Nova Light" panose="020B0304020202020204" pitchFamily="34" charset="0"/>
              </a:rPr>
              <a:t> </a:t>
            </a:r>
            <a:r>
              <a:rPr lang="en-US" dirty="0" err="1">
                <a:latin typeface="Arial Nova Light" panose="020B0304020202020204" pitchFamily="34" charset="0"/>
              </a:rPr>
              <a:t>projektih</a:t>
            </a:r>
            <a:r>
              <a:rPr lang="en-US" dirty="0">
                <a:latin typeface="Arial Nova Light" panose="020B0304020202020204" pitchFamily="34" charset="0"/>
              </a:rPr>
              <a:t> </a:t>
            </a:r>
            <a:r>
              <a:rPr lang="en-US" dirty="0" err="1">
                <a:latin typeface="Arial Nova Light" panose="020B0304020202020204" pitchFamily="34" charset="0"/>
              </a:rPr>
              <a:t>prometne</a:t>
            </a:r>
            <a:r>
              <a:rPr lang="en-US" dirty="0">
                <a:latin typeface="Arial Nova Light" panose="020B0304020202020204" pitchFamily="34" charset="0"/>
              </a:rPr>
              <a:t> </a:t>
            </a:r>
            <a:r>
              <a:rPr lang="en-US" dirty="0" err="1">
                <a:latin typeface="Arial Nova Light" panose="020B0304020202020204" pitchFamily="34" charset="0"/>
              </a:rPr>
              <a:t>infrastru</a:t>
            </a:r>
            <a:r>
              <a:rPr lang="sl-SI" dirty="0">
                <a:latin typeface="Arial Nova Light" panose="020B0304020202020204" pitchFamily="34" charset="0"/>
              </a:rPr>
              <a:t>k</a:t>
            </a:r>
            <a:r>
              <a:rPr lang="en-US" dirty="0" err="1">
                <a:latin typeface="Arial Nova Light" panose="020B0304020202020204" pitchFamily="34" charset="0"/>
              </a:rPr>
              <a:t>ture</a:t>
            </a:r>
            <a:r>
              <a:rPr lang="sl-SI" dirty="0">
                <a:latin typeface="Arial Nova Light" panose="020B0304020202020204" pitchFamily="34" charset="0"/>
              </a:rPr>
              <a:t> (stavbni, prometni in vodni sektor, sektor informacijske in komunikacijske tehnologije ter kmetijski in finančni sektor)</a:t>
            </a:r>
          </a:p>
          <a:p>
            <a:pPr marL="342900" indent="-342900" algn="just">
              <a:buFont typeface="Arial" panose="020B0604020202020204" pitchFamily="34" charset="0"/>
              <a:buChar char="•"/>
            </a:pPr>
            <a:endParaRPr lang="sl-SI" dirty="0">
              <a:latin typeface="Arial Nova Light" panose="020B0304020202020204" pitchFamily="34" charset="0"/>
            </a:endParaRPr>
          </a:p>
          <a:p>
            <a:pPr marL="342900" indent="-342900" algn="just">
              <a:buFont typeface="Arial" panose="020B0604020202020204" pitchFamily="34" charset="0"/>
              <a:buChar char="•"/>
            </a:pPr>
            <a:r>
              <a:rPr lang="en-US" dirty="0" err="1">
                <a:latin typeface="Arial Nova Light" panose="020B0304020202020204" pitchFamily="34" charset="0"/>
              </a:rPr>
              <a:t>najprej</a:t>
            </a:r>
            <a:r>
              <a:rPr lang="en-US" dirty="0">
                <a:latin typeface="Arial Nova Light" panose="020B0304020202020204" pitchFamily="34" charset="0"/>
              </a:rPr>
              <a:t> </a:t>
            </a:r>
            <a:r>
              <a:rPr lang="en-US" dirty="0" err="1">
                <a:solidFill>
                  <a:schemeClr val="accent6">
                    <a:lumMod val="75000"/>
                  </a:schemeClr>
                </a:solidFill>
                <a:latin typeface="Arial Nova Light" panose="020B0304020202020204" pitchFamily="34" charset="0"/>
              </a:rPr>
              <a:t>preuči</a:t>
            </a:r>
            <a:r>
              <a:rPr lang="sl-SI" dirty="0">
                <a:solidFill>
                  <a:schemeClr val="accent6">
                    <a:lumMod val="75000"/>
                  </a:schemeClr>
                </a:solidFill>
                <a:latin typeface="Arial Nova Light" panose="020B0304020202020204" pitchFamily="34" charset="0"/>
              </a:rPr>
              <a:t>ti</a:t>
            </a:r>
            <a:r>
              <a:rPr lang="en-US" dirty="0">
                <a:solidFill>
                  <a:schemeClr val="accent6">
                    <a:lumMod val="75000"/>
                  </a:schemeClr>
                </a:solidFill>
                <a:latin typeface="Arial Nova Light" panose="020B0304020202020204" pitchFamily="34" charset="0"/>
              </a:rPr>
              <a:t> </a:t>
            </a:r>
            <a:r>
              <a:rPr lang="sl-SI" dirty="0">
                <a:solidFill>
                  <a:schemeClr val="accent6">
                    <a:lumMod val="75000"/>
                  </a:schemeClr>
                </a:solidFill>
                <a:latin typeface="Arial Nova Light" panose="020B0304020202020204" pitchFamily="34" charset="0"/>
              </a:rPr>
              <a:t>možne ukrepe </a:t>
            </a:r>
            <a:r>
              <a:rPr lang="sl-SI" dirty="0">
                <a:latin typeface="Arial Nova Light" panose="020B0304020202020204" pitchFamily="34" charset="0"/>
              </a:rPr>
              <a:t>na strani povpraševanja in prožnost sistema v vseh sektorjih energetskih sistemov in v </a:t>
            </a:r>
            <a:r>
              <a:rPr lang="sl-SI" dirty="0" err="1">
                <a:latin typeface="Arial Nova Light" panose="020B0304020202020204" pitchFamily="34" charset="0"/>
              </a:rPr>
              <a:t>neenergetskem</a:t>
            </a:r>
            <a:r>
              <a:rPr lang="sl-SI" dirty="0">
                <a:latin typeface="Arial Nova Light" panose="020B0304020202020204" pitchFamily="34" charset="0"/>
              </a:rPr>
              <a:t> sektorju, upoštevati energetsko revščino</a:t>
            </a:r>
          </a:p>
          <a:p>
            <a:pPr marL="342900" indent="-342900" algn="just">
              <a:buFont typeface="Arial" panose="020B0604020202020204" pitchFamily="34" charset="0"/>
              <a:buChar char="•"/>
            </a:pPr>
            <a:endParaRPr lang="sl-SI" dirty="0">
              <a:latin typeface="Arial Nova Light" panose="020B0304020202020204" pitchFamily="34" charset="0"/>
            </a:endParaRPr>
          </a:p>
          <a:p>
            <a:pPr marL="342900" indent="-342900">
              <a:buFont typeface="Arial" panose="020B0604020202020204" pitchFamily="34" charset="0"/>
              <a:buChar char="•"/>
            </a:pPr>
            <a:r>
              <a:rPr lang="sl-SI" dirty="0">
                <a:latin typeface="Arial Nova Light" panose="020B0304020202020204" pitchFamily="34" charset="0"/>
              </a:rPr>
              <a:t>s</a:t>
            </a:r>
            <a:r>
              <a:rPr lang="en-US" dirty="0" err="1">
                <a:latin typeface="Arial Nova Light" panose="020B0304020202020204" pitchFamily="34" charset="0"/>
              </a:rPr>
              <a:t>mernica</a:t>
            </a:r>
            <a:r>
              <a:rPr lang="sl-SI" dirty="0">
                <a:latin typeface="Arial Nova Light" panose="020B0304020202020204" pitchFamily="34" charset="0"/>
              </a:rPr>
              <a:t>, predpis - nacionalna metodologija</a:t>
            </a:r>
            <a:endParaRPr lang="en-SI" dirty="0">
              <a:latin typeface="Arial Nova Light" panose="020B0304020202020204" pitchFamily="34" charset="0"/>
            </a:endParaRPr>
          </a:p>
        </p:txBody>
      </p:sp>
      <p:sp>
        <p:nvSpPr>
          <p:cNvPr id="7" name="PoljeZBesedilom 6">
            <a:extLst>
              <a:ext uri="{FF2B5EF4-FFF2-40B4-BE49-F238E27FC236}">
                <a16:creationId xmlns:a16="http://schemas.microsoft.com/office/drawing/2014/main" id="{B99F638A-2E08-D0E1-A7DC-6DE3F0F75D26}"/>
              </a:ext>
            </a:extLst>
          </p:cNvPr>
          <p:cNvSpPr txBox="1"/>
          <p:nvPr/>
        </p:nvSpPr>
        <p:spPr>
          <a:xfrm>
            <a:off x="-813102" y="4329747"/>
            <a:ext cx="8918257" cy="400110"/>
          </a:xfrm>
          <a:prstGeom prst="rect">
            <a:avLst/>
          </a:prstGeom>
          <a:noFill/>
        </p:spPr>
        <p:txBody>
          <a:bodyPr wrap="square">
            <a:spAutoFit/>
          </a:bodyPr>
          <a:lstStyle/>
          <a:p>
            <a:pPr marL="285750" indent="-285750" algn="ctr">
              <a:buFont typeface="Arial" panose="020B0604020202020204" pitchFamily="34" charset="0"/>
              <a:buChar char="•"/>
            </a:pPr>
            <a:r>
              <a:rPr lang="sl-SI" sz="2000" dirty="0">
                <a:solidFill>
                  <a:schemeClr val="accent6">
                    <a:lumMod val="75000"/>
                  </a:schemeClr>
                </a:solidFill>
                <a:latin typeface="Arial Nova Light" panose="020B0304020202020204" pitchFamily="34" charset="0"/>
              </a:rPr>
              <a:t>Upravičenci in vrste finančnih spodbud – 9. člen</a:t>
            </a:r>
          </a:p>
        </p:txBody>
      </p:sp>
      <p:sp>
        <p:nvSpPr>
          <p:cNvPr id="8" name="PoljeZBesedilom 7">
            <a:extLst>
              <a:ext uri="{FF2B5EF4-FFF2-40B4-BE49-F238E27FC236}">
                <a16:creationId xmlns:a16="http://schemas.microsoft.com/office/drawing/2014/main" id="{EA1638EE-D448-9A90-3315-042DE203DEAA}"/>
              </a:ext>
            </a:extLst>
          </p:cNvPr>
          <p:cNvSpPr txBox="1"/>
          <p:nvPr/>
        </p:nvSpPr>
        <p:spPr>
          <a:xfrm>
            <a:off x="838200" y="4906733"/>
            <a:ext cx="10831496" cy="707886"/>
          </a:xfrm>
          <a:prstGeom prst="rect">
            <a:avLst/>
          </a:prstGeom>
          <a:noFill/>
        </p:spPr>
        <p:txBody>
          <a:bodyPr wrap="square">
            <a:spAutoFit/>
          </a:bodyPr>
          <a:lstStyle/>
          <a:p>
            <a:pPr marL="285750" indent="-285750" algn="just">
              <a:buFont typeface="Arial" panose="020B0604020202020204" pitchFamily="34" charset="0"/>
              <a:buChar char="•"/>
            </a:pPr>
            <a:r>
              <a:rPr lang="sl-SI" sz="2000" dirty="0">
                <a:solidFill>
                  <a:schemeClr val="accent6">
                    <a:lumMod val="75000"/>
                  </a:schemeClr>
                </a:solidFill>
                <a:latin typeface="Arial Nova Light" panose="020B0304020202020204" pitchFamily="34" charset="0"/>
              </a:rPr>
              <a:t>Točka „vse na enem mestu“ za energetsko učinkovitost in energetsko učinkovitost stavb – 10. člen</a:t>
            </a:r>
          </a:p>
        </p:txBody>
      </p:sp>
      <p:sp>
        <p:nvSpPr>
          <p:cNvPr id="9" name="PoljeZBesedilom 8">
            <a:extLst>
              <a:ext uri="{FF2B5EF4-FFF2-40B4-BE49-F238E27FC236}">
                <a16:creationId xmlns:a16="http://schemas.microsoft.com/office/drawing/2014/main" id="{FC1ED372-E05D-C5FD-BC51-9B5EAA5F21A0}"/>
              </a:ext>
            </a:extLst>
          </p:cNvPr>
          <p:cNvSpPr txBox="1"/>
          <p:nvPr/>
        </p:nvSpPr>
        <p:spPr>
          <a:xfrm>
            <a:off x="-454009" y="5676171"/>
            <a:ext cx="8918257" cy="400110"/>
          </a:xfrm>
          <a:prstGeom prst="rect">
            <a:avLst/>
          </a:prstGeom>
          <a:noFill/>
        </p:spPr>
        <p:txBody>
          <a:bodyPr wrap="square">
            <a:spAutoFit/>
          </a:bodyPr>
          <a:lstStyle/>
          <a:p>
            <a:pPr marL="285750" indent="-285750" algn="ctr">
              <a:buFont typeface="Arial" panose="020B0604020202020204" pitchFamily="34" charset="0"/>
              <a:buChar char="•"/>
            </a:pPr>
            <a:r>
              <a:rPr lang="pl-PL" sz="2000" dirty="0">
                <a:solidFill>
                  <a:schemeClr val="accent6">
                    <a:lumMod val="75000"/>
                  </a:schemeClr>
                </a:solidFill>
                <a:latin typeface="Arial Nova Light" panose="020B0304020202020204" pitchFamily="34" charset="0"/>
              </a:rPr>
              <a:t>Sredstva za izvajanje programov Eko sklada </a:t>
            </a:r>
            <a:r>
              <a:rPr lang="sl-SI" sz="2000" dirty="0">
                <a:solidFill>
                  <a:schemeClr val="accent6">
                    <a:lumMod val="75000"/>
                  </a:schemeClr>
                </a:solidFill>
                <a:latin typeface="Arial Nova Light" panose="020B0304020202020204" pitchFamily="34" charset="0"/>
              </a:rPr>
              <a:t>– 11. člen</a:t>
            </a:r>
          </a:p>
        </p:txBody>
      </p:sp>
      <p:sp>
        <p:nvSpPr>
          <p:cNvPr id="11" name="PoljeZBesedilom 10">
            <a:extLst>
              <a:ext uri="{FF2B5EF4-FFF2-40B4-BE49-F238E27FC236}">
                <a16:creationId xmlns:a16="http://schemas.microsoft.com/office/drawing/2014/main" id="{62B3C4B3-CCBD-93AA-E8BC-647FEE5CE747}"/>
              </a:ext>
            </a:extLst>
          </p:cNvPr>
          <p:cNvSpPr txBox="1"/>
          <p:nvPr/>
        </p:nvSpPr>
        <p:spPr>
          <a:xfrm>
            <a:off x="-813102" y="1128871"/>
            <a:ext cx="10363200" cy="400110"/>
          </a:xfrm>
          <a:prstGeom prst="rect">
            <a:avLst/>
          </a:prstGeom>
          <a:noFill/>
        </p:spPr>
        <p:txBody>
          <a:bodyPr wrap="square">
            <a:spAutoFit/>
          </a:bodyPr>
          <a:lstStyle/>
          <a:p>
            <a:pPr marL="457200" indent="-457200" algn="ctr">
              <a:buFont typeface="Arial" panose="020B0604020202020204" pitchFamily="34" charset="0"/>
              <a:buChar char="•"/>
            </a:pPr>
            <a:r>
              <a:rPr lang="sl-SI" sz="2000" dirty="0">
                <a:solidFill>
                  <a:schemeClr val="accent6">
                    <a:lumMod val="75000"/>
                  </a:schemeClr>
                </a:solidFill>
                <a:latin typeface="Arial Nova Light" panose="020B0304020202020204" pitchFamily="34" charset="0"/>
              </a:rPr>
              <a:t>Načelo „Energetska učinkovitost na prvem mestu“ – 8. člen</a:t>
            </a:r>
          </a:p>
        </p:txBody>
      </p:sp>
    </p:spTree>
    <p:extLst>
      <p:ext uri="{BB962C8B-B14F-4D97-AF65-F5344CB8AC3E}">
        <p14:creationId xmlns:p14="http://schemas.microsoft.com/office/powerpoint/2010/main" val="527767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49739" y="22730"/>
            <a:ext cx="10515600" cy="1325563"/>
          </a:xfrm>
        </p:spPr>
        <p:txBody>
          <a:bodyPr>
            <a:normAutofit/>
          </a:bodyPr>
          <a:lstStyle/>
          <a:p>
            <a:pPr algn="ctr"/>
            <a:r>
              <a:rPr lang="en-US" dirty="0" err="1">
                <a:solidFill>
                  <a:schemeClr val="accent6">
                    <a:lumMod val="75000"/>
                  </a:schemeClr>
                </a:solidFill>
                <a:latin typeface="Arial Nova Light" panose="020B0304020202020204" pitchFamily="34" charset="0"/>
                <a:ea typeface="+mn-ea"/>
                <a:cs typeface="+mn-cs"/>
              </a:rPr>
              <a:t>Nacionalni</a:t>
            </a:r>
            <a:r>
              <a:rPr lang="en-US" dirty="0">
                <a:solidFill>
                  <a:schemeClr val="accent6">
                    <a:lumMod val="75000"/>
                  </a:schemeClr>
                </a:solidFill>
                <a:latin typeface="Arial Nova Light" panose="020B0304020202020204" pitchFamily="34" charset="0"/>
                <a:ea typeface="+mn-ea"/>
                <a:cs typeface="+mn-cs"/>
              </a:rPr>
              <a:t> </a:t>
            </a:r>
            <a:r>
              <a:rPr lang="en-US" dirty="0" err="1">
                <a:solidFill>
                  <a:schemeClr val="accent6">
                    <a:lumMod val="75000"/>
                  </a:schemeClr>
                </a:solidFill>
                <a:latin typeface="Arial Nova Light" panose="020B0304020202020204" pitchFamily="34" charset="0"/>
                <a:ea typeface="+mn-ea"/>
                <a:cs typeface="+mn-cs"/>
              </a:rPr>
              <a:t>načrt</a:t>
            </a:r>
            <a:r>
              <a:rPr lang="en-US" dirty="0">
                <a:solidFill>
                  <a:schemeClr val="accent6">
                    <a:lumMod val="75000"/>
                  </a:schemeClr>
                </a:solidFill>
                <a:latin typeface="Arial Nova Light" panose="020B0304020202020204" pitchFamily="34" charset="0"/>
                <a:ea typeface="+mn-ea"/>
                <a:cs typeface="+mn-cs"/>
              </a:rPr>
              <a:t> </a:t>
            </a:r>
            <a:r>
              <a:rPr lang="en-US" dirty="0" err="1">
                <a:solidFill>
                  <a:schemeClr val="accent6">
                    <a:lumMod val="75000"/>
                  </a:schemeClr>
                </a:solidFill>
                <a:latin typeface="Arial Nova Light" panose="020B0304020202020204" pitchFamily="34" charset="0"/>
                <a:ea typeface="+mn-ea"/>
                <a:cs typeface="+mn-cs"/>
              </a:rPr>
              <a:t>prenove</a:t>
            </a:r>
            <a:r>
              <a:rPr lang="en-US" dirty="0">
                <a:solidFill>
                  <a:schemeClr val="accent6">
                    <a:lumMod val="75000"/>
                  </a:schemeClr>
                </a:solidFill>
                <a:latin typeface="Arial Nova Light" panose="020B0304020202020204" pitchFamily="34" charset="0"/>
                <a:ea typeface="+mn-ea"/>
                <a:cs typeface="+mn-cs"/>
              </a:rPr>
              <a:t> </a:t>
            </a:r>
            <a:r>
              <a:rPr lang="en-US" dirty="0" err="1">
                <a:solidFill>
                  <a:schemeClr val="accent6">
                    <a:lumMod val="75000"/>
                  </a:schemeClr>
                </a:solidFill>
                <a:latin typeface="Arial Nova Light" panose="020B0304020202020204" pitchFamily="34" charset="0"/>
                <a:ea typeface="+mn-ea"/>
                <a:cs typeface="+mn-cs"/>
              </a:rPr>
              <a:t>stavb</a:t>
            </a:r>
            <a:r>
              <a:rPr lang="sl-SI" dirty="0">
                <a:solidFill>
                  <a:schemeClr val="accent6">
                    <a:lumMod val="75000"/>
                  </a:schemeClr>
                </a:solidFill>
                <a:latin typeface="Arial Nova Light" panose="020B0304020202020204" pitchFamily="34" charset="0"/>
                <a:ea typeface="+mn-ea"/>
                <a:cs typeface="+mn-cs"/>
              </a:rPr>
              <a:t> </a:t>
            </a:r>
            <a:r>
              <a:rPr lang="sl-SI" sz="2000" dirty="0">
                <a:solidFill>
                  <a:schemeClr val="accent6">
                    <a:lumMod val="75000"/>
                  </a:schemeClr>
                </a:solidFill>
                <a:latin typeface="Arial Nova Light" panose="020B0304020202020204" pitchFamily="34" charset="0"/>
                <a:ea typeface="+mn-ea"/>
                <a:cs typeface="+mn-cs"/>
              </a:rPr>
              <a:t>– 12. člen</a:t>
            </a:r>
          </a:p>
        </p:txBody>
      </p:sp>
      <p:sp>
        <p:nvSpPr>
          <p:cNvPr id="3" name="Označba mesta vsebine 2"/>
          <p:cNvSpPr>
            <a:spLocks noGrp="1"/>
          </p:cNvSpPr>
          <p:nvPr>
            <p:ph idx="1"/>
          </p:nvPr>
        </p:nvSpPr>
        <p:spPr>
          <a:xfrm>
            <a:off x="622300" y="1032207"/>
            <a:ext cx="10947400" cy="5486399"/>
          </a:xfrm>
        </p:spPr>
        <p:txBody>
          <a:bodyPr>
            <a:noAutofit/>
          </a:bodyPr>
          <a:lstStyle/>
          <a:p>
            <a:pPr marL="0" indent="0" algn="ctr">
              <a:buNone/>
            </a:pPr>
            <a:r>
              <a:rPr lang="sl-SI" sz="2000" dirty="0"/>
              <a:t>spodbuja stroškovno učinkovita</a:t>
            </a:r>
            <a:r>
              <a:rPr lang="en-US" sz="2000" dirty="0"/>
              <a:t> </a:t>
            </a:r>
            <a:r>
              <a:rPr lang="sl-SI" sz="2000" dirty="0"/>
              <a:t>preobrazba obstoječih stavb v </a:t>
            </a:r>
            <a:r>
              <a:rPr lang="sl-SI" sz="2000" dirty="0" err="1"/>
              <a:t>brezemisijske</a:t>
            </a:r>
            <a:r>
              <a:rPr lang="sl-SI" sz="2000" dirty="0"/>
              <a:t> stavbe</a:t>
            </a:r>
          </a:p>
          <a:p>
            <a:pPr marL="0" indent="0">
              <a:buNone/>
            </a:pPr>
            <a:endParaRPr lang="sl-SI" sz="1800" dirty="0">
              <a:latin typeface="Arial Nova Light" panose="020B0304020202020204" pitchFamily="34" charset="0"/>
            </a:endParaRPr>
          </a:p>
          <a:p>
            <a:pPr marL="0" indent="0">
              <a:buNone/>
            </a:pPr>
            <a:r>
              <a:rPr lang="en-US" sz="1800" dirty="0" err="1">
                <a:latin typeface="Arial Nova Light" panose="020B0304020202020204" pitchFamily="34" charset="0"/>
              </a:rPr>
              <a:t>Vključuje</a:t>
            </a:r>
            <a:r>
              <a:rPr lang="en-US" sz="1800" dirty="0">
                <a:latin typeface="Arial Nova Light" panose="020B0304020202020204" pitchFamily="34" charset="0"/>
              </a:rPr>
              <a:t>:</a:t>
            </a:r>
          </a:p>
          <a:p>
            <a:pPr marL="0" indent="0">
              <a:buNone/>
            </a:pPr>
            <a:endParaRPr lang="en-US" sz="1800" dirty="0">
              <a:latin typeface="Arial Nova Light" panose="020B0304020202020204" pitchFamily="34" charset="0"/>
            </a:endParaRPr>
          </a:p>
          <a:p>
            <a:pPr>
              <a:lnSpc>
                <a:spcPct val="100000"/>
              </a:lnSpc>
              <a:spcBef>
                <a:spcPts val="0"/>
              </a:spcBef>
            </a:pPr>
            <a:r>
              <a:rPr lang="sl-SI" sz="1800" dirty="0">
                <a:latin typeface="Arial Nova Light" panose="020B0304020202020204" pitchFamily="34" charset="0"/>
              </a:rPr>
              <a:t>pregled nacionalnega stavbnega fonda za različne vrste stavb</a:t>
            </a:r>
            <a:endParaRPr lang="en-US" sz="1800" dirty="0">
              <a:latin typeface="Arial Nova Light" panose="020B0304020202020204" pitchFamily="34" charset="0"/>
            </a:endParaRPr>
          </a:p>
          <a:p>
            <a:pPr>
              <a:lnSpc>
                <a:spcPct val="100000"/>
              </a:lnSpc>
              <a:spcBef>
                <a:spcPts val="0"/>
              </a:spcBef>
            </a:pPr>
            <a:r>
              <a:rPr lang="sl-SI" sz="1800" dirty="0">
                <a:solidFill>
                  <a:schemeClr val="accent6">
                    <a:lumMod val="75000"/>
                  </a:schemeClr>
                </a:solidFill>
                <a:latin typeface="Arial Nova Light" panose="020B0304020202020204" pitchFamily="34" charset="0"/>
              </a:rPr>
              <a:t>časovni načrt </a:t>
            </a:r>
            <a:r>
              <a:rPr lang="sl-SI" sz="1800" dirty="0">
                <a:latin typeface="Arial Nova Light" panose="020B0304020202020204" pitchFamily="34" charset="0"/>
              </a:rPr>
              <a:t>z nacionalno določenimi cilji </a:t>
            </a:r>
            <a:r>
              <a:rPr lang="en-US" sz="1800" dirty="0">
                <a:latin typeface="Arial Nova Light" panose="020B0304020202020204" pitchFamily="34" charset="0"/>
              </a:rPr>
              <a:t>(</a:t>
            </a:r>
            <a:r>
              <a:rPr lang="sl-SI" sz="1800" dirty="0">
                <a:latin typeface="Arial Nova Light" panose="020B0304020202020204" pitchFamily="34" charset="0"/>
              </a:rPr>
              <a:t>preoblikovanje obstoječih stavb v </a:t>
            </a:r>
            <a:r>
              <a:rPr lang="sl-SI" sz="1800" dirty="0" err="1">
                <a:latin typeface="Arial Nova Light" panose="020B0304020202020204" pitchFamily="34" charset="0"/>
              </a:rPr>
              <a:t>brezemisijske</a:t>
            </a:r>
            <a:r>
              <a:rPr lang="sl-SI" sz="1800" dirty="0">
                <a:latin typeface="Arial Nova Light" panose="020B0304020202020204" pitchFamily="34" charset="0"/>
              </a:rPr>
              <a:t> stavbe do leta 2050</a:t>
            </a:r>
            <a:r>
              <a:rPr lang="en-US" sz="1800" dirty="0">
                <a:latin typeface="Arial Nova Light" panose="020B0304020202020204" pitchFamily="34" charset="0"/>
              </a:rPr>
              <a:t>)</a:t>
            </a:r>
            <a:endParaRPr lang="sl-SI" sz="1800" dirty="0">
              <a:latin typeface="Arial Nova Light" panose="020B0304020202020204" pitchFamily="34" charset="0"/>
            </a:endParaRPr>
          </a:p>
          <a:p>
            <a:pPr>
              <a:lnSpc>
                <a:spcPct val="100000"/>
              </a:lnSpc>
              <a:spcBef>
                <a:spcPts val="0"/>
              </a:spcBef>
            </a:pPr>
            <a:r>
              <a:rPr lang="sl-SI" sz="1800" dirty="0">
                <a:latin typeface="Arial Nova Light" panose="020B0304020202020204" pitchFamily="34" charset="0"/>
              </a:rPr>
              <a:t>pregled izvedenih in načrtovanih politik in </a:t>
            </a:r>
            <a:r>
              <a:rPr lang="sl-SI" sz="1800" dirty="0">
                <a:solidFill>
                  <a:schemeClr val="accent6">
                    <a:lumMod val="75000"/>
                  </a:schemeClr>
                </a:solidFill>
                <a:latin typeface="Arial Nova Light" panose="020B0304020202020204" pitchFamily="34" charset="0"/>
              </a:rPr>
              <a:t>ukrepov</a:t>
            </a:r>
            <a:r>
              <a:rPr lang="sl-SI" sz="1800" dirty="0">
                <a:latin typeface="Arial Nova Light" panose="020B0304020202020204" pitchFamily="34" charset="0"/>
              </a:rPr>
              <a:t>, s katerimi se podpira izvajanje časovnega načrta</a:t>
            </a:r>
            <a:r>
              <a:rPr lang="en-US" sz="1800" dirty="0">
                <a:latin typeface="Arial Nova Light" panose="020B0304020202020204" pitchFamily="34" charset="0"/>
              </a:rPr>
              <a:t> </a:t>
            </a:r>
          </a:p>
          <a:p>
            <a:pPr>
              <a:lnSpc>
                <a:spcPct val="100000"/>
              </a:lnSpc>
              <a:spcBef>
                <a:spcPts val="0"/>
              </a:spcBef>
            </a:pPr>
            <a:r>
              <a:rPr lang="sl-SI" sz="1800" dirty="0">
                <a:solidFill>
                  <a:schemeClr val="accent6">
                    <a:lumMod val="75000"/>
                  </a:schemeClr>
                </a:solidFill>
                <a:latin typeface="Arial Nova Light" panose="020B0304020202020204" pitchFamily="34" charset="0"/>
              </a:rPr>
              <a:t>opis naložbenih potreb </a:t>
            </a:r>
            <a:r>
              <a:rPr lang="sl-SI" sz="1800" dirty="0">
                <a:latin typeface="Arial Nova Light" panose="020B0304020202020204" pitchFamily="34" charset="0"/>
              </a:rPr>
              <a:t>za izvajanje nacionalnega načrta prenove stavb</a:t>
            </a:r>
            <a:endParaRPr lang="en-US" sz="1800" dirty="0">
              <a:latin typeface="Arial Nova Light" panose="020B0304020202020204" pitchFamily="34" charset="0"/>
            </a:endParaRPr>
          </a:p>
          <a:p>
            <a:pPr>
              <a:lnSpc>
                <a:spcPct val="100000"/>
              </a:lnSpc>
              <a:spcBef>
                <a:spcPts val="0"/>
              </a:spcBef>
            </a:pPr>
            <a:r>
              <a:rPr lang="sl-SI" sz="1800" dirty="0">
                <a:latin typeface="Arial Nova Light" panose="020B0304020202020204" pitchFamily="34" charset="0"/>
              </a:rPr>
              <a:t>pragove obratovalnih emisij toplogrednih plinov in letne potrebe po primarni energiji za nove ali</a:t>
            </a:r>
            <a:r>
              <a:rPr lang="en-US" sz="1800" dirty="0">
                <a:latin typeface="Arial Nova Light" panose="020B0304020202020204" pitchFamily="34" charset="0"/>
              </a:rPr>
              <a:t> </a:t>
            </a:r>
            <a:r>
              <a:rPr lang="sl-SI" sz="1800" dirty="0">
                <a:latin typeface="Arial Nova Light" panose="020B0304020202020204" pitchFamily="34" charset="0"/>
              </a:rPr>
              <a:t>prenovljene </a:t>
            </a:r>
            <a:r>
              <a:rPr lang="sl-SI" sz="1800" dirty="0" err="1">
                <a:latin typeface="Arial Nova Light" panose="020B0304020202020204" pitchFamily="34" charset="0"/>
              </a:rPr>
              <a:t>brezemisijske</a:t>
            </a:r>
            <a:r>
              <a:rPr lang="sl-SI" sz="1800" dirty="0">
                <a:latin typeface="Arial Nova Light" panose="020B0304020202020204" pitchFamily="34" charset="0"/>
              </a:rPr>
              <a:t> stavbe</a:t>
            </a:r>
          </a:p>
          <a:p>
            <a:pPr>
              <a:lnSpc>
                <a:spcPct val="100000"/>
              </a:lnSpc>
              <a:spcBef>
                <a:spcPts val="0"/>
              </a:spcBef>
            </a:pPr>
            <a:r>
              <a:rPr lang="sl-SI" sz="1800" dirty="0">
                <a:solidFill>
                  <a:schemeClr val="accent6">
                    <a:lumMod val="75000"/>
                  </a:schemeClr>
                </a:solidFill>
                <a:latin typeface="Arial Nova Light" panose="020B0304020202020204" pitchFamily="34" charset="0"/>
              </a:rPr>
              <a:t>minimalne standarde </a:t>
            </a:r>
            <a:r>
              <a:rPr lang="sl-SI" sz="1800" dirty="0">
                <a:latin typeface="Arial Nova Light" panose="020B0304020202020204" pitchFamily="34" charset="0"/>
              </a:rPr>
              <a:t>energetske učinkovitosti za </a:t>
            </a:r>
            <a:r>
              <a:rPr lang="sl-SI" sz="1800" dirty="0" err="1">
                <a:latin typeface="Arial Nova Light" panose="020B0304020202020204" pitchFamily="34" charset="0"/>
              </a:rPr>
              <a:t>nestanovanjske</a:t>
            </a:r>
            <a:r>
              <a:rPr lang="sl-SI" sz="1800" dirty="0">
                <a:latin typeface="Arial Nova Light" panose="020B0304020202020204" pitchFamily="34" charset="0"/>
              </a:rPr>
              <a:t> stavbe </a:t>
            </a:r>
            <a:endParaRPr lang="en-US" sz="1800" dirty="0">
              <a:latin typeface="Arial Nova Light" panose="020B0304020202020204" pitchFamily="34" charset="0"/>
            </a:endParaRPr>
          </a:p>
          <a:p>
            <a:pPr>
              <a:lnSpc>
                <a:spcPct val="100000"/>
              </a:lnSpc>
              <a:spcBef>
                <a:spcPts val="0"/>
              </a:spcBef>
            </a:pPr>
            <a:r>
              <a:rPr lang="sl-SI" sz="1800" dirty="0">
                <a:latin typeface="Arial Nova Light" panose="020B0304020202020204" pitchFamily="34" charset="0"/>
              </a:rPr>
              <a:t>mejniki </a:t>
            </a:r>
            <a:r>
              <a:rPr lang="en-US" sz="1800" dirty="0">
                <a:latin typeface="Arial Nova Light" panose="020B0304020202020204" pitchFamily="34" charset="0"/>
              </a:rPr>
              <a:t>in </a:t>
            </a:r>
            <a:r>
              <a:rPr lang="en-US" sz="1800" dirty="0" err="1">
                <a:latin typeface="Arial Nova Light" panose="020B0304020202020204" pitchFamily="34" charset="0"/>
              </a:rPr>
              <a:t>nacionalni</a:t>
            </a:r>
            <a:r>
              <a:rPr lang="en-US" sz="1800" dirty="0">
                <a:latin typeface="Arial Nova Light" panose="020B0304020202020204" pitchFamily="34" charset="0"/>
              </a:rPr>
              <a:t> </a:t>
            </a:r>
            <a:r>
              <a:rPr lang="en-US" sz="1800" dirty="0" err="1">
                <a:latin typeface="Arial Nova Light" panose="020B0304020202020204" pitchFamily="34" charset="0"/>
              </a:rPr>
              <a:t>cilji</a:t>
            </a:r>
            <a:r>
              <a:rPr lang="en-US" sz="1800" dirty="0">
                <a:latin typeface="Arial Nova Light" panose="020B0304020202020204" pitchFamily="34" charset="0"/>
              </a:rPr>
              <a:t> </a:t>
            </a:r>
            <a:r>
              <a:rPr lang="sl-SI" sz="1800" dirty="0">
                <a:latin typeface="Arial Nova Light" panose="020B0304020202020204" pitchFamily="34" charset="0"/>
              </a:rPr>
              <a:t>za</a:t>
            </a:r>
            <a:r>
              <a:rPr lang="it-IT" sz="1800" dirty="0">
                <a:latin typeface="Arial Nova Light" panose="020B0304020202020204" pitchFamily="34" charset="0"/>
              </a:rPr>
              <a:t> </a:t>
            </a:r>
            <a:r>
              <a:rPr lang="it-IT" sz="1800" dirty="0" err="1">
                <a:latin typeface="Arial Nova Light" panose="020B0304020202020204" pitchFamily="34" charset="0"/>
              </a:rPr>
              <a:t>leta</a:t>
            </a:r>
            <a:r>
              <a:rPr lang="it-IT" sz="1800" dirty="0">
                <a:latin typeface="Arial Nova Light" panose="020B0304020202020204" pitchFamily="34" charset="0"/>
              </a:rPr>
              <a:t> 2030, 2040 in 2050 </a:t>
            </a:r>
            <a:endParaRPr lang="sl-SI" sz="1800" dirty="0">
              <a:latin typeface="Arial Nova Light" panose="020B0304020202020204" pitchFamily="34" charset="0"/>
            </a:endParaRPr>
          </a:p>
          <a:p>
            <a:pPr>
              <a:lnSpc>
                <a:spcPct val="100000"/>
              </a:lnSpc>
              <a:spcBef>
                <a:spcPts val="0"/>
              </a:spcBef>
            </a:pPr>
            <a:r>
              <a:rPr lang="sl-SI" sz="1800" dirty="0">
                <a:latin typeface="Arial Nova Light" panose="020B0304020202020204" pitchFamily="34" charset="0"/>
              </a:rPr>
              <a:t>ukrepe za </a:t>
            </a:r>
            <a:r>
              <a:rPr lang="sl-SI" sz="1800" dirty="0">
                <a:solidFill>
                  <a:schemeClr val="accent6">
                    <a:lumMod val="75000"/>
                  </a:schemeClr>
                </a:solidFill>
                <a:latin typeface="Arial Nova Light" panose="020B0304020202020204" pitchFamily="34" charset="0"/>
              </a:rPr>
              <a:t>spodbujanje namestitve </a:t>
            </a:r>
            <a:r>
              <a:rPr lang="sl-SI" sz="1800" dirty="0">
                <a:latin typeface="Arial Nova Light" panose="020B0304020202020204" pitchFamily="34" charset="0"/>
              </a:rPr>
              <a:t>naprav za proizvodnjo sončne energije na stavbah</a:t>
            </a:r>
          </a:p>
          <a:p>
            <a:pPr>
              <a:lnSpc>
                <a:spcPct val="100000"/>
              </a:lnSpc>
              <a:spcBef>
                <a:spcPts val="0"/>
              </a:spcBef>
            </a:pPr>
            <a:r>
              <a:rPr lang="en-US" sz="1800" dirty="0" err="1">
                <a:latin typeface="Arial Nova Light" panose="020B0304020202020204" pitchFamily="34" charset="0"/>
              </a:rPr>
              <a:t>posebna</a:t>
            </a:r>
            <a:r>
              <a:rPr lang="en-US" sz="1800" dirty="0">
                <a:latin typeface="Arial Nova Light" panose="020B0304020202020204" pitchFamily="34" charset="0"/>
              </a:rPr>
              <a:t> </a:t>
            </a:r>
            <a:r>
              <a:rPr lang="en-US" sz="1800" dirty="0" err="1">
                <a:latin typeface="Arial Nova Light" panose="020B0304020202020204" pitchFamily="34" charset="0"/>
              </a:rPr>
              <a:t>obravnava</a:t>
            </a:r>
            <a:r>
              <a:rPr lang="en-US" sz="1800" dirty="0">
                <a:latin typeface="Arial Nova Light" panose="020B0304020202020204" pitchFamily="34" charset="0"/>
              </a:rPr>
              <a:t> </a:t>
            </a:r>
            <a:r>
              <a:rPr lang="en-US" sz="1800" dirty="0" err="1">
                <a:latin typeface="Arial Nova Light" panose="020B0304020202020204" pitchFamily="34" charset="0"/>
              </a:rPr>
              <a:t>stavb</a:t>
            </a:r>
            <a:r>
              <a:rPr lang="en-US" sz="1800" dirty="0">
                <a:latin typeface="Arial Nova Light" panose="020B0304020202020204" pitchFamily="34" charset="0"/>
              </a:rPr>
              <a:t> – </a:t>
            </a:r>
            <a:r>
              <a:rPr lang="en-US" sz="1800" dirty="0" err="1">
                <a:solidFill>
                  <a:schemeClr val="accent6">
                    <a:lumMod val="75000"/>
                  </a:schemeClr>
                </a:solidFill>
                <a:latin typeface="Arial Nova Light" panose="020B0304020202020204" pitchFamily="34" charset="0"/>
              </a:rPr>
              <a:t>kulturna</a:t>
            </a:r>
            <a:r>
              <a:rPr lang="en-US" sz="1800" dirty="0">
                <a:solidFill>
                  <a:schemeClr val="accent6">
                    <a:lumMod val="75000"/>
                  </a:schemeClr>
                </a:solidFill>
                <a:latin typeface="Arial Nova Light" panose="020B0304020202020204" pitchFamily="34" charset="0"/>
              </a:rPr>
              <a:t> </a:t>
            </a:r>
            <a:r>
              <a:rPr lang="en-US" sz="1800" dirty="0" err="1">
                <a:solidFill>
                  <a:schemeClr val="accent6">
                    <a:lumMod val="75000"/>
                  </a:schemeClr>
                </a:solidFill>
                <a:latin typeface="Arial Nova Light" panose="020B0304020202020204" pitchFamily="34" charset="0"/>
              </a:rPr>
              <a:t>dediščina</a:t>
            </a:r>
            <a:endParaRPr lang="en-US" sz="1800" dirty="0">
              <a:solidFill>
                <a:schemeClr val="accent6">
                  <a:lumMod val="75000"/>
                </a:schemeClr>
              </a:solidFill>
              <a:latin typeface="Arial Nova Light" panose="020B0304020202020204" pitchFamily="34" charset="0"/>
            </a:endParaRPr>
          </a:p>
          <a:p>
            <a:pPr>
              <a:lnSpc>
                <a:spcPct val="100000"/>
              </a:lnSpc>
              <a:spcBef>
                <a:spcPts val="0"/>
              </a:spcBef>
            </a:pPr>
            <a:endParaRPr lang="en-US" sz="1800" dirty="0">
              <a:latin typeface="Arial Nova Light" panose="020B0304020202020204" pitchFamily="34" charset="0"/>
            </a:endParaRPr>
          </a:p>
          <a:p>
            <a:pPr>
              <a:lnSpc>
                <a:spcPct val="100000"/>
              </a:lnSpc>
              <a:spcBef>
                <a:spcPts val="0"/>
              </a:spcBef>
            </a:pPr>
            <a:r>
              <a:rPr lang="en-US" sz="1800" dirty="0">
                <a:solidFill>
                  <a:schemeClr val="accent6">
                    <a:lumMod val="75000"/>
                  </a:schemeClr>
                </a:solidFill>
                <a:latin typeface="Arial Nova Light" panose="020B0304020202020204" pitchFamily="34" charset="0"/>
              </a:rPr>
              <a:t>p</a:t>
            </a:r>
            <a:r>
              <a:rPr lang="sl-SI" sz="1800" dirty="0">
                <a:solidFill>
                  <a:schemeClr val="accent6">
                    <a:lumMod val="75000"/>
                  </a:schemeClr>
                </a:solidFill>
                <a:latin typeface="Arial Nova Light" panose="020B0304020202020204" pitchFamily="34" charset="0"/>
              </a:rPr>
              <a:t>rednost pri energetski prenovi morajo imeti stavbe z najnižjo energetsko</a:t>
            </a:r>
            <a:r>
              <a:rPr lang="en-US" sz="1800" dirty="0">
                <a:solidFill>
                  <a:schemeClr val="accent6">
                    <a:lumMod val="75000"/>
                  </a:schemeClr>
                </a:solidFill>
                <a:latin typeface="Arial Nova Light" panose="020B0304020202020204" pitchFamily="34" charset="0"/>
              </a:rPr>
              <a:t> </a:t>
            </a:r>
            <a:r>
              <a:rPr lang="sl-SI" sz="1800" dirty="0">
                <a:solidFill>
                  <a:schemeClr val="accent6">
                    <a:lumMod val="75000"/>
                  </a:schemeClr>
                </a:solidFill>
                <a:latin typeface="Arial Nova Light" panose="020B0304020202020204" pitchFamily="34" charset="0"/>
              </a:rPr>
              <a:t>učinkovitostjo</a:t>
            </a:r>
            <a:endParaRPr lang="en-US" sz="1800" dirty="0">
              <a:solidFill>
                <a:schemeClr val="accent6">
                  <a:lumMod val="75000"/>
                </a:schemeClr>
              </a:solidFill>
              <a:latin typeface="Arial Nova Light" panose="020B0304020202020204" pitchFamily="34" charset="0"/>
            </a:endParaRPr>
          </a:p>
        </p:txBody>
      </p:sp>
    </p:spTree>
    <p:extLst>
      <p:ext uri="{BB962C8B-B14F-4D97-AF65-F5344CB8AC3E}">
        <p14:creationId xmlns:p14="http://schemas.microsoft.com/office/powerpoint/2010/main" val="767404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EA045ED1-7E9A-8C08-B462-A253505A3D51}"/>
              </a:ext>
            </a:extLst>
          </p:cNvPr>
          <p:cNvSpPr>
            <a:spLocks noGrp="1"/>
          </p:cNvSpPr>
          <p:nvPr>
            <p:ph type="title"/>
          </p:nvPr>
        </p:nvSpPr>
        <p:spPr>
          <a:xfrm>
            <a:off x="228600" y="128598"/>
            <a:ext cx="11826240"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3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III. POGLAVJE: </a:t>
            </a:r>
            <a:r>
              <a:rPr kumimoji="0" lang="sv-SE" sz="3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2. ODDELEK: ENERGETSKA UČINKOVITOST JAVNEGA SEKTORJA</a:t>
            </a:r>
            <a:endParaRPr kumimoji="0" lang="sl-SI" sz="3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endParaRPr>
          </a:p>
        </p:txBody>
      </p:sp>
      <p:sp>
        <p:nvSpPr>
          <p:cNvPr id="7" name="PoljeZBesedilom 6">
            <a:extLst>
              <a:ext uri="{FF2B5EF4-FFF2-40B4-BE49-F238E27FC236}">
                <a16:creationId xmlns:a16="http://schemas.microsoft.com/office/drawing/2014/main" id="{B99F638A-2E08-D0E1-A7DC-6DE3F0F75D26}"/>
              </a:ext>
            </a:extLst>
          </p:cNvPr>
          <p:cNvSpPr txBox="1"/>
          <p:nvPr/>
        </p:nvSpPr>
        <p:spPr>
          <a:xfrm>
            <a:off x="-1054752" y="3491306"/>
            <a:ext cx="11963400" cy="400110"/>
          </a:xfrm>
          <a:prstGeom prst="rect">
            <a:avLst/>
          </a:prstGeom>
          <a:noFill/>
        </p:spPr>
        <p:txBody>
          <a:bodyPr wrap="square">
            <a:spAutoFit/>
          </a:bodyPr>
          <a:lstStyle/>
          <a:p>
            <a:pPr marL="285750" indent="-285750" algn="ctr">
              <a:buFont typeface="Arial" panose="020B0604020202020204" pitchFamily="34" charset="0"/>
              <a:buChar char="•"/>
            </a:pPr>
            <a:r>
              <a:rPr lang="sl-SI" sz="2000" dirty="0">
                <a:solidFill>
                  <a:schemeClr val="accent6">
                    <a:lumMod val="75000"/>
                  </a:schemeClr>
                </a:solidFill>
                <a:latin typeface="Arial Nova Light" panose="020B0304020202020204" pitchFamily="34" charset="0"/>
              </a:rPr>
              <a:t>Obveznosti oseb javnega sektorja glede prenove in popisa stavb – 19. člen</a:t>
            </a:r>
          </a:p>
        </p:txBody>
      </p:sp>
      <p:sp>
        <p:nvSpPr>
          <p:cNvPr id="8" name="PoljeZBesedilom 7">
            <a:extLst>
              <a:ext uri="{FF2B5EF4-FFF2-40B4-BE49-F238E27FC236}">
                <a16:creationId xmlns:a16="http://schemas.microsoft.com/office/drawing/2014/main" id="{EA1638EE-D448-9A90-3315-042DE203DEAA}"/>
              </a:ext>
            </a:extLst>
          </p:cNvPr>
          <p:cNvSpPr txBox="1"/>
          <p:nvPr/>
        </p:nvSpPr>
        <p:spPr>
          <a:xfrm>
            <a:off x="725972" y="5315014"/>
            <a:ext cx="10831496" cy="400110"/>
          </a:xfrm>
          <a:prstGeom prst="rect">
            <a:avLst/>
          </a:prstGeom>
          <a:noFill/>
        </p:spPr>
        <p:txBody>
          <a:bodyPr wrap="square">
            <a:spAutoFit/>
          </a:bodyPr>
          <a:lstStyle/>
          <a:p>
            <a:pPr marL="285750" indent="-285750" algn="just">
              <a:buFont typeface="Arial" panose="020B0604020202020204" pitchFamily="34" charset="0"/>
              <a:buChar char="•"/>
            </a:pPr>
            <a:r>
              <a:rPr lang="pl-PL" sz="2000" dirty="0">
                <a:solidFill>
                  <a:schemeClr val="accent6">
                    <a:lumMod val="75000"/>
                  </a:schemeClr>
                </a:solidFill>
                <a:latin typeface="Arial Nova Light" panose="020B0304020202020204" pitchFamily="34" charset="0"/>
              </a:rPr>
              <a:t>Sistem upravljanja z energijo v javnem sektorju </a:t>
            </a:r>
            <a:r>
              <a:rPr lang="sl-SI" sz="2000" dirty="0">
                <a:solidFill>
                  <a:schemeClr val="accent6">
                    <a:lumMod val="75000"/>
                  </a:schemeClr>
                </a:solidFill>
                <a:latin typeface="Arial Nova Light" panose="020B0304020202020204" pitchFamily="34" charset="0"/>
              </a:rPr>
              <a:t>– 20. člen</a:t>
            </a:r>
          </a:p>
        </p:txBody>
      </p:sp>
      <p:sp>
        <p:nvSpPr>
          <p:cNvPr id="9" name="PoljeZBesedilom 8">
            <a:extLst>
              <a:ext uri="{FF2B5EF4-FFF2-40B4-BE49-F238E27FC236}">
                <a16:creationId xmlns:a16="http://schemas.microsoft.com/office/drawing/2014/main" id="{FC1ED372-E05D-C5FD-BC51-9B5EAA5F21A0}"/>
              </a:ext>
            </a:extLst>
          </p:cNvPr>
          <p:cNvSpPr txBox="1"/>
          <p:nvPr/>
        </p:nvSpPr>
        <p:spPr>
          <a:xfrm>
            <a:off x="-943284" y="5703660"/>
            <a:ext cx="11152488" cy="400110"/>
          </a:xfrm>
          <a:prstGeom prst="rect">
            <a:avLst/>
          </a:prstGeom>
          <a:noFill/>
        </p:spPr>
        <p:txBody>
          <a:bodyPr wrap="square">
            <a:spAutoFit/>
          </a:bodyPr>
          <a:lstStyle/>
          <a:p>
            <a:pPr marL="285750" indent="-285750" algn="ctr">
              <a:buFont typeface="Arial" panose="020B0604020202020204" pitchFamily="34" charset="0"/>
              <a:buChar char="•"/>
            </a:pPr>
            <a:r>
              <a:rPr lang="pl-PL" sz="2000" dirty="0">
                <a:solidFill>
                  <a:schemeClr val="accent6">
                    <a:lumMod val="75000"/>
                  </a:schemeClr>
                </a:solidFill>
                <a:latin typeface="Arial Nova Light" panose="020B0304020202020204" pitchFamily="34" charset="0"/>
              </a:rPr>
              <a:t>Podatkovna zbirka upravljanja z energijo v javnem sektorju</a:t>
            </a:r>
            <a:r>
              <a:rPr lang="sl-SI" sz="2000" dirty="0">
                <a:solidFill>
                  <a:schemeClr val="accent6">
                    <a:lumMod val="75000"/>
                  </a:schemeClr>
                </a:solidFill>
                <a:latin typeface="Arial Nova Light" panose="020B0304020202020204" pitchFamily="34" charset="0"/>
              </a:rPr>
              <a:t>– 21. člen</a:t>
            </a:r>
          </a:p>
        </p:txBody>
      </p:sp>
      <p:sp>
        <p:nvSpPr>
          <p:cNvPr id="11" name="PoljeZBesedilom 10">
            <a:extLst>
              <a:ext uri="{FF2B5EF4-FFF2-40B4-BE49-F238E27FC236}">
                <a16:creationId xmlns:a16="http://schemas.microsoft.com/office/drawing/2014/main" id="{62B3C4B3-CCBD-93AA-E8BC-647FEE5CE747}"/>
              </a:ext>
            </a:extLst>
          </p:cNvPr>
          <p:cNvSpPr txBox="1"/>
          <p:nvPr/>
        </p:nvSpPr>
        <p:spPr>
          <a:xfrm>
            <a:off x="-894874" y="989749"/>
            <a:ext cx="12515850" cy="1261884"/>
          </a:xfrm>
          <a:prstGeom prst="rect">
            <a:avLst/>
          </a:prstGeom>
          <a:noFill/>
        </p:spPr>
        <p:txBody>
          <a:bodyPr wrap="square">
            <a:spAutoFit/>
          </a:bodyPr>
          <a:lstStyle/>
          <a:p>
            <a:pPr marL="457200" indent="-457200" algn="ctr">
              <a:buFont typeface="Arial" panose="020B0604020202020204" pitchFamily="34" charset="0"/>
              <a:buChar char="•"/>
            </a:pPr>
            <a:endParaRPr lang="sl-SI" sz="2800" dirty="0">
              <a:solidFill>
                <a:schemeClr val="accent6">
                  <a:lumMod val="75000"/>
                </a:schemeClr>
              </a:solidFill>
              <a:latin typeface="Arial Nova Light" panose="020B0304020202020204" pitchFamily="34" charset="0"/>
            </a:endParaRPr>
          </a:p>
          <a:p>
            <a:pPr marL="457200" indent="-457200" algn="ctr">
              <a:buFont typeface="Arial" panose="020B0604020202020204" pitchFamily="34" charset="0"/>
              <a:buChar char="•"/>
            </a:pPr>
            <a:r>
              <a:rPr lang="sl-SI" sz="2000" dirty="0">
                <a:solidFill>
                  <a:schemeClr val="accent6">
                    <a:lumMod val="75000"/>
                  </a:schemeClr>
                </a:solidFill>
                <a:latin typeface="Arial Nova Light" panose="020B0304020202020204" pitchFamily="34" charset="0"/>
              </a:rPr>
              <a:t>Obveznosti oseb javnega sektorja glede prihranka končne rabe energije - 18. člen</a:t>
            </a:r>
          </a:p>
          <a:p>
            <a:pPr marL="457200" indent="-457200" algn="ctr">
              <a:buFont typeface="Arial" panose="020B0604020202020204" pitchFamily="34" charset="0"/>
              <a:buChar char="•"/>
            </a:pPr>
            <a:endParaRPr lang="sl-SI" sz="2800" dirty="0">
              <a:solidFill>
                <a:schemeClr val="accent6">
                  <a:lumMod val="75000"/>
                </a:schemeClr>
              </a:solidFill>
              <a:latin typeface="Arial Nova Light" panose="020B0304020202020204" pitchFamily="34" charset="0"/>
            </a:endParaRPr>
          </a:p>
        </p:txBody>
      </p:sp>
      <p:sp>
        <p:nvSpPr>
          <p:cNvPr id="3" name="PoljeZBesedilom 2">
            <a:extLst>
              <a:ext uri="{FF2B5EF4-FFF2-40B4-BE49-F238E27FC236}">
                <a16:creationId xmlns:a16="http://schemas.microsoft.com/office/drawing/2014/main" id="{46F4DD94-A1D6-7E4D-0CFF-CBA24A80FA60}"/>
              </a:ext>
            </a:extLst>
          </p:cNvPr>
          <p:cNvSpPr txBox="1"/>
          <p:nvPr/>
        </p:nvSpPr>
        <p:spPr>
          <a:xfrm>
            <a:off x="1064489" y="1805790"/>
            <a:ext cx="10205562" cy="1477328"/>
          </a:xfrm>
          <a:prstGeom prst="rect">
            <a:avLst/>
          </a:prstGeom>
          <a:noFill/>
        </p:spPr>
        <p:txBody>
          <a:bodyPr wrap="square">
            <a:spAutoFit/>
          </a:bodyPr>
          <a:lstStyle/>
          <a:p>
            <a:pPr marL="342900" indent="-342900">
              <a:buFont typeface="Arial" panose="020B0604020202020204" pitchFamily="34" charset="0"/>
              <a:buChar char="•"/>
            </a:pPr>
            <a:r>
              <a:rPr lang="sl-SI" dirty="0">
                <a:latin typeface="Arial Nova Light" panose="020B0304020202020204" pitchFamily="34" charset="0"/>
              </a:rPr>
              <a:t>osebe JS vsako leto zmanjšajo skupno rabo končne energije vseh oseb JS za najmanj </a:t>
            </a:r>
            <a:r>
              <a:rPr lang="sl-SI" dirty="0">
                <a:solidFill>
                  <a:schemeClr val="accent6">
                    <a:lumMod val="75000"/>
                  </a:schemeClr>
                </a:solidFill>
                <a:latin typeface="Arial Nova Light" panose="020B0304020202020204" pitchFamily="34" charset="0"/>
              </a:rPr>
              <a:t>1,9 % skupne rabe končne energije v letu 2021</a:t>
            </a:r>
            <a:r>
              <a:rPr lang="sl-SI" dirty="0">
                <a:latin typeface="Arial Nova Light" panose="020B0304020202020204" pitchFamily="34" charset="0"/>
              </a:rPr>
              <a:t>(stavbe, procesi v JS in mobilnost)</a:t>
            </a:r>
          </a:p>
          <a:p>
            <a:pPr marL="342900" indent="-342900">
              <a:buFont typeface="Arial" panose="020B0604020202020204" pitchFamily="34" charset="0"/>
              <a:buChar char="•"/>
            </a:pPr>
            <a:r>
              <a:rPr lang="sl-SI" dirty="0">
                <a:latin typeface="Arial Nova Light" panose="020B0304020202020204" pitchFamily="34" charset="0"/>
              </a:rPr>
              <a:t>vsaka oseba JS mora dosegati in letno poročati glede cilja</a:t>
            </a:r>
          </a:p>
          <a:p>
            <a:pPr marL="342900" indent="-342900">
              <a:buFont typeface="Arial" panose="020B0604020202020204" pitchFamily="34" charset="0"/>
              <a:buChar char="•"/>
            </a:pPr>
            <a:r>
              <a:rPr lang="sl-SI" dirty="0">
                <a:latin typeface="Arial Nova Light" panose="020B0304020202020204" pitchFamily="34" charset="0"/>
              </a:rPr>
              <a:t>tudi subjekti, ki jih država ali občina neposredno financira in upravlja (niso pa industrijske ali poslovne narave)</a:t>
            </a:r>
          </a:p>
        </p:txBody>
      </p:sp>
      <p:sp>
        <p:nvSpPr>
          <p:cNvPr id="5" name="PoljeZBesedilom 4">
            <a:extLst>
              <a:ext uri="{FF2B5EF4-FFF2-40B4-BE49-F238E27FC236}">
                <a16:creationId xmlns:a16="http://schemas.microsoft.com/office/drawing/2014/main" id="{0E69006D-33A0-CEA4-BB5E-3683C43F2D66}"/>
              </a:ext>
            </a:extLst>
          </p:cNvPr>
          <p:cNvSpPr txBox="1"/>
          <p:nvPr/>
        </p:nvSpPr>
        <p:spPr>
          <a:xfrm>
            <a:off x="1151572" y="4036980"/>
            <a:ext cx="10431445" cy="1200329"/>
          </a:xfrm>
          <a:prstGeom prst="rect">
            <a:avLst/>
          </a:prstGeom>
          <a:noFill/>
        </p:spPr>
        <p:txBody>
          <a:bodyPr wrap="square">
            <a:spAutoFit/>
          </a:bodyPr>
          <a:lstStyle/>
          <a:p>
            <a:pPr marL="342900" indent="-342900">
              <a:buFont typeface="Arial" panose="020B0604020202020204" pitchFamily="34" charset="0"/>
              <a:buChar char="•"/>
            </a:pPr>
            <a:r>
              <a:rPr lang="sl-SI" dirty="0">
                <a:latin typeface="Arial Nova Light" panose="020B0304020202020204" pitchFamily="34" charset="0"/>
              </a:rPr>
              <a:t>osebe JS bodo še naprej vsako leto morale </a:t>
            </a:r>
            <a:r>
              <a:rPr lang="sl-SI" dirty="0">
                <a:solidFill>
                  <a:schemeClr val="accent6">
                    <a:lumMod val="75000"/>
                  </a:schemeClr>
                </a:solidFill>
                <a:latin typeface="Arial Nova Light" panose="020B0304020202020204" pitchFamily="34" charset="0"/>
              </a:rPr>
              <a:t>prenoviti 3%</a:t>
            </a:r>
            <a:r>
              <a:rPr lang="sl-SI" dirty="0">
                <a:latin typeface="Arial Nova Light" panose="020B0304020202020204" pitchFamily="34" charset="0"/>
              </a:rPr>
              <a:t> svojih stavb v </a:t>
            </a:r>
            <a:r>
              <a:rPr lang="sl-SI" dirty="0" err="1">
                <a:latin typeface="Arial Nova Light" panose="020B0304020202020204" pitchFamily="34" charset="0"/>
              </a:rPr>
              <a:t>sNES</a:t>
            </a:r>
            <a:r>
              <a:rPr lang="sl-SI" dirty="0">
                <a:latin typeface="Arial Nova Light" panose="020B0304020202020204" pitchFamily="34" charset="0"/>
              </a:rPr>
              <a:t> ali BES (popis stavb presečni datum 1. januar 2024, niso </a:t>
            </a:r>
            <a:r>
              <a:rPr lang="sl-SI" dirty="0" err="1">
                <a:latin typeface="Arial Nova Light" panose="020B0304020202020204" pitchFamily="34" charset="0"/>
              </a:rPr>
              <a:t>sNES</a:t>
            </a:r>
            <a:r>
              <a:rPr lang="sl-SI" dirty="0">
                <a:latin typeface="Arial Nova Light" panose="020B0304020202020204" pitchFamily="34" charset="0"/>
              </a:rPr>
              <a:t>)</a:t>
            </a:r>
          </a:p>
          <a:p>
            <a:pPr marL="342900" indent="-342900">
              <a:buFont typeface="Arial" panose="020B0604020202020204" pitchFamily="34" charset="0"/>
              <a:buChar char="•"/>
            </a:pPr>
            <a:r>
              <a:rPr lang="sl-SI" dirty="0">
                <a:latin typeface="Arial Nova Light" panose="020B0304020202020204" pitchFamily="34" charset="0"/>
              </a:rPr>
              <a:t>izjeme za določene stavbe</a:t>
            </a:r>
          </a:p>
          <a:p>
            <a:pPr marL="342900" indent="-342900">
              <a:buFont typeface="Arial" panose="020B0604020202020204" pitchFamily="34" charset="0"/>
              <a:buChar char="•"/>
            </a:pPr>
            <a:r>
              <a:rPr lang="sl-SI" dirty="0">
                <a:latin typeface="Arial Nova Light" panose="020B0304020202020204" pitchFamily="34" charset="0"/>
              </a:rPr>
              <a:t>predpisan sistem spremljanja in poročanja skladno z direktivo</a:t>
            </a:r>
          </a:p>
        </p:txBody>
      </p:sp>
      <p:sp>
        <p:nvSpPr>
          <p:cNvPr id="12" name="PoljeZBesedilom 11">
            <a:extLst>
              <a:ext uri="{FF2B5EF4-FFF2-40B4-BE49-F238E27FC236}">
                <a16:creationId xmlns:a16="http://schemas.microsoft.com/office/drawing/2014/main" id="{B08522E2-9833-3A37-3874-3A038DF57580}"/>
              </a:ext>
            </a:extLst>
          </p:cNvPr>
          <p:cNvSpPr txBox="1"/>
          <p:nvPr/>
        </p:nvSpPr>
        <p:spPr>
          <a:xfrm>
            <a:off x="-1077612" y="6103886"/>
            <a:ext cx="11152488" cy="400110"/>
          </a:xfrm>
          <a:prstGeom prst="rect">
            <a:avLst/>
          </a:prstGeom>
          <a:noFill/>
        </p:spPr>
        <p:txBody>
          <a:bodyPr wrap="square">
            <a:spAutoFit/>
          </a:bodyPr>
          <a:lstStyle/>
          <a:p>
            <a:pPr marL="285750" indent="-285750" algn="ctr">
              <a:buFont typeface="Arial" panose="020B0604020202020204" pitchFamily="34" charset="0"/>
              <a:buChar char="•"/>
            </a:pPr>
            <a:r>
              <a:rPr lang="pl-PL" sz="2000" dirty="0">
                <a:solidFill>
                  <a:schemeClr val="accent6">
                    <a:lumMod val="75000"/>
                  </a:schemeClr>
                </a:solidFill>
                <a:latin typeface="Arial Nova Light" panose="020B0304020202020204" pitchFamily="34" charset="0"/>
              </a:rPr>
              <a:t>Kontak</a:t>
            </a:r>
            <a:r>
              <a:rPr lang="en-US" sz="2000" dirty="0">
                <a:solidFill>
                  <a:schemeClr val="accent6">
                    <a:lumMod val="75000"/>
                  </a:schemeClr>
                </a:solidFill>
                <a:latin typeface="Arial Nova Light" panose="020B0304020202020204" pitchFamily="34" charset="0"/>
              </a:rPr>
              <a:t>t</a:t>
            </a:r>
            <a:r>
              <a:rPr lang="pl-PL" sz="2000" dirty="0">
                <a:solidFill>
                  <a:schemeClr val="accent6">
                    <a:lumMod val="75000"/>
                  </a:schemeClr>
                </a:solidFill>
                <a:latin typeface="Arial Nova Light" panose="020B0304020202020204" pitchFamily="34" charset="0"/>
              </a:rPr>
              <a:t>na točka za energetski prehod javnega sektorja </a:t>
            </a:r>
            <a:r>
              <a:rPr lang="sl-SI" sz="2000" dirty="0">
                <a:solidFill>
                  <a:schemeClr val="accent6">
                    <a:lumMod val="75000"/>
                  </a:schemeClr>
                </a:solidFill>
                <a:latin typeface="Arial Nova Light" panose="020B0304020202020204" pitchFamily="34" charset="0"/>
              </a:rPr>
              <a:t>– 22. člen  </a:t>
            </a:r>
          </a:p>
        </p:txBody>
      </p:sp>
    </p:spTree>
    <p:extLst>
      <p:ext uri="{BB962C8B-B14F-4D97-AF65-F5344CB8AC3E}">
        <p14:creationId xmlns:p14="http://schemas.microsoft.com/office/powerpoint/2010/main" val="694873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9A09A707-EA41-19D0-C72D-651C07668557}"/>
              </a:ext>
            </a:extLst>
          </p:cNvPr>
          <p:cNvSpPr txBox="1"/>
          <p:nvPr/>
        </p:nvSpPr>
        <p:spPr>
          <a:xfrm>
            <a:off x="639623" y="3628162"/>
            <a:ext cx="11140897" cy="4462760"/>
          </a:xfrm>
          <a:prstGeom prst="rect">
            <a:avLst/>
          </a:prstGeom>
          <a:noFill/>
        </p:spPr>
        <p:txBody>
          <a:bodyPr wrap="square">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2000" dirty="0">
                <a:solidFill>
                  <a:schemeClr val="accent6">
                    <a:lumMod val="75000"/>
                  </a:schemeClr>
                </a:solidFill>
                <a:latin typeface="Arial Nova Light" panose="020B0304020202020204" pitchFamily="34" charset="0"/>
              </a:rPr>
              <a:t>S</a:t>
            </a:r>
            <a:r>
              <a:rPr lang="en-US" sz="2000" dirty="0" err="1">
                <a:solidFill>
                  <a:schemeClr val="accent6">
                    <a:lumMod val="75000"/>
                  </a:schemeClr>
                </a:solidFill>
                <a:latin typeface="Arial Nova Light" panose="020B0304020202020204" pitchFamily="34" charset="0"/>
              </a:rPr>
              <a:t>istem</a:t>
            </a:r>
            <a:r>
              <a:rPr lang="en-US" sz="2000" dirty="0">
                <a:solidFill>
                  <a:schemeClr val="accent6">
                    <a:lumMod val="75000"/>
                  </a:schemeClr>
                </a:solidFill>
                <a:latin typeface="Arial Nova Light" panose="020B0304020202020204" pitchFamily="34" charset="0"/>
              </a:rPr>
              <a:t> </a:t>
            </a:r>
            <a:r>
              <a:rPr lang="en-US" sz="2000" dirty="0" err="1">
                <a:solidFill>
                  <a:schemeClr val="accent6">
                    <a:lumMod val="75000"/>
                  </a:schemeClr>
                </a:solidFill>
                <a:latin typeface="Arial Nova Light" panose="020B0304020202020204" pitchFamily="34" charset="0"/>
              </a:rPr>
              <a:t>upravljanja</a:t>
            </a:r>
            <a:r>
              <a:rPr lang="en-US" sz="2000" dirty="0">
                <a:solidFill>
                  <a:schemeClr val="accent6">
                    <a:lumMod val="75000"/>
                  </a:schemeClr>
                </a:solidFill>
                <a:latin typeface="Arial Nova Light" panose="020B0304020202020204" pitchFamily="34" charset="0"/>
              </a:rPr>
              <a:t> z </a:t>
            </a:r>
            <a:r>
              <a:rPr lang="en-US" sz="2000" dirty="0" err="1">
                <a:solidFill>
                  <a:schemeClr val="accent6">
                    <a:lumMod val="75000"/>
                  </a:schemeClr>
                </a:solidFill>
                <a:latin typeface="Arial Nova Light" panose="020B0304020202020204" pitchFamily="34" charset="0"/>
              </a:rPr>
              <a:t>energijo</a:t>
            </a:r>
            <a:r>
              <a:rPr lang="en-US" sz="2000" dirty="0">
                <a:solidFill>
                  <a:schemeClr val="accent6">
                    <a:lumMod val="75000"/>
                  </a:schemeClr>
                </a:solidFill>
                <a:latin typeface="Arial Nova Light" panose="020B0304020202020204" pitchFamily="34" charset="0"/>
              </a:rPr>
              <a:t> in </a:t>
            </a:r>
            <a:r>
              <a:rPr lang="en-US" sz="2000" dirty="0" err="1">
                <a:solidFill>
                  <a:schemeClr val="accent6">
                    <a:lumMod val="75000"/>
                  </a:schemeClr>
                </a:solidFill>
                <a:latin typeface="Arial Nova Light" panose="020B0304020202020204" pitchFamily="34" charset="0"/>
              </a:rPr>
              <a:t>energetski</a:t>
            </a:r>
            <a:r>
              <a:rPr lang="en-US" sz="2000" dirty="0">
                <a:solidFill>
                  <a:schemeClr val="accent6">
                    <a:lumMod val="75000"/>
                  </a:schemeClr>
                </a:solidFill>
                <a:latin typeface="Arial Nova Light" panose="020B0304020202020204" pitchFamily="34" charset="0"/>
              </a:rPr>
              <a:t> </a:t>
            </a:r>
            <a:r>
              <a:rPr lang="en-US" sz="2000" dirty="0" err="1">
                <a:solidFill>
                  <a:schemeClr val="accent6">
                    <a:lumMod val="75000"/>
                  </a:schemeClr>
                </a:solidFill>
                <a:latin typeface="Arial Nova Light" panose="020B0304020202020204" pitchFamily="34" charset="0"/>
              </a:rPr>
              <a:t>pregledi</a:t>
            </a:r>
            <a:r>
              <a:rPr lang="en-US" sz="2000" dirty="0">
                <a:solidFill>
                  <a:schemeClr val="accent6">
                    <a:lumMod val="75000"/>
                  </a:schemeClr>
                </a:solidFill>
                <a:latin typeface="Arial Nova Light" panose="020B0304020202020204" pitchFamily="34" charset="0"/>
              </a:rPr>
              <a:t> v </a:t>
            </a:r>
            <a:r>
              <a:rPr lang="en-US" sz="2000" dirty="0" err="1">
                <a:solidFill>
                  <a:schemeClr val="accent6">
                    <a:lumMod val="75000"/>
                  </a:schemeClr>
                </a:solidFill>
                <a:latin typeface="Arial Nova Light" panose="020B0304020202020204" pitchFamily="34" charset="0"/>
              </a:rPr>
              <a:t>podjetjih</a:t>
            </a:r>
            <a:r>
              <a:rPr lang="sl-SI" sz="2000" dirty="0">
                <a:solidFill>
                  <a:schemeClr val="accent6">
                    <a:lumMod val="75000"/>
                  </a:schemeClr>
                </a:solidFill>
                <a:latin typeface="Arial Nova Light" panose="020B0304020202020204" pitchFamily="34" charset="0"/>
              </a:rPr>
              <a:t> - 26. člen</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l-SI" sz="2000" dirty="0">
              <a:solidFill>
                <a:schemeClr val="accent6">
                  <a:lumMod val="75000"/>
                </a:schemeClr>
              </a:solidFill>
              <a:latin typeface="Arial Nova Light" panose="020B0304020202020204" pitchFamily="34" charset="0"/>
            </a:endParaRPr>
          </a:p>
          <a:p>
            <a:pPr marL="800100" lvl="1" indent="-342900">
              <a:buFont typeface="Arial" panose="020B0604020202020204" pitchFamily="34" charset="0"/>
              <a:buChar char="•"/>
              <a:defRPr/>
            </a:pPr>
            <a:r>
              <a:rPr lang="en-US" dirty="0" err="1">
                <a:latin typeface="Arial Nova Light" panose="020B0304020202020204" pitchFamily="34" charset="0"/>
              </a:rPr>
              <a:t>nad</a:t>
            </a:r>
            <a:r>
              <a:rPr lang="en-US" dirty="0">
                <a:latin typeface="Arial Nova Light" panose="020B0304020202020204" pitchFamily="34" charset="0"/>
              </a:rPr>
              <a:t> </a:t>
            </a:r>
            <a:r>
              <a:rPr lang="sl-SI" dirty="0">
                <a:latin typeface="Arial Nova Light" panose="020B0304020202020204" pitchFamily="34" charset="0"/>
              </a:rPr>
              <a:t>23,6 GWh</a:t>
            </a:r>
            <a:r>
              <a:rPr lang="en-US" dirty="0">
                <a:latin typeface="Arial Nova Light" panose="020B0304020202020204" pitchFamily="34" charset="0"/>
              </a:rPr>
              <a:t> - </a:t>
            </a:r>
            <a:r>
              <a:rPr lang="en-US" dirty="0" err="1">
                <a:latin typeface="Arial Nova Light" panose="020B0304020202020204" pitchFamily="34" charset="0"/>
              </a:rPr>
              <a:t>dolžni</a:t>
            </a:r>
            <a:r>
              <a:rPr lang="en-US" dirty="0">
                <a:latin typeface="Arial Nova Light" panose="020B0304020202020204" pitchFamily="34" charset="0"/>
              </a:rPr>
              <a:t> </a:t>
            </a:r>
            <a:r>
              <a:rPr lang="en-US" dirty="0" err="1">
                <a:latin typeface="Arial Nova Light" panose="020B0304020202020204" pitchFamily="34" charset="0"/>
              </a:rPr>
              <a:t>vzpostaviti</a:t>
            </a:r>
            <a:r>
              <a:rPr lang="en-US" dirty="0">
                <a:latin typeface="Arial Nova Light" panose="020B0304020202020204" pitchFamily="34" charset="0"/>
              </a:rPr>
              <a:t> in </a:t>
            </a:r>
            <a:r>
              <a:rPr lang="en-US" dirty="0" err="1">
                <a:latin typeface="Arial Nova Light" panose="020B0304020202020204" pitchFamily="34" charset="0"/>
              </a:rPr>
              <a:t>uporabljati</a:t>
            </a:r>
            <a:r>
              <a:rPr lang="en-US" dirty="0">
                <a:latin typeface="Arial Nova Light" panose="020B0304020202020204" pitchFamily="34" charset="0"/>
              </a:rPr>
              <a:t> </a:t>
            </a:r>
            <a:r>
              <a:rPr lang="en-US" dirty="0" err="1">
                <a:latin typeface="Arial Nova Light" panose="020B0304020202020204" pitchFamily="34" charset="0"/>
              </a:rPr>
              <a:t>sistem</a:t>
            </a:r>
            <a:r>
              <a:rPr lang="en-US" dirty="0">
                <a:latin typeface="Arial Nova Light" panose="020B0304020202020204" pitchFamily="34" charset="0"/>
              </a:rPr>
              <a:t> </a:t>
            </a:r>
            <a:r>
              <a:rPr lang="en-US" dirty="0" err="1">
                <a:latin typeface="Arial Nova Light" panose="020B0304020202020204" pitchFamily="34" charset="0"/>
              </a:rPr>
              <a:t>upravljanja</a:t>
            </a:r>
            <a:r>
              <a:rPr lang="en-US" dirty="0">
                <a:latin typeface="Arial Nova Light" panose="020B0304020202020204" pitchFamily="34" charset="0"/>
              </a:rPr>
              <a:t> z </a:t>
            </a:r>
            <a:r>
              <a:rPr lang="en-US" dirty="0" err="1">
                <a:latin typeface="Arial Nova Light" panose="020B0304020202020204" pitchFamily="34" charset="0"/>
              </a:rPr>
              <a:t>energijo</a:t>
            </a:r>
            <a:endParaRPr lang="en-US" dirty="0">
              <a:latin typeface="Arial Nova Light" panose="020B0304020202020204" pitchFamily="34" charset="0"/>
            </a:endParaRPr>
          </a:p>
          <a:p>
            <a:pPr marL="800100" lvl="1" indent="-342900">
              <a:buFont typeface="Arial" panose="020B0604020202020204" pitchFamily="34" charset="0"/>
              <a:buChar char="•"/>
              <a:defRPr/>
            </a:pPr>
            <a:r>
              <a:rPr lang="en-US" dirty="0" err="1">
                <a:latin typeface="Arial Nova Light" panose="020B0304020202020204" pitchFamily="34" charset="0"/>
              </a:rPr>
              <a:t>nad</a:t>
            </a:r>
            <a:r>
              <a:rPr lang="en-US" dirty="0">
                <a:latin typeface="Arial Nova Light" panose="020B0304020202020204" pitchFamily="34" charset="0"/>
              </a:rPr>
              <a:t> </a:t>
            </a:r>
            <a:r>
              <a:rPr lang="sl-SI" dirty="0">
                <a:latin typeface="Arial Nova Light" panose="020B0304020202020204" pitchFamily="34" charset="0"/>
              </a:rPr>
              <a:t>2,7 GWh</a:t>
            </a:r>
            <a:r>
              <a:rPr lang="en-US" dirty="0">
                <a:latin typeface="Arial Nova Light" panose="020B0304020202020204" pitchFamily="34" charset="0"/>
              </a:rPr>
              <a:t> in do </a:t>
            </a:r>
            <a:r>
              <a:rPr lang="sl-SI" dirty="0">
                <a:latin typeface="Arial Nova Light" panose="020B0304020202020204" pitchFamily="34" charset="0"/>
              </a:rPr>
              <a:t>23,6 GWh</a:t>
            </a:r>
            <a:r>
              <a:rPr lang="en-US" dirty="0">
                <a:latin typeface="Arial Nova Light" panose="020B0304020202020204" pitchFamily="34" charset="0"/>
              </a:rPr>
              <a:t> -  </a:t>
            </a:r>
            <a:r>
              <a:rPr lang="en-US" dirty="0" err="1">
                <a:latin typeface="Arial Nova Light" panose="020B0304020202020204" pitchFamily="34" charset="0"/>
              </a:rPr>
              <a:t>obvezen</a:t>
            </a:r>
            <a:r>
              <a:rPr lang="en-US" dirty="0">
                <a:latin typeface="Arial Nova Light" panose="020B0304020202020204" pitchFamily="34" charset="0"/>
              </a:rPr>
              <a:t> </a:t>
            </a:r>
            <a:r>
              <a:rPr lang="en-US" dirty="0" err="1">
                <a:latin typeface="Arial Nova Light" panose="020B0304020202020204" pitchFamily="34" charset="0"/>
              </a:rPr>
              <a:t>energetski</a:t>
            </a:r>
            <a:r>
              <a:rPr lang="en-US" dirty="0">
                <a:latin typeface="Arial Nova Light" panose="020B0304020202020204" pitchFamily="34" charset="0"/>
              </a:rPr>
              <a:t> </a:t>
            </a:r>
            <a:r>
              <a:rPr lang="en-US" dirty="0" err="1">
                <a:latin typeface="Arial Nova Light" panose="020B0304020202020204" pitchFamily="34" charset="0"/>
              </a:rPr>
              <a:t>pregled</a:t>
            </a:r>
            <a:r>
              <a:rPr lang="en-US" dirty="0">
                <a:latin typeface="Arial Nova Light" panose="020B0304020202020204" pitchFamily="34" charset="0"/>
              </a:rPr>
              <a:t> (</a:t>
            </a:r>
            <a:r>
              <a:rPr lang="en-US" dirty="0" err="1">
                <a:latin typeface="Arial Nova Light" panose="020B0304020202020204" pitchFamily="34" charset="0"/>
              </a:rPr>
              <a:t>povprečje</a:t>
            </a:r>
            <a:r>
              <a:rPr lang="en-US" dirty="0">
                <a:latin typeface="Arial Nova Light" panose="020B0304020202020204" pitchFamily="34" charset="0"/>
              </a:rPr>
              <a:t> </a:t>
            </a:r>
            <a:r>
              <a:rPr lang="en-US" dirty="0" err="1">
                <a:latin typeface="Arial Nova Light" panose="020B0304020202020204" pitchFamily="34" charset="0"/>
              </a:rPr>
              <a:t>zadnjih</a:t>
            </a:r>
            <a:r>
              <a:rPr lang="en-US" dirty="0">
                <a:latin typeface="Arial Nova Light" panose="020B0304020202020204" pitchFamily="34" charset="0"/>
              </a:rPr>
              <a:t> </a:t>
            </a:r>
            <a:r>
              <a:rPr lang="en-US" dirty="0" err="1">
                <a:latin typeface="Arial Nova Light" panose="020B0304020202020204" pitchFamily="34" charset="0"/>
              </a:rPr>
              <a:t>treh</a:t>
            </a:r>
            <a:r>
              <a:rPr lang="en-US" dirty="0">
                <a:latin typeface="Arial Nova Light" panose="020B0304020202020204" pitchFamily="34" charset="0"/>
              </a:rPr>
              <a:t> let)</a:t>
            </a:r>
          </a:p>
          <a:p>
            <a:pPr marL="800100" lvl="1" indent="-342900">
              <a:buFont typeface="Arial" panose="020B0604020202020204" pitchFamily="34" charset="0"/>
              <a:buChar char="•"/>
              <a:defRPr/>
            </a:pPr>
            <a:r>
              <a:rPr lang="en-US" dirty="0" err="1">
                <a:latin typeface="Arial Nova Light" panose="020B0304020202020204" pitchFamily="34" charset="0"/>
              </a:rPr>
              <a:t>Akcijski</a:t>
            </a:r>
            <a:r>
              <a:rPr lang="en-US" dirty="0">
                <a:latin typeface="Arial Nova Light" panose="020B0304020202020204" pitchFamily="34" charset="0"/>
              </a:rPr>
              <a:t> </a:t>
            </a:r>
            <a:r>
              <a:rPr lang="en-US" dirty="0" err="1">
                <a:latin typeface="Arial Nova Light" panose="020B0304020202020204" pitchFamily="34" charset="0"/>
              </a:rPr>
              <a:t>načrt</a:t>
            </a:r>
            <a:r>
              <a:rPr lang="en-US" dirty="0">
                <a:latin typeface="Arial Nova Light" panose="020B0304020202020204" pitchFamily="34" charset="0"/>
              </a:rPr>
              <a:t> za </a:t>
            </a:r>
            <a:r>
              <a:rPr lang="en-US" dirty="0" err="1">
                <a:latin typeface="Arial Nova Light" panose="020B0304020202020204" pitchFamily="34" charset="0"/>
              </a:rPr>
              <a:t>seznanitev</a:t>
            </a:r>
            <a:r>
              <a:rPr lang="en-US" dirty="0">
                <a:latin typeface="Arial Nova Light" panose="020B0304020202020204" pitchFamily="34" charset="0"/>
              </a:rPr>
              <a:t> </a:t>
            </a:r>
            <a:r>
              <a:rPr lang="en-US" dirty="0" err="1">
                <a:latin typeface="Arial Nova Light" panose="020B0304020202020204" pitchFamily="34" charset="0"/>
              </a:rPr>
              <a:t>vodstva</a:t>
            </a:r>
            <a:r>
              <a:rPr lang="en-US" dirty="0">
                <a:latin typeface="Arial Nova Light" panose="020B0304020202020204" pitchFamily="34" charset="0"/>
              </a:rPr>
              <a:t> </a:t>
            </a:r>
            <a:r>
              <a:rPr lang="en-US" dirty="0" err="1">
                <a:latin typeface="Arial Nova Light" panose="020B0304020202020204" pitchFamily="34" charset="0"/>
              </a:rPr>
              <a:t>podjetja</a:t>
            </a:r>
            <a:r>
              <a:rPr lang="sl-SI" dirty="0">
                <a:latin typeface="Arial Nova Light" panose="020B0304020202020204" pitchFamily="34" charset="0"/>
              </a:rPr>
              <a:t>, ukrepi iz akcijske načrta v letnem poročilu podjetja</a:t>
            </a:r>
            <a:endParaRPr lang="en-US" dirty="0">
              <a:latin typeface="Arial Nova Light" panose="020B0304020202020204" pitchFamily="34" charset="0"/>
            </a:endParaRPr>
          </a:p>
          <a:p>
            <a:pPr marL="800100" lvl="1" indent="-342900">
              <a:buFont typeface="Arial" panose="020B0604020202020204" pitchFamily="34" charset="0"/>
              <a:buChar char="•"/>
              <a:defRPr/>
            </a:pPr>
            <a:r>
              <a:rPr lang="en-US" dirty="0">
                <a:latin typeface="Arial Nova Light" panose="020B0304020202020204" pitchFamily="34" charset="0"/>
              </a:rPr>
              <a:t>AE </a:t>
            </a:r>
            <a:r>
              <a:rPr lang="en-US" dirty="0" err="1">
                <a:latin typeface="Arial Nova Light" panose="020B0304020202020204" pitchFamily="34" charset="0"/>
              </a:rPr>
              <a:t>ima</a:t>
            </a:r>
            <a:r>
              <a:rPr lang="en-US" dirty="0">
                <a:latin typeface="Arial Nova Light" panose="020B0304020202020204" pitchFamily="34" charset="0"/>
              </a:rPr>
              <a:t> </a:t>
            </a:r>
            <a:r>
              <a:rPr lang="en-US" dirty="0" err="1">
                <a:latin typeface="Arial Nova Light" panose="020B0304020202020204" pitchFamily="34" charset="0"/>
              </a:rPr>
              <a:t>nadzorno</a:t>
            </a:r>
            <a:r>
              <a:rPr lang="en-US" dirty="0">
                <a:latin typeface="Arial Nova Light" panose="020B0304020202020204" pitchFamily="34" charset="0"/>
              </a:rPr>
              <a:t> </a:t>
            </a:r>
            <a:r>
              <a:rPr lang="en-US" dirty="0" err="1">
                <a:latin typeface="Arial Nova Light" panose="020B0304020202020204" pitchFamily="34" charset="0"/>
              </a:rPr>
              <a:t>funkcijo</a:t>
            </a:r>
            <a:r>
              <a:rPr lang="en-US" dirty="0">
                <a:latin typeface="Arial Nova Light" panose="020B0304020202020204" pitchFamily="34" charset="0"/>
              </a:rPr>
              <a:t>, </a:t>
            </a:r>
            <a:r>
              <a:rPr lang="en-US" dirty="0" err="1">
                <a:latin typeface="Arial Nova Light" panose="020B0304020202020204" pitchFamily="34" charset="0"/>
              </a:rPr>
              <a:t>prenova</a:t>
            </a:r>
            <a:r>
              <a:rPr lang="en-US" dirty="0">
                <a:latin typeface="Arial Nova Light" panose="020B0304020202020204" pitchFamily="34" charset="0"/>
              </a:rPr>
              <a:t> </a:t>
            </a:r>
            <a:r>
              <a:rPr lang="en-US" dirty="0" err="1">
                <a:latin typeface="Arial Nova Light" panose="020B0304020202020204" pitchFamily="34" charset="0"/>
              </a:rPr>
              <a:t>pravilnika</a:t>
            </a:r>
            <a:endParaRPr lang="en-US" b="1" dirty="0">
              <a:latin typeface="Arial Nova Light" panose="020B0304020202020204" pitchFamily="34" charset="0"/>
            </a:endParaRPr>
          </a:p>
          <a:p>
            <a:pPr>
              <a:defRPr/>
            </a:pPr>
            <a:endParaRPr lang="en-US" sz="2000" dirty="0">
              <a:latin typeface="Arial Nova Light" panose="020B0304020202020204" pitchFamily="34" charset="0"/>
            </a:endParaRPr>
          </a:p>
          <a:p>
            <a:pPr marL="342900" indent="-342900">
              <a:buFont typeface="Arial" panose="020B0604020202020204" pitchFamily="34" charset="0"/>
              <a:buChar char="•"/>
              <a:defRPr/>
            </a:pPr>
            <a:r>
              <a:rPr lang="en-US" sz="2000" dirty="0" err="1">
                <a:solidFill>
                  <a:schemeClr val="accent6">
                    <a:lumMod val="75000"/>
                  </a:schemeClr>
                </a:solidFill>
                <a:latin typeface="Arial Nova Light" panose="020B0304020202020204" pitchFamily="34" charset="0"/>
              </a:rPr>
              <a:t>Podatkovni</a:t>
            </a:r>
            <a:r>
              <a:rPr lang="en-US" sz="2000" dirty="0">
                <a:solidFill>
                  <a:schemeClr val="accent6">
                    <a:lumMod val="75000"/>
                  </a:schemeClr>
                </a:solidFill>
                <a:latin typeface="Arial Nova Light" panose="020B0304020202020204" pitchFamily="34" charset="0"/>
              </a:rPr>
              <a:t> </a:t>
            </a:r>
            <a:r>
              <a:rPr lang="en-US" sz="2000" dirty="0" err="1">
                <a:solidFill>
                  <a:schemeClr val="accent6">
                    <a:lumMod val="75000"/>
                  </a:schemeClr>
                </a:solidFill>
                <a:latin typeface="Arial Nova Light" panose="020B0304020202020204" pitchFamily="34" charset="0"/>
              </a:rPr>
              <a:t>centri</a:t>
            </a:r>
            <a:r>
              <a:rPr lang="sl-SI" sz="2000" dirty="0">
                <a:solidFill>
                  <a:schemeClr val="accent6">
                    <a:lumMod val="75000"/>
                  </a:schemeClr>
                </a:solidFill>
                <a:latin typeface="Arial Nova Light" panose="020B0304020202020204" pitchFamily="34" charset="0"/>
              </a:rPr>
              <a:t> – 27. člen</a:t>
            </a:r>
          </a:p>
          <a:p>
            <a:pPr>
              <a:defRPr/>
            </a:pPr>
            <a:endParaRPr lang="sl-SI" dirty="0">
              <a:solidFill>
                <a:schemeClr val="accent6">
                  <a:lumMod val="75000"/>
                </a:schemeClr>
              </a:solidFill>
              <a:latin typeface="Arial Nova Light" panose="020B0304020202020204" pitchFamily="34" charset="0"/>
            </a:endParaRPr>
          </a:p>
          <a:p>
            <a:pPr marL="800100" lvl="1" indent="-342900">
              <a:buFont typeface="Arial" panose="020B0604020202020204" pitchFamily="34" charset="0"/>
              <a:buChar char="•"/>
              <a:defRPr/>
            </a:pPr>
            <a:r>
              <a:rPr lang="pl-PL" dirty="0">
                <a:latin typeface="Arial Nova Light" panose="020B0304020202020204" pitchFamily="34" charset="0"/>
              </a:rPr>
              <a:t>vgrajena informacijska infrastruktura večja od 500 kW dolžna poročati, </a:t>
            </a:r>
            <a:r>
              <a:rPr lang="en-US" dirty="0" err="1">
                <a:latin typeface="Arial Nova Light" panose="020B0304020202020204" pitchFamily="34" charset="0"/>
              </a:rPr>
              <a:t>obvezn</a:t>
            </a:r>
            <a:r>
              <a:rPr lang="sl-SI" dirty="0">
                <a:latin typeface="Arial Nova Light" panose="020B0304020202020204" pitchFamily="34" charset="0"/>
              </a:rPr>
              <a:t>i </a:t>
            </a:r>
            <a:r>
              <a:rPr lang="pl-PL" dirty="0">
                <a:latin typeface="Arial Nova Light" panose="020B0304020202020204" pitchFamily="34" charset="0"/>
              </a:rPr>
              <a:t>„kazalniki trajnosti podatkovnega centra“, </a:t>
            </a:r>
            <a:r>
              <a:rPr lang="sl-SI" dirty="0">
                <a:latin typeface="Arial Nova Light" panose="020B0304020202020204" pitchFamily="34" charset="0"/>
              </a:rPr>
              <a:t>nad 1 MW izvajat ukrepe in prednost</a:t>
            </a:r>
            <a:r>
              <a:rPr lang="en-US" dirty="0">
                <a:latin typeface="Arial Nova Light" panose="020B0304020202020204" pitchFamily="34" charset="0"/>
              </a:rPr>
              <a:t>n</a:t>
            </a:r>
            <a:r>
              <a:rPr lang="sl-SI" dirty="0">
                <a:latin typeface="Arial Nova Light" panose="020B0304020202020204" pitchFamily="34" charset="0"/>
              </a:rPr>
              <a:t>o izraba </a:t>
            </a:r>
            <a:r>
              <a:rPr lang="sl-SI" dirty="0" err="1">
                <a:latin typeface="Arial Nova Light" panose="020B0304020202020204" pitchFamily="34" charset="0"/>
              </a:rPr>
              <a:t>izraba</a:t>
            </a:r>
            <a:r>
              <a:rPr lang="sl-SI" dirty="0">
                <a:latin typeface="Arial Nova Light" panose="020B0304020202020204" pitchFamily="34" charset="0"/>
              </a:rPr>
              <a:t> odvečne toplote</a:t>
            </a:r>
            <a:endParaRPr lang="pl-PL" dirty="0">
              <a:latin typeface="Arial Nova Light" panose="020B0304020202020204" pitchFamily="34" charset="0"/>
            </a:endParaRPr>
          </a:p>
          <a:p>
            <a:pPr marL="342900" indent="-342900">
              <a:buFont typeface="Arial" panose="020B0604020202020204" pitchFamily="34" charset="0"/>
              <a:buChar char="•"/>
              <a:defRPr/>
            </a:pPr>
            <a:endParaRPr lang="sl-SI" dirty="0">
              <a:latin typeface="Arial Nova Light" panose="020B0304020202020204" pitchFamily="34" charset="0"/>
            </a:endParaRPr>
          </a:p>
          <a:p>
            <a:pPr>
              <a:defRPr/>
            </a:pPr>
            <a:endParaRPr lang="en-US" sz="2000" dirty="0">
              <a:latin typeface="Arial Nova Light" panose="020B03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l-SI" sz="2000" b="1" dirty="0">
              <a:solidFill>
                <a:schemeClr val="accent6">
                  <a:lumMod val="75000"/>
                </a:schemeClr>
              </a:solidFill>
              <a:latin typeface="Arial Nova Light" panose="020B03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sl-SI"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Naslov 3">
            <a:extLst>
              <a:ext uri="{FF2B5EF4-FFF2-40B4-BE49-F238E27FC236}">
                <a16:creationId xmlns:a16="http://schemas.microsoft.com/office/drawing/2014/main" id="{6C99A479-3DF1-9258-5460-D7FD58987DA0}"/>
              </a:ext>
            </a:extLst>
          </p:cNvPr>
          <p:cNvSpPr>
            <a:spLocks noGrp="1"/>
          </p:cNvSpPr>
          <p:nvPr>
            <p:ph type="title"/>
          </p:nvPr>
        </p:nvSpPr>
        <p:spPr>
          <a:xfrm>
            <a:off x="228600" y="128598"/>
            <a:ext cx="11826240"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3200" b="0" i="0" u="none" strike="noStrike" kern="1200" cap="none" spc="0" normalizeH="0" baseline="0" noProof="0" dirty="0">
                <a:ln>
                  <a:noFill/>
                </a:ln>
                <a:solidFill>
                  <a:schemeClr val="accent6">
                    <a:lumMod val="75000"/>
                  </a:schemeClr>
                </a:solidFill>
                <a:effectLst/>
                <a:uLnTx/>
                <a:uFillTx/>
                <a:latin typeface="Arial Nova Light" panose="020B0304020202020204" pitchFamily="34" charset="0"/>
              </a:rPr>
              <a:t>3. ODDELEK: KREPITEV MOČI IN ZAŠČITA RANLJIVIH ODJEMALCEV TER BLAŽITEV ENERGETSKE REVŠČINE</a:t>
            </a:r>
          </a:p>
        </p:txBody>
      </p:sp>
      <p:sp>
        <p:nvSpPr>
          <p:cNvPr id="3" name="PoljeZBesedilom 2">
            <a:extLst>
              <a:ext uri="{FF2B5EF4-FFF2-40B4-BE49-F238E27FC236}">
                <a16:creationId xmlns:a16="http://schemas.microsoft.com/office/drawing/2014/main" id="{52A9AAB2-CADE-66CA-451B-554E93D2956D}"/>
              </a:ext>
            </a:extLst>
          </p:cNvPr>
          <p:cNvSpPr txBox="1"/>
          <p:nvPr/>
        </p:nvSpPr>
        <p:spPr>
          <a:xfrm>
            <a:off x="-735330" y="1291071"/>
            <a:ext cx="12515850" cy="400110"/>
          </a:xfrm>
          <a:prstGeom prst="rect">
            <a:avLst/>
          </a:prstGeom>
          <a:noFill/>
        </p:spPr>
        <p:txBody>
          <a:bodyPr wrap="square">
            <a:spAutoFit/>
          </a:bodyPr>
          <a:lstStyle/>
          <a:p>
            <a:pPr marL="342900" indent="-342900" algn="ctr">
              <a:buFont typeface="Arial" panose="020B0604020202020204" pitchFamily="34" charset="0"/>
              <a:buChar char="•"/>
            </a:pPr>
            <a:r>
              <a:rPr lang="sl-SI" sz="2000" dirty="0">
                <a:solidFill>
                  <a:schemeClr val="accent6">
                    <a:lumMod val="75000"/>
                  </a:schemeClr>
                </a:solidFill>
                <a:latin typeface="Arial Nova Light" panose="020B0304020202020204" pitchFamily="34" charset="0"/>
              </a:rPr>
              <a:t>Krepitev moči in zaščita ranljivih odjemalcev ter blažitev energetske revščine - 25. člen</a:t>
            </a:r>
          </a:p>
        </p:txBody>
      </p:sp>
      <p:sp>
        <p:nvSpPr>
          <p:cNvPr id="4" name="Naslov 3">
            <a:extLst>
              <a:ext uri="{FF2B5EF4-FFF2-40B4-BE49-F238E27FC236}">
                <a16:creationId xmlns:a16="http://schemas.microsoft.com/office/drawing/2014/main" id="{027AA60C-E191-8479-8846-8DBB8BA96286}"/>
              </a:ext>
            </a:extLst>
          </p:cNvPr>
          <p:cNvSpPr txBox="1">
            <a:spLocks/>
          </p:cNvSpPr>
          <p:nvPr/>
        </p:nvSpPr>
        <p:spPr>
          <a:xfrm>
            <a:off x="228600" y="2673168"/>
            <a:ext cx="11826240" cy="107721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sl-SI" sz="3200" dirty="0">
                <a:solidFill>
                  <a:schemeClr val="accent6">
                    <a:lumMod val="75000"/>
                  </a:schemeClr>
                </a:solidFill>
                <a:latin typeface="Arial Nova Light" panose="020B0304020202020204" pitchFamily="34" charset="0"/>
              </a:rPr>
              <a:t>4.  ODDELEK: SISTEM UPRAVLJANJA Z ENERGIJO IN ENERGETSKI PREGLEDI </a:t>
            </a:r>
          </a:p>
        </p:txBody>
      </p:sp>
      <p:sp>
        <p:nvSpPr>
          <p:cNvPr id="7" name="PoljeZBesedilom 6">
            <a:extLst>
              <a:ext uri="{FF2B5EF4-FFF2-40B4-BE49-F238E27FC236}">
                <a16:creationId xmlns:a16="http://schemas.microsoft.com/office/drawing/2014/main" id="{FEC322E9-12EA-3F25-C41B-E0A99531664B}"/>
              </a:ext>
            </a:extLst>
          </p:cNvPr>
          <p:cNvSpPr txBox="1"/>
          <p:nvPr/>
        </p:nvSpPr>
        <p:spPr>
          <a:xfrm>
            <a:off x="625793" y="1656432"/>
            <a:ext cx="11154727" cy="954107"/>
          </a:xfrm>
          <a:prstGeom prst="rect">
            <a:avLst/>
          </a:prstGeom>
          <a:noFill/>
        </p:spPr>
        <p:txBody>
          <a:bodyPr wrap="square">
            <a:spAutoFit/>
          </a:bodyPr>
          <a:lstStyle/>
          <a:p>
            <a:pPr algn="just"/>
            <a:r>
              <a:rPr lang="sl-SI" sz="1400" dirty="0">
                <a:latin typeface="Arial Nova Light" panose="020B0304020202020204" pitchFamily="34" charset="0"/>
              </a:rPr>
              <a:t>»energetska revščina« je pomanjkanje dostopa gospodinjstva do osnovnih energetskih storitev, ki zagotavljajo osnovno raven življenja in zdravja ter dostojne standarde zanju vključno z ustreznim ogrevanjem, toplo vodo, hlajenjem, razsvetljavo in energijo za pogon gospodinjskih aparatov ter glede na ustrezne okoliščine, obstoječo socialno politiko in druge zadevne politike, ter je posledica kombinacije različnih dejavnikov, vključno s cenovno nedostopnostjo, nezadostnim razpoložljivim prihodkom, visokimi izdatki za energijo in slabo energetsko učinkovitostjo gospodinjstev</a:t>
            </a:r>
          </a:p>
        </p:txBody>
      </p:sp>
    </p:spTree>
    <p:extLst>
      <p:ext uri="{BB962C8B-B14F-4D97-AF65-F5344CB8AC3E}">
        <p14:creationId xmlns:p14="http://schemas.microsoft.com/office/powerpoint/2010/main" val="3586137869"/>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5721</TotalTime>
  <Words>6484</Words>
  <Application>Microsoft Office PowerPoint</Application>
  <PresentationFormat>Widescreen</PresentationFormat>
  <Paragraphs>536</Paragraphs>
  <Slides>28</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Nova Light</vt:lpstr>
      <vt:lpstr>Calibri</vt:lpstr>
      <vt:lpstr>Calibri Light</vt:lpstr>
      <vt:lpstr>Wingdings</vt:lpstr>
      <vt:lpstr>Officeova tema</vt:lpstr>
      <vt:lpstr>Financiranje trajnostnih in energetsko učinkovitih projektov v Sloveniji </vt:lpstr>
      <vt:lpstr>PowerPoint Presentation</vt:lpstr>
      <vt:lpstr>PowerPoint Presentation</vt:lpstr>
      <vt:lpstr>PowerPoint Presentation</vt:lpstr>
      <vt:lpstr>PowerPoint Presentation</vt:lpstr>
      <vt:lpstr>II. POGLAVJE: MEHANIZMI SPODBUJANJA URE IN OVE</vt:lpstr>
      <vt:lpstr>Nacionalni načrt prenove stavb – 12. člen</vt:lpstr>
      <vt:lpstr>III. POGLAVJE: 2. ODDELEK: ENERGETSKA UČINKOVITOST JAVNEGA SEKTORJA</vt:lpstr>
      <vt:lpstr>3. ODDELEK: KREPITEV MOČI IN ZAŠČITA RANLJIVIH ODJEMALCEV TER BLAŽITEV ENERGETSKE REVŠČINE</vt:lpstr>
      <vt:lpstr>5. ODDELEK:  MERJENJE IN OBRAČUNAVANJE PORABLJENE ENERGIJE</vt:lpstr>
      <vt:lpstr>IV. POGLAVJE: ENERGETSKA UČINKOVITOST STAVB</vt:lpstr>
      <vt:lpstr>PowerPoint Presentation</vt:lpstr>
      <vt:lpstr>Glavne usmeritve glede novogradenj – 38. in 39.člen</vt:lpstr>
      <vt:lpstr>VI. POGLAVJE: ENERGETSKA UČINKOVITOST SISTEMOV OSKRBE Z ENERGIJO</vt:lpstr>
      <vt:lpstr>VII. POGLAVJE: FINANČNE SPODBUDE</vt:lpstr>
      <vt:lpstr>Drugo - ravno tako pomembno</vt:lpstr>
      <vt:lpstr>Sončna energija na stavbah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EU Energy Efficiency Directive in Slovenia</dc:title>
  <dc:creator>Erik Potocar</dc:creator>
  <cp:lastModifiedBy>Erik Potocar</cp:lastModifiedBy>
  <cp:revision>359</cp:revision>
  <cp:lastPrinted>2024-05-28T06:23:21Z</cp:lastPrinted>
  <dcterms:created xsi:type="dcterms:W3CDTF">2019-04-14T20:29:53Z</dcterms:created>
  <dcterms:modified xsi:type="dcterms:W3CDTF">2025-06-11T20:07:47Z</dcterms:modified>
</cp:coreProperties>
</file>