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419" r:id="rId3"/>
    <p:sldId id="362" r:id="rId4"/>
    <p:sldId id="404" r:id="rId5"/>
    <p:sldId id="475" r:id="rId6"/>
    <p:sldId id="476" r:id="rId7"/>
    <p:sldId id="403" r:id="rId8"/>
    <p:sldId id="477" r:id="rId9"/>
    <p:sldId id="478" r:id="rId10"/>
    <p:sldId id="416" r:id="rId11"/>
    <p:sldId id="410" r:id="rId12"/>
    <p:sldId id="363" r:id="rId13"/>
    <p:sldId id="472" r:id="rId14"/>
    <p:sldId id="481" r:id="rId15"/>
    <p:sldId id="482" r:id="rId16"/>
    <p:sldId id="401" r:id="rId17"/>
    <p:sldId id="483" r:id="rId18"/>
    <p:sldId id="460" r:id="rId19"/>
    <p:sldId id="426" r:id="rId20"/>
    <p:sldId id="433" r:id="rId21"/>
    <p:sldId id="428" r:id="rId22"/>
    <p:sldId id="484" r:id="rId23"/>
    <p:sldId id="461" r:id="rId24"/>
    <p:sldId id="462" r:id="rId25"/>
    <p:sldId id="463" r:id="rId26"/>
    <p:sldId id="418" r:id="rId27"/>
    <p:sldId id="393" r:id="rId28"/>
    <p:sldId id="474" r:id="rId29"/>
    <p:sldId id="448" r:id="rId30"/>
    <p:sldId id="450" r:id="rId31"/>
    <p:sldId id="485" r:id="rId32"/>
    <p:sldId id="452" r:id="rId33"/>
    <p:sldId id="486" r:id="rId34"/>
    <p:sldId id="487" r:id="rId35"/>
    <p:sldId id="488" r:id="rId36"/>
    <p:sldId id="489" r:id="rId37"/>
    <p:sldId id="457" r:id="rId38"/>
    <p:sldId id="490" r:id="rId39"/>
    <p:sldId id="491" r:id="rId40"/>
    <p:sldId id="464" r:id="rId41"/>
    <p:sldId id="465" r:id="rId42"/>
    <p:sldId id="466" r:id="rId43"/>
    <p:sldId id="494" r:id="rId44"/>
    <p:sldId id="468" r:id="rId45"/>
    <p:sldId id="469" r:id="rId46"/>
    <p:sldId id="479" r:id="rId47"/>
    <p:sldId id="480" r:id="rId48"/>
    <p:sldId id="470" r:id="rId49"/>
    <p:sldId id="471" r:id="rId50"/>
    <p:sldId id="492" r:id="rId51"/>
    <p:sldId id="493" r:id="rId5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17D5E-53FD-4919-AD91-96D55DC7E1EF}" v="59" dt="2025-06-11T12:09:10.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78340" autoAdjust="0"/>
  </p:normalViewPr>
  <p:slideViewPr>
    <p:cSldViewPr snapToGrid="0">
      <p:cViewPr varScale="1">
        <p:scale>
          <a:sx n="87" d="100"/>
          <a:sy n="87" d="100"/>
        </p:scale>
        <p:origin x="12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ja Bučan" userId="881a777d-afdf-4a9e-9806-695a9db76af1" providerId="ADAL" clId="{34E17D5E-53FD-4919-AD91-96D55DC7E1EF}"/>
    <pc:docChg chg="undo custSel addSld delSld modSld">
      <pc:chgData name="Katja Bučan" userId="881a777d-afdf-4a9e-9806-695a9db76af1" providerId="ADAL" clId="{34E17D5E-53FD-4919-AD91-96D55DC7E1EF}" dt="2025-06-11T12:23:28.639" v="1726" actId="14100"/>
      <pc:docMkLst>
        <pc:docMk/>
      </pc:docMkLst>
      <pc:sldChg chg="del">
        <pc:chgData name="Katja Bučan" userId="881a777d-afdf-4a9e-9806-695a9db76af1" providerId="ADAL" clId="{34E17D5E-53FD-4919-AD91-96D55DC7E1EF}" dt="2025-06-11T11:42:44.968" v="1298" actId="47"/>
        <pc:sldMkLst>
          <pc:docMk/>
          <pc:sldMk cId="2637793348" sldId="349"/>
        </pc:sldMkLst>
      </pc:sldChg>
      <pc:sldChg chg="del">
        <pc:chgData name="Katja Bučan" userId="881a777d-afdf-4a9e-9806-695a9db76af1" providerId="ADAL" clId="{34E17D5E-53FD-4919-AD91-96D55DC7E1EF}" dt="2025-06-11T11:42:53.372" v="1300" actId="47"/>
        <pc:sldMkLst>
          <pc:docMk/>
          <pc:sldMk cId="1137756019" sldId="361"/>
        </pc:sldMkLst>
      </pc:sldChg>
      <pc:sldChg chg="modSp mod">
        <pc:chgData name="Katja Bučan" userId="881a777d-afdf-4a9e-9806-695a9db76af1" providerId="ADAL" clId="{34E17D5E-53FD-4919-AD91-96D55DC7E1EF}" dt="2025-06-11T11:11:33.194" v="153" actId="255"/>
        <pc:sldMkLst>
          <pc:docMk/>
          <pc:sldMk cId="1130773764" sldId="363"/>
        </pc:sldMkLst>
        <pc:spChg chg="mod">
          <ac:chgData name="Katja Bučan" userId="881a777d-afdf-4a9e-9806-695a9db76af1" providerId="ADAL" clId="{34E17D5E-53FD-4919-AD91-96D55DC7E1EF}" dt="2025-06-11T11:11:33.194" v="153" actId="255"/>
          <ac:spMkLst>
            <pc:docMk/>
            <pc:sldMk cId="1130773764" sldId="363"/>
            <ac:spMk id="2" creationId="{A53E0927-499A-0115-61BC-38B7C8CCA6AD}"/>
          </ac:spMkLst>
        </pc:spChg>
      </pc:sldChg>
      <pc:sldChg chg="del">
        <pc:chgData name="Katja Bučan" userId="881a777d-afdf-4a9e-9806-695a9db76af1" providerId="ADAL" clId="{34E17D5E-53FD-4919-AD91-96D55DC7E1EF}" dt="2025-06-11T11:01:39.586" v="39" actId="47"/>
        <pc:sldMkLst>
          <pc:docMk/>
          <pc:sldMk cId="992316759" sldId="385"/>
        </pc:sldMkLst>
      </pc:sldChg>
      <pc:sldChg chg="add">
        <pc:chgData name="Katja Bučan" userId="881a777d-afdf-4a9e-9806-695a9db76af1" providerId="ADAL" clId="{34E17D5E-53FD-4919-AD91-96D55DC7E1EF}" dt="2025-06-11T11:26:42.123" v="558"/>
        <pc:sldMkLst>
          <pc:docMk/>
          <pc:sldMk cId="4063372309" sldId="393"/>
        </pc:sldMkLst>
      </pc:sldChg>
      <pc:sldChg chg="del">
        <pc:chgData name="Katja Bučan" userId="881a777d-afdf-4a9e-9806-695a9db76af1" providerId="ADAL" clId="{34E17D5E-53FD-4919-AD91-96D55DC7E1EF}" dt="2025-06-11T11:10:25.595" v="146" actId="47"/>
        <pc:sldMkLst>
          <pc:docMk/>
          <pc:sldMk cId="3876977710" sldId="395"/>
        </pc:sldMkLst>
      </pc:sldChg>
      <pc:sldChg chg="del">
        <pc:chgData name="Katja Bučan" userId="881a777d-afdf-4a9e-9806-695a9db76af1" providerId="ADAL" clId="{34E17D5E-53FD-4919-AD91-96D55DC7E1EF}" dt="2025-06-11T10:58:42.474" v="1" actId="2696"/>
        <pc:sldMkLst>
          <pc:docMk/>
          <pc:sldMk cId="3984067358" sldId="396"/>
        </pc:sldMkLst>
      </pc:sldChg>
      <pc:sldChg chg="add">
        <pc:chgData name="Katja Bučan" userId="881a777d-afdf-4a9e-9806-695a9db76af1" providerId="ADAL" clId="{34E17D5E-53FD-4919-AD91-96D55DC7E1EF}" dt="2025-06-11T11:10:15.300" v="145"/>
        <pc:sldMkLst>
          <pc:docMk/>
          <pc:sldMk cId="3240361930" sldId="401"/>
        </pc:sldMkLst>
      </pc:sldChg>
      <pc:sldChg chg="del">
        <pc:chgData name="Katja Bučan" userId="881a777d-afdf-4a9e-9806-695a9db76af1" providerId="ADAL" clId="{34E17D5E-53FD-4919-AD91-96D55DC7E1EF}" dt="2025-06-11T11:11:00.740" v="152" actId="47"/>
        <pc:sldMkLst>
          <pc:docMk/>
          <pc:sldMk cId="2780405745" sldId="402"/>
        </pc:sldMkLst>
      </pc:sldChg>
      <pc:sldChg chg="addSp delSp add mod modNotesTx">
        <pc:chgData name="Katja Bučan" userId="881a777d-afdf-4a9e-9806-695a9db76af1" providerId="ADAL" clId="{34E17D5E-53FD-4919-AD91-96D55DC7E1EF}" dt="2025-06-11T11:03:28.936" v="47" actId="22"/>
        <pc:sldMkLst>
          <pc:docMk/>
          <pc:sldMk cId="1016817350" sldId="403"/>
        </pc:sldMkLst>
        <pc:spChg chg="add del">
          <ac:chgData name="Katja Bučan" userId="881a777d-afdf-4a9e-9806-695a9db76af1" providerId="ADAL" clId="{34E17D5E-53FD-4919-AD91-96D55DC7E1EF}" dt="2025-06-11T11:03:26.260" v="45" actId="22"/>
          <ac:spMkLst>
            <pc:docMk/>
            <pc:sldMk cId="1016817350" sldId="403"/>
            <ac:spMk id="5" creationId="{2AE41C9B-A59A-419D-27DC-51C6E4280AFA}"/>
          </ac:spMkLst>
        </pc:spChg>
        <pc:spChg chg="add del">
          <ac:chgData name="Katja Bučan" userId="881a777d-afdf-4a9e-9806-695a9db76af1" providerId="ADAL" clId="{34E17D5E-53FD-4919-AD91-96D55DC7E1EF}" dt="2025-06-11T11:03:28.936" v="47" actId="22"/>
          <ac:spMkLst>
            <pc:docMk/>
            <pc:sldMk cId="1016817350" sldId="403"/>
            <ac:spMk id="7" creationId="{CB094495-A9B3-0947-A804-4F53C37515BB}"/>
          </ac:spMkLst>
        </pc:spChg>
      </pc:sldChg>
      <pc:sldChg chg="add">
        <pc:chgData name="Katja Bučan" userId="881a777d-afdf-4a9e-9806-695a9db76af1" providerId="ADAL" clId="{34E17D5E-53FD-4919-AD91-96D55DC7E1EF}" dt="2025-06-11T11:01:19.982" v="38"/>
        <pc:sldMkLst>
          <pc:docMk/>
          <pc:sldMk cId="2233076613" sldId="404"/>
        </pc:sldMkLst>
      </pc:sldChg>
      <pc:sldChg chg="del">
        <pc:chgData name="Katja Bučan" userId="881a777d-afdf-4a9e-9806-695a9db76af1" providerId="ADAL" clId="{34E17D5E-53FD-4919-AD91-96D55DC7E1EF}" dt="2025-06-11T10:59:00.864" v="14" actId="47"/>
        <pc:sldMkLst>
          <pc:docMk/>
          <pc:sldMk cId="3541113634" sldId="404"/>
        </pc:sldMkLst>
      </pc:sldChg>
      <pc:sldChg chg="del">
        <pc:chgData name="Katja Bučan" userId="881a777d-afdf-4a9e-9806-695a9db76af1" providerId="ADAL" clId="{34E17D5E-53FD-4919-AD91-96D55DC7E1EF}" dt="2025-06-11T11:04:26.711" v="52" actId="47"/>
        <pc:sldMkLst>
          <pc:docMk/>
          <pc:sldMk cId="2245171924" sldId="406"/>
        </pc:sldMkLst>
      </pc:sldChg>
      <pc:sldChg chg="del">
        <pc:chgData name="Katja Bučan" userId="881a777d-afdf-4a9e-9806-695a9db76af1" providerId="ADAL" clId="{34E17D5E-53FD-4919-AD91-96D55DC7E1EF}" dt="2025-06-11T11:08:58.738" v="143" actId="47"/>
        <pc:sldMkLst>
          <pc:docMk/>
          <pc:sldMk cId="964919790" sldId="407"/>
        </pc:sldMkLst>
      </pc:sldChg>
      <pc:sldChg chg="del">
        <pc:chgData name="Katja Bučan" userId="881a777d-afdf-4a9e-9806-695a9db76af1" providerId="ADAL" clId="{34E17D5E-53FD-4919-AD91-96D55DC7E1EF}" dt="2025-06-11T11:09:01.340" v="144" actId="47"/>
        <pc:sldMkLst>
          <pc:docMk/>
          <pc:sldMk cId="4130532404" sldId="408"/>
        </pc:sldMkLst>
      </pc:sldChg>
      <pc:sldChg chg="modSp add mod">
        <pc:chgData name="Katja Bučan" userId="881a777d-afdf-4a9e-9806-695a9db76af1" providerId="ADAL" clId="{34E17D5E-53FD-4919-AD91-96D55DC7E1EF}" dt="2025-06-11T11:05:13.315" v="56" actId="14100"/>
        <pc:sldMkLst>
          <pc:docMk/>
          <pc:sldMk cId="1782383814" sldId="410"/>
        </pc:sldMkLst>
        <pc:graphicFrameChg chg="modGraphic">
          <ac:chgData name="Katja Bučan" userId="881a777d-afdf-4a9e-9806-695a9db76af1" providerId="ADAL" clId="{34E17D5E-53FD-4919-AD91-96D55DC7E1EF}" dt="2025-06-11T11:05:13.315" v="56" actId="14100"/>
          <ac:graphicFrameMkLst>
            <pc:docMk/>
            <pc:sldMk cId="1782383814" sldId="410"/>
            <ac:graphicFrameMk id="3" creationId="{8854EBDC-3211-4F9C-70DC-E59C38EF16EC}"/>
          </ac:graphicFrameMkLst>
        </pc:graphicFrameChg>
      </pc:sldChg>
      <pc:sldChg chg="del">
        <pc:chgData name="Katja Bučan" userId="881a777d-afdf-4a9e-9806-695a9db76af1" providerId="ADAL" clId="{34E17D5E-53FD-4919-AD91-96D55DC7E1EF}" dt="2025-06-11T10:59:19.549" v="23" actId="47"/>
        <pc:sldMkLst>
          <pc:docMk/>
          <pc:sldMk cId="514968166" sldId="412"/>
        </pc:sldMkLst>
      </pc:sldChg>
      <pc:sldChg chg="del modNotesTx">
        <pc:chgData name="Katja Bučan" userId="881a777d-afdf-4a9e-9806-695a9db76af1" providerId="ADAL" clId="{34E17D5E-53FD-4919-AD91-96D55DC7E1EF}" dt="2025-06-11T11:03:01.162" v="43" actId="47"/>
        <pc:sldMkLst>
          <pc:docMk/>
          <pc:sldMk cId="2496404041" sldId="414"/>
        </pc:sldMkLst>
      </pc:sldChg>
      <pc:sldChg chg="modSp mod modNotesTx">
        <pc:chgData name="Katja Bučan" userId="881a777d-afdf-4a9e-9806-695a9db76af1" providerId="ADAL" clId="{34E17D5E-53FD-4919-AD91-96D55DC7E1EF}" dt="2025-06-11T12:23:28.639" v="1726" actId="14100"/>
        <pc:sldMkLst>
          <pc:docMk/>
          <pc:sldMk cId="2646842613" sldId="416"/>
        </pc:sldMkLst>
        <pc:spChg chg="mod">
          <ac:chgData name="Katja Bučan" userId="881a777d-afdf-4a9e-9806-695a9db76af1" providerId="ADAL" clId="{34E17D5E-53FD-4919-AD91-96D55DC7E1EF}" dt="2025-06-11T12:22:24.945" v="1630" actId="20577"/>
          <ac:spMkLst>
            <pc:docMk/>
            <pc:sldMk cId="2646842613" sldId="416"/>
            <ac:spMk id="4" creationId="{E6DB34E0-5C2A-7DD4-8DC7-1F3AE3FBBC21}"/>
          </ac:spMkLst>
        </pc:spChg>
        <pc:graphicFrameChg chg="modGraphic">
          <ac:chgData name="Katja Bučan" userId="881a777d-afdf-4a9e-9806-695a9db76af1" providerId="ADAL" clId="{34E17D5E-53FD-4919-AD91-96D55DC7E1EF}" dt="2025-06-11T12:23:28.639" v="1726" actId="14100"/>
          <ac:graphicFrameMkLst>
            <pc:docMk/>
            <pc:sldMk cId="2646842613" sldId="416"/>
            <ac:graphicFrameMk id="9" creationId="{2B045F9F-9E8C-6331-EDCE-8F0A8C643E94}"/>
          </ac:graphicFrameMkLst>
        </pc:graphicFrameChg>
      </pc:sldChg>
      <pc:sldChg chg="modSp mod modNotesTx">
        <pc:chgData name="Katja Bučan" userId="881a777d-afdf-4a9e-9806-695a9db76af1" providerId="ADAL" clId="{34E17D5E-53FD-4919-AD91-96D55DC7E1EF}" dt="2025-06-11T12:03:06.782" v="1363" actId="113"/>
        <pc:sldMkLst>
          <pc:docMk/>
          <pc:sldMk cId="1583174352" sldId="428"/>
        </pc:sldMkLst>
        <pc:spChg chg="mod">
          <ac:chgData name="Katja Bučan" userId="881a777d-afdf-4a9e-9806-695a9db76af1" providerId="ADAL" clId="{34E17D5E-53FD-4919-AD91-96D55DC7E1EF}" dt="2025-06-11T11:13:27.539" v="254" actId="20577"/>
          <ac:spMkLst>
            <pc:docMk/>
            <pc:sldMk cId="1583174352" sldId="428"/>
            <ac:spMk id="2" creationId="{10C92651-2C36-5266-8381-84A2537DB903}"/>
          </ac:spMkLst>
        </pc:spChg>
        <pc:spChg chg="mod">
          <ac:chgData name="Katja Bučan" userId="881a777d-afdf-4a9e-9806-695a9db76af1" providerId="ADAL" clId="{34E17D5E-53FD-4919-AD91-96D55DC7E1EF}" dt="2025-06-11T12:03:06.782" v="1363" actId="113"/>
          <ac:spMkLst>
            <pc:docMk/>
            <pc:sldMk cId="1583174352" sldId="428"/>
            <ac:spMk id="3" creationId="{C97C327B-26A5-B7F1-7A51-0A339FA18A5E}"/>
          </ac:spMkLst>
        </pc:spChg>
        <pc:spChg chg="mod">
          <ac:chgData name="Katja Bučan" userId="881a777d-afdf-4a9e-9806-695a9db76af1" providerId="ADAL" clId="{34E17D5E-53FD-4919-AD91-96D55DC7E1EF}" dt="2025-06-11T11:25:03.971" v="557" actId="20577"/>
          <ac:spMkLst>
            <pc:docMk/>
            <pc:sldMk cId="1583174352" sldId="428"/>
            <ac:spMk id="4" creationId="{5ACFD053-C361-4321-928D-629B1ECCB094}"/>
          </ac:spMkLst>
        </pc:spChg>
      </pc:sldChg>
      <pc:sldChg chg="del">
        <pc:chgData name="Katja Bučan" userId="881a777d-afdf-4a9e-9806-695a9db76af1" providerId="ADAL" clId="{34E17D5E-53FD-4919-AD91-96D55DC7E1EF}" dt="2025-06-11T11:13:17.638" v="253" actId="47"/>
        <pc:sldMkLst>
          <pc:docMk/>
          <pc:sldMk cId="3011295655" sldId="437"/>
        </pc:sldMkLst>
      </pc:sldChg>
      <pc:sldChg chg="del modNotesTx">
        <pc:chgData name="Katja Bučan" userId="881a777d-afdf-4a9e-9806-695a9db76af1" providerId="ADAL" clId="{34E17D5E-53FD-4919-AD91-96D55DC7E1EF}" dt="2025-06-11T11:24:14.025" v="552" actId="47"/>
        <pc:sldMkLst>
          <pc:docMk/>
          <pc:sldMk cId="3604372336" sldId="438"/>
        </pc:sldMkLst>
      </pc:sldChg>
      <pc:sldChg chg="del">
        <pc:chgData name="Katja Bučan" userId="881a777d-afdf-4a9e-9806-695a9db76af1" providerId="ADAL" clId="{34E17D5E-53FD-4919-AD91-96D55DC7E1EF}" dt="2025-06-11T11:26:44.889" v="559" actId="47"/>
        <pc:sldMkLst>
          <pc:docMk/>
          <pc:sldMk cId="972565171" sldId="439"/>
        </pc:sldMkLst>
      </pc:sldChg>
      <pc:sldChg chg="modSp mod">
        <pc:chgData name="Katja Bučan" userId="881a777d-afdf-4a9e-9806-695a9db76af1" providerId="ADAL" clId="{34E17D5E-53FD-4919-AD91-96D55DC7E1EF}" dt="2025-06-11T11:28:42.275" v="888" actId="20577"/>
        <pc:sldMkLst>
          <pc:docMk/>
          <pc:sldMk cId="214471808" sldId="448"/>
        </pc:sldMkLst>
        <pc:spChg chg="mod">
          <ac:chgData name="Katja Bučan" userId="881a777d-afdf-4a9e-9806-695a9db76af1" providerId="ADAL" clId="{34E17D5E-53FD-4919-AD91-96D55DC7E1EF}" dt="2025-06-11T11:28:42.275" v="888" actId="20577"/>
          <ac:spMkLst>
            <pc:docMk/>
            <pc:sldMk cId="214471808" sldId="448"/>
            <ac:spMk id="8" creationId="{74FAD116-8AE2-44A8-E45D-49A54A6053E9}"/>
          </ac:spMkLst>
        </pc:spChg>
      </pc:sldChg>
      <pc:sldChg chg="del modNotesTx">
        <pc:chgData name="Katja Bučan" userId="881a777d-afdf-4a9e-9806-695a9db76af1" providerId="ADAL" clId="{34E17D5E-53FD-4919-AD91-96D55DC7E1EF}" dt="2025-06-11T11:29:53.077" v="897" actId="47"/>
        <pc:sldMkLst>
          <pc:docMk/>
          <pc:sldMk cId="2377663543" sldId="451"/>
        </pc:sldMkLst>
      </pc:sldChg>
      <pc:sldChg chg="modSp mod">
        <pc:chgData name="Katja Bučan" userId="881a777d-afdf-4a9e-9806-695a9db76af1" providerId="ADAL" clId="{34E17D5E-53FD-4919-AD91-96D55DC7E1EF}" dt="2025-06-11T11:41:51.246" v="1294" actId="6549"/>
        <pc:sldMkLst>
          <pc:docMk/>
          <pc:sldMk cId="3946316373" sldId="452"/>
        </pc:sldMkLst>
        <pc:spChg chg="mod">
          <ac:chgData name="Katja Bučan" userId="881a777d-afdf-4a9e-9806-695a9db76af1" providerId="ADAL" clId="{34E17D5E-53FD-4919-AD91-96D55DC7E1EF}" dt="2025-06-11T11:30:04.243" v="913" actId="6549"/>
          <ac:spMkLst>
            <pc:docMk/>
            <pc:sldMk cId="3946316373" sldId="452"/>
            <ac:spMk id="2" creationId="{9C98479E-06D4-F1BF-3DC7-6B69B85D7E0C}"/>
          </ac:spMkLst>
        </pc:spChg>
        <pc:spChg chg="mod">
          <ac:chgData name="Katja Bučan" userId="881a777d-afdf-4a9e-9806-695a9db76af1" providerId="ADAL" clId="{34E17D5E-53FD-4919-AD91-96D55DC7E1EF}" dt="2025-06-11T11:41:51.246" v="1294" actId="6549"/>
          <ac:spMkLst>
            <pc:docMk/>
            <pc:sldMk cId="3946316373" sldId="452"/>
            <ac:spMk id="3" creationId="{80590C6C-734C-37F9-E35C-3964B2E03885}"/>
          </ac:spMkLst>
        </pc:spChg>
      </pc:sldChg>
      <pc:sldChg chg="del">
        <pc:chgData name="Katja Bučan" userId="881a777d-afdf-4a9e-9806-695a9db76af1" providerId="ADAL" clId="{34E17D5E-53FD-4919-AD91-96D55DC7E1EF}" dt="2025-06-11T11:30:50.068" v="923" actId="47"/>
        <pc:sldMkLst>
          <pc:docMk/>
          <pc:sldMk cId="3976215772" sldId="453"/>
        </pc:sldMkLst>
      </pc:sldChg>
      <pc:sldChg chg="del">
        <pc:chgData name="Katja Bučan" userId="881a777d-afdf-4a9e-9806-695a9db76af1" providerId="ADAL" clId="{34E17D5E-53FD-4919-AD91-96D55DC7E1EF}" dt="2025-06-11T11:31:36.042" v="978" actId="47"/>
        <pc:sldMkLst>
          <pc:docMk/>
          <pc:sldMk cId="2234514161" sldId="454"/>
        </pc:sldMkLst>
      </pc:sldChg>
      <pc:sldChg chg="del">
        <pc:chgData name="Katja Bučan" userId="881a777d-afdf-4a9e-9806-695a9db76af1" providerId="ADAL" clId="{34E17D5E-53FD-4919-AD91-96D55DC7E1EF}" dt="2025-06-11T11:32:00.434" v="983" actId="47"/>
        <pc:sldMkLst>
          <pc:docMk/>
          <pc:sldMk cId="448064205" sldId="455"/>
        </pc:sldMkLst>
      </pc:sldChg>
      <pc:sldChg chg="modSp del mod modNotesTx">
        <pc:chgData name="Katja Bučan" userId="881a777d-afdf-4a9e-9806-695a9db76af1" providerId="ADAL" clId="{34E17D5E-53FD-4919-AD91-96D55DC7E1EF}" dt="2025-06-11T11:35:55.359" v="1181" actId="47"/>
        <pc:sldMkLst>
          <pc:docMk/>
          <pc:sldMk cId="2837990246" sldId="456"/>
        </pc:sldMkLst>
        <pc:spChg chg="mod">
          <ac:chgData name="Katja Bučan" userId="881a777d-afdf-4a9e-9806-695a9db76af1" providerId="ADAL" clId="{34E17D5E-53FD-4919-AD91-96D55DC7E1EF}" dt="2025-06-11T11:32:15.570" v="1001" actId="6549"/>
          <ac:spMkLst>
            <pc:docMk/>
            <pc:sldMk cId="2837990246" sldId="456"/>
            <ac:spMk id="2" creationId="{EE090D66-B523-D366-F008-347787490145}"/>
          </ac:spMkLst>
        </pc:spChg>
        <pc:spChg chg="mod">
          <ac:chgData name="Katja Bučan" userId="881a777d-afdf-4a9e-9806-695a9db76af1" providerId="ADAL" clId="{34E17D5E-53FD-4919-AD91-96D55DC7E1EF}" dt="2025-06-11T11:33:35.340" v="1173" actId="6549"/>
          <ac:spMkLst>
            <pc:docMk/>
            <pc:sldMk cId="2837990246" sldId="456"/>
            <ac:spMk id="6" creationId="{CE306D41-7E86-2748-E5F1-E090B10B12A1}"/>
          </ac:spMkLst>
        </pc:spChg>
      </pc:sldChg>
      <pc:sldChg chg="modSp del mod">
        <pc:chgData name="Katja Bučan" userId="881a777d-afdf-4a9e-9806-695a9db76af1" providerId="ADAL" clId="{34E17D5E-53FD-4919-AD91-96D55DC7E1EF}" dt="2025-06-11T11:37:59.643" v="1208" actId="47"/>
        <pc:sldMkLst>
          <pc:docMk/>
          <pc:sldMk cId="2411406271" sldId="458"/>
        </pc:sldMkLst>
        <pc:spChg chg="mod">
          <ac:chgData name="Katja Bučan" userId="881a777d-afdf-4a9e-9806-695a9db76af1" providerId="ADAL" clId="{34E17D5E-53FD-4919-AD91-96D55DC7E1EF}" dt="2025-06-11T11:37:13.994" v="1205" actId="20577"/>
          <ac:spMkLst>
            <pc:docMk/>
            <pc:sldMk cId="2411406271" sldId="458"/>
            <ac:spMk id="3" creationId="{2A9E3659-68AB-F5C6-9AE4-5D49FDB3A7B3}"/>
          </ac:spMkLst>
        </pc:spChg>
      </pc:sldChg>
      <pc:sldChg chg="modSp del mod">
        <pc:chgData name="Katja Bučan" userId="881a777d-afdf-4a9e-9806-695a9db76af1" providerId="ADAL" clId="{34E17D5E-53FD-4919-AD91-96D55DC7E1EF}" dt="2025-06-11T11:38:18.771" v="1213" actId="47"/>
        <pc:sldMkLst>
          <pc:docMk/>
          <pc:sldMk cId="1642537854" sldId="459"/>
        </pc:sldMkLst>
        <pc:spChg chg="mod">
          <ac:chgData name="Katja Bučan" userId="881a777d-afdf-4a9e-9806-695a9db76af1" providerId="ADAL" clId="{34E17D5E-53FD-4919-AD91-96D55DC7E1EF}" dt="2025-06-11T11:38:09.057" v="1211" actId="6549"/>
          <ac:spMkLst>
            <pc:docMk/>
            <pc:sldMk cId="1642537854" sldId="459"/>
            <ac:spMk id="2" creationId="{AA4A3902-304F-6836-9E40-1A9CF473092E}"/>
          </ac:spMkLst>
        </pc:spChg>
      </pc:sldChg>
      <pc:sldChg chg="modSp mod">
        <pc:chgData name="Katja Bučan" userId="881a777d-afdf-4a9e-9806-695a9db76af1" providerId="ADAL" clId="{34E17D5E-53FD-4919-AD91-96D55DC7E1EF}" dt="2025-06-11T11:11:55.006" v="252" actId="6549"/>
        <pc:sldMkLst>
          <pc:docMk/>
          <pc:sldMk cId="21727442" sldId="460"/>
        </pc:sldMkLst>
        <pc:spChg chg="mod">
          <ac:chgData name="Katja Bučan" userId="881a777d-afdf-4a9e-9806-695a9db76af1" providerId="ADAL" clId="{34E17D5E-53FD-4919-AD91-96D55DC7E1EF}" dt="2025-06-11T11:11:55.006" v="252" actId="6549"/>
          <ac:spMkLst>
            <pc:docMk/>
            <pc:sldMk cId="21727442" sldId="460"/>
            <ac:spMk id="2" creationId="{979617FF-1A4E-8C97-B15C-0F3D544288C9}"/>
          </ac:spMkLst>
        </pc:spChg>
      </pc:sldChg>
      <pc:sldChg chg="modSp mod modNotesTx">
        <pc:chgData name="Katja Bučan" userId="881a777d-afdf-4a9e-9806-695a9db76af1" providerId="ADAL" clId="{34E17D5E-53FD-4919-AD91-96D55DC7E1EF}" dt="2025-06-11T11:28:19.356" v="871" actId="20577"/>
        <pc:sldMkLst>
          <pc:docMk/>
          <pc:sldMk cId="700026244" sldId="461"/>
        </pc:sldMkLst>
        <pc:spChg chg="mod">
          <ac:chgData name="Katja Bučan" userId="881a777d-afdf-4a9e-9806-695a9db76af1" providerId="ADAL" clId="{34E17D5E-53FD-4919-AD91-96D55DC7E1EF}" dt="2025-06-11T11:28:04.077" v="840" actId="20577"/>
          <ac:spMkLst>
            <pc:docMk/>
            <pc:sldMk cId="700026244" sldId="461"/>
            <ac:spMk id="3" creationId="{F3B96029-F759-8BDF-BD68-822576EF52C7}"/>
          </ac:spMkLst>
        </pc:spChg>
        <pc:spChg chg="mod">
          <ac:chgData name="Katja Bučan" userId="881a777d-afdf-4a9e-9806-695a9db76af1" providerId="ADAL" clId="{34E17D5E-53FD-4919-AD91-96D55DC7E1EF}" dt="2025-06-11T11:28:19.356" v="871" actId="20577"/>
          <ac:spMkLst>
            <pc:docMk/>
            <pc:sldMk cId="700026244" sldId="461"/>
            <ac:spMk id="4" creationId="{DB51F945-DE77-FE88-EB72-A2D0983D6036}"/>
          </ac:spMkLst>
        </pc:spChg>
      </pc:sldChg>
      <pc:sldChg chg="modSp mod">
        <pc:chgData name="Katja Bučan" userId="881a777d-afdf-4a9e-9806-695a9db76af1" providerId="ADAL" clId="{34E17D5E-53FD-4919-AD91-96D55DC7E1EF}" dt="2025-06-11T12:01:43.576" v="1361" actId="255"/>
        <pc:sldMkLst>
          <pc:docMk/>
          <pc:sldMk cId="1875137739" sldId="462"/>
        </pc:sldMkLst>
        <pc:spChg chg="mod">
          <ac:chgData name="Katja Bučan" userId="881a777d-afdf-4a9e-9806-695a9db76af1" providerId="ADAL" clId="{34E17D5E-53FD-4919-AD91-96D55DC7E1EF}" dt="2025-06-11T12:01:43.576" v="1361" actId="255"/>
          <ac:spMkLst>
            <pc:docMk/>
            <pc:sldMk cId="1875137739" sldId="462"/>
            <ac:spMk id="19" creationId="{D36BC15B-B0FC-0B01-584E-16BDCEDBE306}"/>
          </ac:spMkLst>
        </pc:spChg>
      </pc:sldChg>
      <pc:sldChg chg="modSp mod">
        <pc:chgData name="Katja Bučan" userId="881a777d-afdf-4a9e-9806-695a9db76af1" providerId="ADAL" clId="{34E17D5E-53FD-4919-AD91-96D55DC7E1EF}" dt="2025-06-11T12:01:58.385" v="1362" actId="255"/>
        <pc:sldMkLst>
          <pc:docMk/>
          <pc:sldMk cId="1608716592" sldId="463"/>
        </pc:sldMkLst>
        <pc:spChg chg="mod">
          <ac:chgData name="Katja Bučan" userId="881a777d-afdf-4a9e-9806-695a9db76af1" providerId="ADAL" clId="{34E17D5E-53FD-4919-AD91-96D55DC7E1EF}" dt="2025-06-11T12:01:58.385" v="1362" actId="255"/>
          <ac:spMkLst>
            <pc:docMk/>
            <pc:sldMk cId="1608716592" sldId="463"/>
            <ac:spMk id="2" creationId="{7C8EEE6C-5932-7E60-0BF3-40A5F7302E2D}"/>
          </ac:spMkLst>
        </pc:spChg>
      </pc:sldChg>
      <pc:sldChg chg="modSp mod">
        <pc:chgData name="Katja Bučan" userId="881a777d-afdf-4a9e-9806-695a9db76af1" providerId="ADAL" clId="{34E17D5E-53FD-4919-AD91-96D55DC7E1EF}" dt="2025-06-11T12:04:28.314" v="1370" actId="1076"/>
        <pc:sldMkLst>
          <pc:docMk/>
          <pc:sldMk cId="3124788330" sldId="464"/>
        </pc:sldMkLst>
        <pc:spChg chg="mod">
          <ac:chgData name="Katja Bučan" userId="881a777d-afdf-4a9e-9806-695a9db76af1" providerId="ADAL" clId="{34E17D5E-53FD-4919-AD91-96D55DC7E1EF}" dt="2025-06-11T12:04:28.314" v="1370" actId="1076"/>
          <ac:spMkLst>
            <pc:docMk/>
            <pc:sldMk cId="3124788330" sldId="464"/>
            <ac:spMk id="3" creationId="{DD5229D6-06B5-5013-261A-5321AAFE0EF3}"/>
          </ac:spMkLst>
        </pc:spChg>
        <pc:spChg chg="mod">
          <ac:chgData name="Katja Bučan" userId="881a777d-afdf-4a9e-9806-695a9db76af1" providerId="ADAL" clId="{34E17D5E-53FD-4919-AD91-96D55DC7E1EF}" dt="2025-06-11T12:04:14.863" v="1365" actId="255"/>
          <ac:spMkLst>
            <pc:docMk/>
            <pc:sldMk cId="3124788330" sldId="464"/>
            <ac:spMk id="22" creationId="{50B19F48-BF97-6069-6D51-92801DC30B24}"/>
          </ac:spMkLst>
        </pc:spChg>
      </pc:sldChg>
      <pc:sldChg chg="modSp mod">
        <pc:chgData name="Katja Bučan" userId="881a777d-afdf-4a9e-9806-695a9db76af1" providerId="ADAL" clId="{34E17D5E-53FD-4919-AD91-96D55DC7E1EF}" dt="2025-06-11T11:44:27.612" v="1308" actId="207"/>
        <pc:sldMkLst>
          <pc:docMk/>
          <pc:sldMk cId="3690546024" sldId="465"/>
        </pc:sldMkLst>
        <pc:spChg chg="mod">
          <ac:chgData name="Katja Bučan" userId="881a777d-afdf-4a9e-9806-695a9db76af1" providerId="ADAL" clId="{34E17D5E-53FD-4919-AD91-96D55DC7E1EF}" dt="2025-06-11T11:44:27.612" v="1308" actId="207"/>
          <ac:spMkLst>
            <pc:docMk/>
            <pc:sldMk cId="3690546024" sldId="465"/>
            <ac:spMk id="2" creationId="{7C8EEE6C-5932-7E60-0BF3-40A5F7302E2D}"/>
          </ac:spMkLst>
        </pc:spChg>
      </pc:sldChg>
      <pc:sldChg chg="modSp mod">
        <pc:chgData name="Katja Bučan" userId="881a777d-afdf-4a9e-9806-695a9db76af1" providerId="ADAL" clId="{34E17D5E-53FD-4919-AD91-96D55DC7E1EF}" dt="2025-06-11T12:06:39.167" v="1385" actId="14100"/>
        <pc:sldMkLst>
          <pc:docMk/>
          <pc:sldMk cId="2190206669" sldId="466"/>
        </pc:sldMkLst>
        <pc:spChg chg="mod">
          <ac:chgData name="Katja Bučan" userId="881a777d-afdf-4a9e-9806-695a9db76af1" providerId="ADAL" clId="{34E17D5E-53FD-4919-AD91-96D55DC7E1EF}" dt="2025-06-11T11:44:32.493" v="1309" actId="207"/>
          <ac:spMkLst>
            <pc:docMk/>
            <pc:sldMk cId="2190206669" sldId="466"/>
            <ac:spMk id="2" creationId="{02276F44-87F9-732A-6BFA-2B51EC834CEF}"/>
          </ac:spMkLst>
        </pc:spChg>
        <pc:graphicFrameChg chg="mod">
          <ac:chgData name="Katja Bučan" userId="881a777d-afdf-4a9e-9806-695a9db76af1" providerId="ADAL" clId="{34E17D5E-53FD-4919-AD91-96D55DC7E1EF}" dt="2025-06-11T12:06:39.167" v="1385" actId="14100"/>
          <ac:graphicFrameMkLst>
            <pc:docMk/>
            <pc:sldMk cId="2190206669" sldId="466"/>
            <ac:graphicFrameMk id="8" creationId="{7D798838-2821-DC5F-D89B-F97A5CAC81B1}"/>
          </ac:graphicFrameMkLst>
        </pc:graphicFrameChg>
      </pc:sldChg>
      <pc:sldChg chg="modSp del">
        <pc:chgData name="Katja Bučan" userId="881a777d-afdf-4a9e-9806-695a9db76af1" providerId="ADAL" clId="{34E17D5E-53FD-4919-AD91-96D55DC7E1EF}" dt="2025-06-11T12:07:43.043" v="1389" actId="47"/>
        <pc:sldMkLst>
          <pc:docMk/>
          <pc:sldMk cId="2875903955" sldId="467"/>
        </pc:sldMkLst>
        <pc:graphicFrameChg chg="mod">
          <ac:chgData name="Katja Bučan" userId="881a777d-afdf-4a9e-9806-695a9db76af1" providerId="ADAL" clId="{34E17D5E-53FD-4919-AD91-96D55DC7E1EF}" dt="2025-06-11T12:06:46.261" v="1387"/>
          <ac:graphicFrameMkLst>
            <pc:docMk/>
            <pc:sldMk cId="2875903955" sldId="467"/>
            <ac:graphicFrameMk id="4" creationId="{4712FE03-6B8B-F13E-9D58-61D9DA04D5B9}"/>
          </ac:graphicFrameMkLst>
        </pc:graphicFrameChg>
      </pc:sldChg>
      <pc:sldChg chg="modSp">
        <pc:chgData name="Katja Bučan" userId="881a777d-afdf-4a9e-9806-695a9db76af1" providerId="ADAL" clId="{34E17D5E-53FD-4919-AD91-96D55DC7E1EF}" dt="2025-06-11T12:09:06.018" v="1398" actId="692"/>
        <pc:sldMkLst>
          <pc:docMk/>
          <pc:sldMk cId="1768735394" sldId="468"/>
        </pc:sldMkLst>
        <pc:graphicFrameChg chg="mod">
          <ac:chgData name="Katja Bučan" userId="881a777d-afdf-4a9e-9806-695a9db76af1" providerId="ADAL" clId="{34E17D5E-53FD-4919-AD91-96D55DC7E1EF}" dt="2025-06-11T12:09:06.018" v="1398" actId="692"/>
          <ac:graphicFrameMkLst>
            <pc:docMk/>
            <pc:sldMk cId="1768735394" sldId="468"/>
            <ac:graphicFrameMk id="2" creationId="{6097D077-4820-4FA7-FA31-F6A33389D817}"/>
          </ac:graphicFrameMkLst>
        </pc:graphicFrameChg>
      </pc:sldChg>
      <pc:sldChg chg="modSp">
        <pc:chgData name="Katja Bučan" userId="881a777d-afdf-4a9e-9806-695a9db76af1" providerId="ADAL" clId="{34E17D5E-53FD-4919-AD91-96D55DC7E1EF}" dt="2025-06-11T12:09:10.695" v="1399" actId="692"/>
        <pc:sldMkLst>
          <pc:docMk/>
          <pc:sldMk cId="636867502" sldId="469"/>
        </pc:sldMkLst>
        <pc:graphicFrameChg chg="mod">
          <ac:chgData name="Katja Bučan" userId="881a777d-afdf-4a9e-9806-695a9db76af1" providerId="ADAL" clId="{34E17D5E-53FD-4919-AD91-96D55DC7E1EF}" dt="2025-06-11T12:09:10.695" v="1399" actId="692"/>
          <ac:graphicFrameMkLst>
            <pc:docMk/>
            <pc:sldMk cId="636867502" sldId="469"/>
            <ac:graphicFrameMk id="4" creationId="{FB8AE319-E9E5-3DA1-3645-7311A4B3A41C}"/>
          </ac:graphicFrameMkLst>
        </pc:graphicFrameChg>
      </pc:sldChg>
      <pc:sldChg chg="modSp mod">
        <pc:chgData name="Katja Bučan" userId="881a777d-afdf-4a9e-9806-695a9db76af1" providerId="ADAL" clId="{34E17D5E-53FD-4919-AD91-96D55DC7E1EF}" dt="2025-06-11T12:09:43.604" v="1403" actId="20577"/>
        <pc:sldMkLst>
          <pc:docMk/>
          <pc:sldMk cId="3466147056" sldId="470"/>
        </pc:sldMkLst>
        <pc:spChg chg="mod">
          <ac:chgData name="Katja Bučan" userId="881a777d-afdf-4a9e-9806-695a9db76af1" providerId="ADAL" clId="{34E17D5E-53FD-4919-AD91-96D55DC7E1EF}" dt="2025-06-11T11:48:44.942" v="1338" actId="20577"/>
          <ac:spMkLst>
            <pc:docMk/>
            <pc:sldMk cId="3466147056" sldId="470"/>
            <ac:spMk id="3" creationId="{41F0E125-5416-2442-2D62-AF63B7FFA643}"/>
          </ac:spMkLst>
        </pc:spChg>
        <pc:spChg chg="mod">
          <ac:chgData name="Katja Bučan" userId="881a777d-afdf-4a9e-9806-695a9db76af1" providerId="ADAL" clId="{34E17D5E-53FD-4919-AD91-96D55DC7E1EF}" dt="2025-06-11T12:09:43.604" v="1403" actId="20577"/>
          <ac:spMkLst>
            <pc:docMk/>
            <pc:sldMk cId="3466147056" sldId="470"/>
            <ac:spMk id="5" creationId="{37321DFF-5B90-2B62-F53C-9E41B281412F}"/>
          </ac:spMkLst>
        </pc:spChg>
        <pc:spChg chg="mod">
          <ac:chgData name="Katja Bučan" userId="881a777d-afdf-4a9e-9806-695a9db76af1" providerId="ADAL" clId="{34E17D5E-53FD-4919-AD91-96D55DC7E1EF}" dt="2025-06-11T11:47:52.405" v="1311" actId="255"/>
          <ac:spMkLst>
            <pc:docMk/>
            <pc:sldMk cId="3466147056" sldId="470"/>
            <ac:spMk id="19" creationId="{D36BC15B-B0FC-0B01-584E-16BDCEDBE306}"/>
          </ac:spMkLst>
        </pc:spChg>
      </pc:sldChg>
      <pc:sldChg chg="modSp mod">
        <pc:chgData name="Katja Bučan" userId="881a777d-afdf-4a9e-9806-695a9db76af1" providerId="ADAL" clId="{34E17D5E-53FD-4919-AD91-96D55DC7E1EF}" dt="2025-06-11T12:10:07.768" v="1406" actId="255"/>
        <pc:sldMkLst>
          <pc:docMk/>
          <pc:sldMk cId="853723367" sldId="471"/>
        </pc:sldMkLst>
        <pc:spChg chg="mod">
          <ac:chgData name="Katja Bučan" userId="881a777d-afdf-4a9e-9806-695a9db76af1" providerId="ADAL" clId="{34E17D5E-53FD-4919-AD91-96D55DC7E1EF}" dt="2025-06-11T11:49:27.777" v="1353" actId="207"/>
          <ac:spMkLst>
            <pc:docMk/>
            <pc:sldMk cId="853723367" sldId="471"/>
            <ac:spMk id="2" creationId="{7C8EEE6C-5932-7E60-0BF3-40A5F7302E2D}"/>
          </ac:spMkLst>
        </pc:spChg>
        <pc:spChg chg="mod">
          <ac:chgData name="Katja Bučan" userId="881a777d-afdf-4a9e-9806-695a9db76af1" providerId="ADAL" clId="{34E17D5E-53FD-4919-AD91-96D55DC7E1EF}" dt="2025-06-11T12:10:07.768" v="1406" actId="255"/>
          <ac:spMkLst>
            <pc:docMk/>
            <pc:sldMk cId="853723367" sldId="471"/>
            <ac:spMk id="3" creationId="{AB796ED1-FE3A-3A51-8EDF-317F32B514CF}"/>
          </ac:spMkLst>
        </pc:spChg>
      </pc:sldChg>
      <pc:sldChg chg="del">
        <pc:chgData name="Katja Bučan" userId="881a777d-afdf-4a9e-9806-695a9db76af1" providerId="ADAL" clId="{34E17D5E-53FD-4919-AD91-96D55DC7E1EF}" dt="2025-06-11T11:07:34.952" v="135" actId="47"/>
        <pc:sldMkLst>
          <pc:docMk/>
          <pc:sldMk cId="909103373" sldId="472"/>
        </pc:sldMkLst>
      </pc:sldChg>
      <pc:sldChg chg="add">
        <pc:chgData name="Katja Bučan" userId="881a777d-afdf-4a9e-9806-695a9db76af1" providerId="ADAL" clId="{34E17D5E-53FD-4919-AD91-96D55DC7E1EF}" dt="2025-06-11T11:08:32.941" v="140"/>
        <pc:sldMkLst>
          <pc:docMk/>
          <pc:sldMk cId="3531621436" sldId="472"/>
        </pc:sldMkLst>
      </pc:sldChg>
      <pc:sldChg chg="del">
        <pc:chgData name="Katja Bučan" userId="881a777d-afdf-4a9e-9806-695a9db76af1" providerId="ADAL" clId="{34E17D5E-53FD-4919-AD91-96D55DC7E1EF}" dt="2025-06-11T11:07:36.184" v="136" actId="47"/>
        <pc:sldMkLst>
          <pc:docMk/>
          <pc:sldMk cId="3101974045" sldId="473"/>
        </pc:sldMkLst>
      </pc:sldChg>
      <pc:sldChg chg="add">
        <pc:chgData name="Katja Bučan" userId="881a777d-afdf-4a9e-9806-695a9db76af1" providerId="ADAL" clId="{34E17D5E-53FD-4919-AD91-96D55DC7E1EF}" dt="2025-06-11T11:03:35.031" v="48"/>
        <pc:sldMkLst>
          <pc:docMk/>
          <pc:sldMk cId="3229523912" sldId="477"/>
        </pc:sldMkLst>
      </pc:sldChg>
      <pc:sldChg chg="modSp add mod">
        <pc:chgData name="Katja Bučan" userId="881a777d-afdf-4a9e-9806-695a9db76af1" providerId="ADAL" clId="{34E17D5E-53FD-4919-AD91-96D55DC7E1EF}" dt="2025-06-11T11:07:55.417" v="137" actId="255"/>
        <pc:sldMkLst>
          <pc:docMk/>
          <pc:sldMk cId="2238953222" sldId="478"/>
        </pc:sldMkLst>
        <pc:graphicFrameChg chg="modGraphic">
          <ac:chgData name="Katja Bučan" userId="881a777d-afdf-4a9e-9806-695a9db76af1" providerId="ADAL" clId="{34E17D5E-53FD-4919-AD91-96D55DC7E1EF}" dt="2025-06-11T11:07:55.417" v="137" actId="255"/>
          <ac:graphicFrameMkLst>
            <pc:docMk/>
            <pc:sldMk cId="2238953222" sldId="478"/>
            <ac:graphicFrameMk id="6" creationId="{F6B0E417-0D7B-EAB1-1ABD-237B4946702C}"/>
          </ac:graphicFrameMkLst>
        </pc:graphicFrameChg>
      </pc:sldChg>
      <pc:sldChg chg="add del">
        <pc:chgData name="Katja Bučan" userId="881a777d-afdf-4a9e-9806-695a9db76af1" providerId="ADAL" clId="{34E17D5E-53FD-4919-AD91-96D55DC7E1EF}" dt="2025-06-11T11:03:57.952" v="50"/>
        <pc:sldMkLst>
          <pc:docMk/>
          <pc:sldMk cId="3196892400" sldId="478"/>
        </pc:sldMkLst>
      </pc:sldChg>
      <pc:sldChg chg="modSp add mod">
        <pc:chgData name="Katja Bučan" userId="881a777d-afdf-4a9e-9806-695a9db76af1" providerId="ADAL" clId="{34E17D5E-53FD-4919-AD91-96D55DC7E1EF}" dt="2025-06-11T12:09:26.994" v="1400" actId="255"/>
        <pc:sldMkLst>
          <pc:docMk/>
          <pc:sldMk cId="2655247277" sldId="479"/>
        </pc:sldMkLst>
        <pc:spChg chg="mod">
          <ac:chgData name="Katja Bučan" userId="881a777d-afdf-4a9e-9806-695a9db76af1" providerId="ADAL" clId="{34E17D5E-53FD-4919-AD91-96D55DC7E1EF}" dt="2025-06-11T12:09:26.994" v="1400" actId="255"/>
          <ac:spMkLst>
            <pc:docMk/>
            <pc:sldMk cId="2655247277" sldId="479"/>
            <ac:spMk id="4" creationId="{F3FEA78E-0B20-AEC3-8184-69623DF83C54}"/>
          </ac:spMkLst>
        </pc:spChg>
      </pc:sldChg>
      <pc:sldChg chg="modSp add mod">
        <pc:chgData name="Katja Bučan" userId="881a777d-afdf-4a9e-9806-695a9db76af1" providerId="ADAL" clId="{34E17D5E-53FD-4919-AD91-96D55DC7E1EF}" dt="2025-06-11T12:09:33.590" v="1401" actId="255"/>
        <pc:sldMkLst>
          <pc:docMk/>
          <pc:sldMk cId="4051908866" sldId="480"/>
        </pc:sldMkLst>
        <pc:spChg chg="mod">
          <ac:chgData name="Katja Bučan" userId="881a777d-afdf-4a9e-9806-695a9db76af1" providerId="ADAL" clId="{34E17D5E-53FD-4919-AD91-96D55DC7E1EF}" dt="2025-06-11T12:09:33.590" v="1401" actId="255"/>
          <ac:spMkLst>
            <pc:docMk/>
            <pc:sldMk cId="4051908866" sldId="480"/>
            <ac:spMk id="4" creationId="{160E8477-01A3-499F-E8C6-EC9680256A20}"/>
          </ac:spMkLst>
        </pc:spChg>
      </pc:sldChg>
      <pc:sldChg chg="add">
        <pc:chgData name="Katja Bučan" userId="881a777d-afdf-4a9e-9806-695a9db76af1" providerId="ADAL" clId="{34E17D5E-53FD-4919-AD91-96D55DC7E1EF}" dt="2025-06-11T11:08:40.543" v="141"/>
        <pc:sldMkLst>
          <pc:docMk/>
          <pc:sldMk cId="2962981809" sldId="481"/>
        </pc:sldMkLst>
      </pc:sldChg>
      <pc:sldChg chg="add del">
        <pc:chgData name="Katja Bučan" userId="881a777d-afdf-4a9e-9806-695a9db76af1" providerId="ADAL" clId="{34E17D5E-53FD-4919-AD91-96D55DC7E1EF}" dt="2025-06-11T11:08:27.586" v="139"/>
        <pc:sldMkLst>
          <pc:docMk/>
          <pc:sldMk cId="3101974045" sldId="481"/>
        </pc:sldMkLst>
      </pc:sldChg>
      <pc:sldChg chg="add">
        <pc:chgData name="Katja Bučan" userId="881a777d-afdf-4a9e-9806-695a9db76af1" providerId="ADAL" clId="{34E17D5E-53FD-4919-AD91-96D55DC7E1EF}" dt="2025-06-11T11:08:55.573" v="142"/>
        <pc:sldMkLst>
          <pc:docMk/>
          <pc:sldMk cId="4021454786" sldId="482"/>
        </pc:sldMkLst>
      </pc:sldChg>
      <pc:sldChg chg="add del">
        <pc:chgData name="Katja Bučan" userId="881a777d-afdf-4a9e-9806-695a9db76af1" providerId="ADAL" clId="{34E17D5E-53FD-4919-AD91-96D55DC7E1EF}" dt="2025-06-11T11:10:49.345" v="150"/>
        <pc:sldMkLst>
          <pc:docMk/>
          <pc:sldMk cId="658154568" sldId="483"/>
        </pc:sldMkLst>
      </pc:sldChg>
      <pc:sldChg chg="add del">
        <pc:chgData name="Katja Bučan" userId="881a777d-afdf-4a9e-9806-695a9db76af1" providerId="ADAL" clId="{34E17D5E-53FD-4919-AD91-96D55DC7E1EF}" dt="2025-06-11T11:10:41.468" v="148" actId="47"/>
        <pc:sldMkLst>
          <pc:docMk/>
          <pc:sldMk cId="839349242" sldId="483"/>
        </pc:sldMkLst>
      </pc:sldChg>
      <pc:sldChg chg="add">
        <pc:chgData name="Katja Bučan" userId="881a777d-afdf-4a9e-9806-695a9db76af1" providerId="ADAL" clId="{34E17D5E-53FD-4919-AD91-96D55DC7E1EF}" dt="2025-06-11T11:10:55.404" v="151"/>
        <pc:sldMkLst>
          <pc:docMk/>
          <pc:sldMk cId="1839807885" sldId="483"/>
        </pc:sldMkLst>
      </pc:sldChg>
      <pc:sldChg chg="add modNotesTx">
        <pc:chgData name="Katja Bučan" userId="881a777d-afdf-4a9e-9806-695a9db76af1" providerId="ADAL" clId="{34E17D5E-53FD-4919-AD91-96D55DC7E1EF}" dt="2025-06-11T11:23:35.576" v="551"/>
        <pc:sldMkLst>
          <pc:docMk/>
          <pc:sldMk cId="3046138698" sldId="484"/>
        </pc:sldMkLst>
      </pc:sldChg>
      <pc:sldChg chg="add modNotesTx">
        <pc:chgData name="Katja Bučan" userId="881a777d-afdf-4a9e-9806-695a9db76af1" providerId="ADAL" clId="{34E17D5E-53FD-4919-AD91-96D55DC7E1EF}" dt="2025-06-11T11:29:51.386" v="896"/>
        <pc:sldMkLst>
          <pc:docMk/>
          <pc:sldMk cId="3781589780" sldId="485"/>
        </pc:sldMkLst>
      </pc:sldChg>
      <pc:sldChg chg="add modNotesTx">
        <pc:chgData name="Katja Bučan" userId="881a777d-afdf-4a9e-9806-695a9db76af1" providerId="ADAL" clId="{34E17D5E-53FD-4919-AD91-96D55DC7E1EF}" dt="2025-06-11T11:31:20.548" v="944" actId="20577"/>
        <pc:sldMkLst>
          <pc:docMk/>
          <pc:sldMk cId="1329605986" sldId="486"/>
        </pc:sldMkLst>
      </pc:sldChg>
      <pc:sldChg chg="addSp delSp add mod modNotesTx">
        <pc:chgData name="Katja Bučan" userId="881a777d-afdf-4a9e-9806-695a9db76af1" providerId="ADAL" clId="{34E17D5E-53FD-4919-AD91-96D55DC7E1EF}" dt="2025-06-11T11:31:44.825" v="980" actId="22"/>
        <pc:sldMkLst>
          <pc:docMk/>
          <pc:sldMk cId="433551593" sldId="487"/>
        </pc:sldMkLst>
        <pc:spChg chg="add del">
          <ac:chgData name="Katja Bučan" userId="881a777d-afdf-4a9e-9806-695a9db76af1" providerId="ADAL" clId="{34E17D5E-53FD-4919-AD91-96D55DC7E1EF}" dt="2025-06-11T11:31:44.825" v="980" actId="22"/>
          <ac:spMkLst>
            <pc:docMk/>
            <pc:sldMk cId="433551593" sldId="487"/>
            <ac:spMk id="5" creationId="{B8EF4769-DED3-FBC2-E332-A2DFE6CABDDA}"/>
          </ac:spMkLst>
        </pc:spChg>
      </pc:sldChg>
      <pc:sldChg chg="add modNotesTx">
        <pc:chgData name="Katja Bučan" userId="881a777d-afdf-4a9e-9806-695a9db76af1" providerId="ADAL" clId="{34E17D5E-53FD-4919-AD91-96D55DC7E1EF}" dt="2025-06-11T11:31:57.690" v="982"/>
        <pc:sldMkLst>
          <pc:docMk/>
          <pc:sldMk cId="84246205" sldId="488"/>
        </pc:sldMkLst>
      </pc:sldChg>
      <pc:sldChg chg="add modNotesTx">
        <pc:chgData name="Katja Bučan" userId="881a777d-afdf-4a9e-9806-695a9db76af1" providerId="ADAL" clId="{34E17D5E-53FD-4919-AD91-96D55DC7E1EF}" dt="2025-06-11T11:35:52.903" v="1180" actId="20577"/>
        <pc:sldMkLst>
          <pc:docMk/>
          <pc:sldMk cId="3030645547" sldId="489"/>
        </pc:sldMkLst>
      </pc:sldChg>
      <pc:sldChg chg="modSp add mod modNotesTx">
        <pc:chgData name="Katja Bučan" userId="881a777d-afdf-4a9e-9806-695a9db76af1" providerId="ADAL" clId="{34E17D5E-53FD-4919-AD91-96D55DC7E1EF}" dt="2025-06-11T11:42:15.659" v="1296" actId="20577"/>
        <pc:sldMkLst>
          <pc:docMk/>
          <pc:sldMk cId="1456115994" sldId="490"/>
        </pc:sldMkLst>
        <pc:spChg chg="mod">
          <ac:chgData name="Katja Bučan" userId="881a777d-afdf-4a9e-9806-695a9db76af1" providerId="ADAL" clId="{34E17D5E-53FD-4919-AD91-96D55DC7E1EF}" dt="2025-06-11T11:42:15.659" v="1296" actId="20577"/>
          <ac:spMkLst>
            <pc:docMk/>
            <pc:sldMk cId="1456115994" sldId="490"/>
            <ac:spMk id="3" creationId="{2A9E3659-68AB-F5C6-9AE4-5D49FDB3A7B3}"/>
          </ac:spMkLst>
        </pc:spChg>
      </pc:sldChg>
      <pc:sldChg chg="modSp add mod">
        <pc:chgData name="Katja Bučan" userId="881a777d-afdf-4a9e-9806-695a9db76af1" providerId="ADAL" clId="{34E17D5E-53FD-4919-AD91-96D55DC7E1EF}" dt="2025-06-11T12:04:00.088" v="1364" actId="14100"/>
        <pc:sldMkLst>
          <pc:docMk/>
          <pc:sldMk cId="1894924523" sldId="491"/>
        </pc:sldMkLst>
        <pc:graphicFrameChg chg="modGraphic">
          <ac:chgData name="Katja Bučan" userId="881a777d-afdf-4a9e-9806-695a9db76af1" providerId="ADAL" clId="{34E17D5E-53FD-4919-AD91-96D55DC7E1EF}" dt="2025-06-11T12:04:00.088" v="1364" actId="14100"/>
          <ac:graphicFrameMkLst>
            <pc:docMk/>
            <pc:sldMk cId="1894924523" sldId="491"/>
            <ac:graphicFrameMk id="4" creationId="{2FC9ECAE-AECF-B901-5452-8C744AC42BC5}"/>
          </ac:graphicFrameMkLst>
        </pc:graphicFrameChg>
      </pc:sldChg>
      <pc:sldChg chg="add">
        <pc:chgData name="Katja Bučan" userId="881a777d-afdf-4a9e-9806-695a9db76af1" providerId="ADAL" clId="{34E17D5E-53FD-4919-AD91-96D55DC7E1EF}" dt="2025-06-11T11:42:42.577" v="1297"/>
        <pc:sldMkLst>
          <pc:docMk/>
          <pc:sldMk cId="2273257432" sldId="492"/>
        </pc:sldMkLst>
      </pc:sldChg>
      <pc:sldChg chg="add">
        <pc:chgData name="Katja Bučan" userId="881a777d-afdf-4a9e-9806-695a9db76af1" providerId="ADAL" clId="{34E17D5E-53FD-4919-AD91-96D55DC7E1EF}" dt="2025-06-11T11:42:50.836" v="1299"/>
        <pc:sldMkLst>
          <pc:docMk/>
          <pc:sldMk cId="3229250889" sldId="493"/>
        </pc:sldMkLst>
      </pc:sldChg>
      <pc:sldChg chg="modSp add">
        <pc:chgData name="Katja Bučan" userId="881a777d-afdf-4a9e-9806-695a9db76af1" providerId="ADAL" clId="{34E17D5E-53FD-4919-AD91-96D55DC7E1EF}" dt="2025-06-11T12:08:54.778" v="1397" actId="692"/>
        <pc:sldMkLst>
          <pc:docMk/>
          <pc:sldMk cId="2458012137" sldId="494"/>
        </pc:sldMkLst>
        <pc:graphicFrameChg chg="mod">
          <ac:chgData name="Katja Bučan" userId="881a777d-afdf-4a9e-9806-695a9db76af1" providerId="ADAL" clId="{34E17D5E-53FD-4919-AD91-96D55DC7E1EF}" dt="2025-06-11T12:08:54.778" v="1397" actId="692"/>
          <ac:graphicFrameMkLst>
            <pc:docMk/>
            <pc:sldMk cId="2458012137" sldId="494"/>
            <ac:graphicFrameMk id="4" creationId="{4712FE03-6B8B-F13E-9D58-61D9DA04D5B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EC9D6-901E-4DAE-8B7A-5ABA92AB0EE5}" type="doc">
      <dgm:prSet loTypeId="urn:microsoft.com/office/officeart/2005/8/layout/radial6" loCatId="cycle" qsTypeId="urn:microsoft.com/office/officeart/2005/8/quickstyle/3d4" qsCatId="3D" csTypeId="urn:microsoft.com/office/officeart/2005/8/colors/accent3_1" csCatId="accent3" phldr="1"/>
      <dgm:spPr/>
      <dgm:t>
        <a:bodyPr/>
        <a:lstStyle/>
        <a:p>
          <a:endParaRPr lang="sl-SI"/>
        </a:p>
      </dgm:t>
    </dgm:pt>
    <dgm:pt modelId="{100943E2-71F5-4123-9E0B-FACF400585A3}">
      <dgm:prSet phldrT="[Text]"/>
      <dgm:spPr/>
      <dgm:t>
        <a:bodyPr/>
        <a:lstStyle/>
        <a:p>
          <a:r>
            <a:rPr lang="sl-SI" b="1" dirty="0">
              <a:latin typeface="Calibri Light" panose="020F0302020204030204" pitchFamily="34" charset="0"/>
              <a:cs typeface="Calibri Light" panose="020F0302020204030204" pitchFamily="34" charset="0"/>
            </a:rPr>
            <a:t>Sources of funding</a:t>
          </a:r>
        </a:p>
      </dgm:t>
    </dgm:pt>
    <dgm:pt modelId="{927EB750-DC3B-4DFD-849E-F905CEAB9E4D}" type="parTrans" cxnId="{398F745F-7C7E-42BC-A612-E1A1A561CE5F}">
      <dgm:prSet/>
      <dgm:spPr/>
      <dgm:t>
        <a:bodyPr/>
        <a:lstStyle/>
        <a:p>
          <a:endParaRPr lang="sl-SI">
            <a:latin typeface="Calibri Light" panose="020F0302020204030204" pitchFamily="34" charset="0"/>
            <a:cs typeface="Calibri Light" panose="020F0302020204030204" pitchFamily="34" charset="0"/>
          </a:endParaRPr>
        </a:p>
      </dgm:t>
    </dgm:pt>
    <dgm:pt modelId="{31F8C5F2-9A97-41C0-9DC8-8AE857794B6C}" type="sibTrans" cxnId="{398F745F-7C7E-42BC-A612-E1A1A561CE5F}">
      <dgm:prSet/>
      <dgm:spPr/>
      <dgm:t>
        <a:bodyPr/>
        <a:lstStyle/>
        <a:p>
          <a:endParaRPr lang="sl-SI">
            <a:latin typeface="Calibri Light" panose="020F0302020204030204" pitchFamily="34" charset="0"/>
            <a:cs typeface="Calibri Light" panose="020F0302020204030204" pitchFamily="34" charset="0"/>
          </a:endParaRPr>
        </a:p>
      </dgm:t>
    </dgm:pt>
    <dgm:pt modelId="{82D47BAC-8F13-44D1-B6AC-15EFB073C372}">
      <dgm:prSet phldrT="[Text]"/>
      <dgm:spPr/>
      <dgm:t>
        <a:bodyPr/>
        <a:lstStyle/>
        <a:p>
          <a:r>
            <a:rPr lang="sl-SI" dirty="0">
              <a:latin typeface="Calibri Light" panose="020F0302020204030204" pitchFamily="34" charset="0"/>
              <a:cs typeface="Calibri Light" panose="020F0302020204030204" pitchFamily="34" charset="0"/>
            </a:rPr>
            <a:t>Information and communication</a:t>
          </a:r>
        </a:p>
      </dgm:t>
    </dgm:pt>
    <dgm:pt modelId="{821F2514-F479-4222-9B16-256C37868636}" type="parTrans" cxnId="{3F37880D-20C9-4DDA-B8BB-DF842F006516}">
      <dgm:prSet/>
      <dgm:spPr/>
      <dgm:t>
        <a:bodyPr/>
        <a:lstStyle/>
        <a:p>
          <a:endParaRPr lang="sl-SI">
            <a:latin typeface="Calibri Light" panose="020F0302020204030204" pitchFamily="34" charset="0"/>
            <a:cs typeface="Calibri Light" panose="020F0302020204030204" pitchFamily="34" charset="0"/>
          </a:endParaRPr>
        </a:p>
      </dgm:t>
    </dgm:pt>
    <dgm:pt modelId="{54813351-D7C1-41B0-9BB3-F3FB12A993A4}" type="sibTrans" cxnId="{3F37880D-20C9-4DDA-B8BB-DF842F006516}">
      <dgm:prSet/>
      <dgm:spPr/>
      <dgm:t>
        <a:bodyPr/>
        <a:lstStyle/>
        <a:p>
          <a:endParaRPr lang="sl-SI">
            <a:latin typeface="Calibri Light" panose="020F0302020204030204" pitchFamily="34" charset="0"/>
            <a:cs typeface="Calibri Light" panose="020F0302020204030204" pitchFamily="34" charset="0"/>
          </a:endParaRPr>
        </a:p>
      </dgm:t>
    </dgm:pt>
    <dgm:pt modelId="{270B3190-2FC1-4CC0-9FFA-31A5471895B4}">
      <dgm:prSet phldrT="[Text]"/>
      <dgm:spPr/>
      <dgm:t>
        <a:bodyPr/>
        <a:lstStyle/>
        <a:p>
          <a:r>
            <a:rPr lang="sl-SI" b="0" dirty="0">
              <a:latin typeface="Calibri Light" panose="020F0302020204030204" pitchFamily="34" charset="0"/>
              <a:cs typeface="Calibri Light" panose="020F0302020204030204" pitchFamily="34" charset="0"/>
            </a:rPr>
            <a:t>Training and workshops</a:t>
          </a:r>
        </a:p>
      </dgm:t>
    </dgm:pt>
    <dgm:pt modelId="{B95985FE-A825-4DE3-8DAC-F0E97D0FEA06}" type="parTrans" cxnId="{7F5006F1-47EA-4882-9D4E-BF3DAA4E9C3F}">
      <dgm:prSet/>
      <dgm:spPr/>
      <dgm:t>
        <a:bodyPr/>
        <a:lstStyle/>
        <a:p>
          <a:endParaRPr lang="sl-SI">
            <a:latin typeface="Calibri Light" panose="020F0302020204030204" pitchFamily="34" charset="0"/>
            <a:cs typeface="Calibri Light" panose="020F0302020204030204" pitchFamily="34" charset="0"/>
          </a:endParaRPr>
        </a:p>
      </dgm:t>
    </dgm:pt>
    <dgm:pt modelId="{1F3F2640-1A38-4391-8287-B71C258AF81F}" type="sibTrans" cxnId="{7F5006F1-47EA-4882-9D4E-BF3DAA4E9C3F}">
      <dgm:prSet/>
      <dgm:spPr/>
      <dgm:t>
        <a:bodyPr/>
        <a:lstStyle/>
        <a:p>
          <a:endParaRPr lang="sl-SI">
            <a:latin typeface="Calibri Light" panose="020F0302020204030204" pitchFamily="34" charset="0"/>
            <a:cs typeface="Calibri Light" panose="020F0302020204030204" pitchFamily="34" charset="0"/>
          </a:endParaRPr>
        </a:p>
      </dgm:t>
    </dgm:pt>
    <dgm:pt modelId="{9801B295-26BD-497D-841C-47984EAE1886}">
      <dgm:prSet phldrT="[Text]"/>
      <dgm:spPr/>
      <dgm:t>
        <a:bodyPr/>
        <a:lstStyle/>
        <a:p>
          <a:r>
            <a:rPr lang="sl-SI" dirty="0">
              <a:latin typeface="Calibri Light" panose="020F0302020204030204" pitchFamily="34" charset="0"/>
              <a:cs typeface="Calibri Light" panose="020F0302020204030204" pitchFamily="34" charset="0"/>
            </a:rPr>
            <a:t>Finding project partners</a:t>
          </a:r>
        </a:p>
      </dgm:t>
    </dgm:pt>
    <dgm:pt modelId="{9913881D-1AEB-4949-9B7A-F47504186403}" type="parTrans" cxnId="{FC94600B-06DA-4D4B-8C91-AF100DA8FBAB}">
      <dgm:prSet/>
      <dgm:spPr/>
      <dgm:t>
        <a:bodyPr/>
        <a:lstStyle/>
        <a:p>
          <a:endParaRPr lang="sl-SI">
            <a:latin typeface="Calibri Light" panose="020F0302020204030204" pitchFamily="34" charset="0"/>
            <a:cs typeface="Calibri Light" panose="020F0302020204030204" pitchFamily="34" charset="0"/>
          </a:endParaRPr>
        </a:p>
      </dgm:t>
    </dgm:pt>
    <dgm:pt modelId="{705A38B8-3FCB-4A27-893D-1D17DDA57C9B}" type="sibTrans" cxnId="{FC94600B-06DA-4D4B-8C91-AF100DA8FBAB}">
      <dgm:prSet/>
      <dgm:spPr/>
      <dgm:t>
        <a:bodyPr/>
        <a:lstStyle/>
        <a:p>
          <a:endParaRPr lang="sl-SI">
            <a:latin typeface="Calibri Light" panose="020F0302020204030204" pitchFamily="34" charset="0"/>
            <a:cs typeface="Calibri Light" panose="020F0302020204030204" pitchFamily="34" charset="0"/>
          </a:endParaRPr>
        </a:p>
      </dgm:t>
    </dgm:pt>
    <dgm:pt modelId="{7356DCAD-3D11-48D6-B362-F37261A4E179}">
      <dgm:prSet phldrT="[Text]"/>
      <dgm:spPr/>
      <dgm:t>
        <a:bodyPr/>
        <a:lstStyle/>
        <a:p>
          <a:r>
            <a:rPr lang="sl-SI" dirty="0">
              <a:latin typeface="Calibri Light" panose="020F0302020204030204" pitchFamily="34" charset="0"/>
              <a:cs typeface="Calibri Light" panose="020F0302020204030204" pitchFamily="34" charset="0"/>
            </a:rPr>
            <a:t>Working with the state / lobbying</a:t>
          </a:r>
        </a:p>
      </dgm:t>
    </dgm:pt>
    <dgm:pt modelId="{7ADA6DFE-ED04-4B87-8BDB-E3B3B8BC72D1}" type="parTrans" cxnId="{21FC67F3-CDC4-4C15-B00C-EA4946D01349}">
      <dgm:prSet/>
      <dgm:spPr/>
      <dgm:t>
        <a:bodyPr/>
        <a:lstStyle/>
        <a:p>
          <a:endParaRPr lang="sl-SI">
            <a:latin typeface="Calibri Light" panose="020F0302020204030204" pitchFamily="34" charset="0"/>
            <a:cs typeface="Calibri Light" panose="020F0302020204030204" pitchFamily="34" charset="0"/>
          </a:endParaRPr>
        </a:p>
      </dgm:t>
    </dgm:pt>
    <dgm:pt modelId="{FCFDAF08-FF08-4077-B6D5-6BDD8C8F7E97}" type="sibTrans" cxnId="{21FC67F3-CDC4-4C15-B00C-EA4946D01349}">
      <dgm:prSet/>
      <dgm:spPr/>
      <dgm:t>
        <a:bodyPr/>
        <a:lstStyle/>
        <a:p>
          <a:endParaRPr lang="sl-SI">
            <a:latin typeface="Calibri Light" panose="020F0302020204030204" pitchFamily="34" charset="0"/>
            <a:cs typeface="Calibri Light" panose="020F0302020204030204" pitchFamily="34" charset="0"/>
          </a:endParaRPr>
        </a:p>
      </dgm:t>
    </dgm:pt>
    <dgm:pt modelId="{A8305C7C-F852-4187-8824-275D1B3D6221}">
      <dgm:prSet/>
      <dgm:spPr/>
      <dgm:t>
        <a:bodyPr/>
        <a:lstStyle/>
        <a:p>
          <a:r>
            <a:rPr lang="sl-SI" b="0" dirty="0">
              <a:latin typeface="Calibri Light" panose="020F0302020204030204" pitchFamily="34" charset="0"/>
              <a:cs typeface="Calibri Light" panose="020F0302020204030204" pitchFamily="34" charset="0"/>
            </a:rPr>
            <a:t>Advice</a:t>
          </a:r>
        </a:p>
      </dgm:t>
    </dgm:pt>
    <dgm:pt modelId="{49584CEE-7194-44A0-B4B8-A92D428857D8}" type="parTrans" cxnId="{9B82E1E0-5E82-4E95-BEB8-F201A810F810}">
      <dgm:prSet/>
      <dgm:spPr/>
      <dgm:t>
        <a:bodyPr/>
        <a:lstStyle/>
        <a:p>
          <a:endParaRPr lang="sl-SI">
            <a:latin typeface="Calibri Light" panose="020F0302020204030204" pitchFamily="34" charset="0"/>
            <a:cs typeface="Calibri Light" panose="020F0302020204030204" pitchFamily="34" charset="0"/>
          </a:endParaRPr>
        </a:p>
      </dgm:t>
    </dgm:pt>
    <dgm:pt modelId="{25217243-FA4D-4E34-9EA9-889AFAF0C4A3}" type="sibTrans" cxnId="{9B82E1E0-5E82-4E95-BEB8-F201A810F810}">
      <dgm:prSet/>
      <dgm:spPr/>
      <dgm:t>
        <a:bodyPr/>
        <a:lstStyle/>
        <a:p>
          <a:endParaRPr lang="sl-SI">
            <a:latin typeface="Calibri Light" panose="020F0302020204030204" pitchFamily="34" charset="0"/>
            <a:cs typeface="Calibri Light" panose="020F0302020204030204" pitchFamily="34" charset="0"/>
          </a:endParaRPr>
        </a:p>
      </dgm:t>
    </dgm:pt>
    <dgm:pt modelId="{8BB4E8A4-8E20-4F73-9E8F-1BA9F416910D}" type="pres">
      <dgm:prSet presAssocID="{719EC9D6-901E-4DAE-8B7A-5ABA92AB0EE5}" presName="Name0" presStyleCnt="0">
        <dgm:presLayoutVars>
          <dgm:chMax val="1"/>
          <dgm:dir/>
          <dgm:animLvl val="ctr"/>
          <dgm:resizeHandles val="exact"/>
        </dgm:presLayoutVars>
      </dgm:prSet>
      <dgm:spPr/>
    </dgm:pt>
    <dgm:pt modelId="{92CEE6C1-95AB-4EED-B5B4-A0DA1C2BB520}" type="pres">
      <dgm:prSet presAssocID="{100943E2-71F5-4123-9E0B-FACF400585A3}" presName="centerShape" presStyleLbl="node0" presStyleIdx="0" presStyleCnt="1"/>
      <dgm:spPr/>
    </dgm:pt>
    <dgm:pt modelId="{79BEE380-8B5B-4ECB-8EC7-C1DCF9DBD718}" type="pres">
      <dgm:prSet presAssocID="{82D47BAC-8F13-44D1-B6AC-15EFB073C372}" presName="node" presStyleLbl="node1" presStyleIdx="0" presStyleCnt="5">
        <dgm:presLayoutVars>
          <dgm:bulletEnabled val="1"/>
        </dgm:presLayoutVars>
      </dgm:prSet>
      <dgm:spPr/>
    </dgm:pt>
    <dgm:pt modelId="{5456CBB2-9FD7-4680-8F90-FF16F797A5B2}" type="pres">
      <dgm:prSet presAssocID="{82D47BAC-8F13-44D1-B6AC-15EFB073C372}" presName="dummy" presStyleCnt="0"/>
      <dgm:spPr/>
    </dgm:pt>
    <dgm:pt modelId="{FD65468B-D2B2-4A35-BAE8-396833EC881C}" type="pres">
      <dgm:prSet presAssocID="{54813351-D7C1-41B0-9BB3-F3FB12A993A4}" presName="sibTrans" presStyleLbl="sibTrans2D1" presStyleIdx="0" presStyleCnt="5"/>
      <dgm:spPr/>
    </dgm:pt>
    <dgm:pt modelId="{A327E361-53C1-48BE-832A-86E09BA35263}" type="pres">
      <dgm:prSet presAssocID="{A8305C7C-F852-4187-8824-275D1B3D6221}" presName="node" presStyleLbl="node1" presStyleIdx="1" presStyleCnt="5">
        <dgm:presLayoutVars>
          <dgm:bulletEnabled val="1"/>
        </dgm:presLayoutVars>
      </dgm:prSet>
      <dgm:spPr/>
    </dgm:pt>
    <dgm:pt modelId="{7AD24AC4-85AF-49B5-BAA4-858BD785AD0C}" type="pres">
      <dgm:prSet presAssocID="{A8305C7C-F852-4187-8824-275D1B3D6221}" presName="dummy" presStyleCnt="0"/>
      <dgm:spPr/>
    </dgm:pt>
    <dgm:pt modelId="{94D13A73-4D4E-4B3E-9428-B4F24ED5C6C9}" type="pres">
      <dgm:prSet presAssocID="{25217243-FA4D-4E34-9EA9-889AFAF0C4A3}" presName="sibTrans" presStyleLbl="sibTrans2D1" presStyleIdx="1" presStyleCnt="5"/>
      <dgm:spPr/>
    </dgm:pt>
    <dgm:pt modelId="{C05F25CD-ED5F-49B2-944A-A71D7B665E55}" type="pres">
      <dgm:prSet presAssocID="{270B3190-2FC1-4CC0-9FFA-31A5471895B4}" presName="node" presStyleLbl="node1" presStyleIdx="2" presStyleCnt="5">
        <dgm:presLayoutVars>
          <dgm:bulletEnabled val="1"/>
        </dgm:presLayoutVars>
      </dgm:prSet>
      <dgm:spPr/>
    </dgm:pt>
    <dgm:pt modelId="{E1EB1F03-1E44-4980-9E49-0A7DFB9171A4}" type="pres">
      <dgm:prSet presAssocID="{270B3190-2FC1-4CC0-9FFA-31A5471895B4}" presName="dummy" presStyleCnt="0"/>
      <dgm:spPr/>
    </dgm:pt>
    <dgm:pt modelId="{8D3C3044-5AF6-43FE-B98E-3DC39C1555EB}" type="pres">
      <dgm:prSet presAssocID="{1F3F2640-1A38-4391-8287-B71C258AF81F}" presName="sibTrans" presStyleLbl="sibTrans2D1" presStyleIdx="2" presStyleCnt="5"/>
      <dgm:spPr/>
    </dgm:pt>
    <dgm:pt modelId="{671BC833-555B-4C51-A9C9-643576C5AB28}" type="pres">
      <dgm:prSet presAssocID="{9801B295-26BD-497D-841C-47984EAE1886}" presName="node" presStyleLbl="node1" presStyleIdx="3" presStyleCnt="5">
        <dgm:presLayoutVars>
          <dgm:bulletEnabled val="1"/>
        </dgm:presLayoutVars>
      </dgm:prSet>
      <dgm:spPr/>
    </dgm:pt>
    <dgm:pt modelId="{5328582C-02D2-414D-9B16-05DF87BAC479}" type="pres">
      <dgm:prSet presAssocID="{9801B295-26BD-497D-841C-47984EAE1886}" presName="dummy" presStyleCnt="0"/>
      <dgm:spPr/>
    </dgm:pt>
    <dgm:pt modelId="{A0836EA4-4FF2-4EE6-A4C0-0400DACF4CD5}" type="pres">
      <dgm:prSet presAssocID="{705A38B8-3FCB-4A27-893D-1D17DDA57C9B}" presName="sibTrans" presStyleLbl="sibTrans2D1" presStyleIdx="3" presStyleCnt="5"/>
      <dgm:spPr/>
    </dgm:pt>
    <dgm:pt modelId="{49AADA81-17A3-4239-BA96-2939FC2FDB1F}" type="pres">
      <dgm:prSet presAssocID="{7356DCAD-3D11-48D6-B362-F37261A4E179}" presName="node" presStyleLbl="node1" presStyleIdx="4" presStyleCnt="5">
        <dgm:presLayoutVars>
          <dgm:bulletEnabled val="1"/>
        </dgm:presLayoutVars>
      </dgm:prSet>
      <dgm:spPr/>
    </dgm:pt>
    <dgm:pt modelId="{798D583B-3DB5-435D-AED9-8126192EC303}" type="pres">
      <dgm:prSet presAssocID="{7356DCAD-3D11-48D6-B362-F37261A4E179}" presName="dummy" presStyleCnt="0"/>
      <dgm:spPr/>
    </dgm:pt>
    <dgm:pt modelId="{7F6A59DD-291B-4950-BF56-B08F4181F52F}" type="pres">
      <dgm:prSet presAssocID="{FCFDAF08-FF08-4077-B6D5-6BDD8C8F7E97}" presName="sibTrans" presStyleLbl="sibTrans2D1" presStyleIdx="4" presStyleCnt="5"/>
      <dgm:spPr/>
    </dgm:pt>
  </dgm:ptLst>
  <dgm:cxnLst>
    <dgm:cxn modelId="{FC94600B-06DA-4D4B-8C91-AF100DA8FBAB}" srcId="{100943E2-71F5-4123-9E0B-FACF400585A3}" destId="{9801B295-26BD-497D-841C-47984EAE1886}" srcOrd="3" destOrd="0" parTransId="{9913881D-1AEB-4949-9B7A-F47504186403}" sibTransId="{705A38B8-3FCB-4A27-893D-1D17DDA57C9B}"/>
    <dgm:cxn modelId="{3F37880D-20C9-4DDA-B8BB-DF842F006516}" srcId="{100943E2-71F5-4123-9E0B-FACF400585A3}" destId="{82D47BAC-8F13-44D1-B6AC-15EFB073C372}" srcOrd="0" destOrd="0" parTransId="{821F2514-F479-4222-9B16-256C37868636}" sibTransId="{54813351-D7C1-41B0-9BB3-F3FB12A993A4}"/>
    <dgm:cxn modelId="{4FE55F21-DE28-4DB5-B73C-BE62BCBC48BB}" type="presOf" srcId="{FCFDAF08-FF08-4077-B6D5-6BDD8C8F7E97}" destId="{7F6A59DD-291B-4950-BF56-B08F4181F52F}" srcOrd="0" destOrd="0" presId="urn:microsoft.com/office/officeart/2005/8/layout/radial6"/>
    <dgm:cxn modelId="{A424335B-9439-41F5-91FF-448208D75FA9}" type="presOf" srcId="{82D47BAC-8F13-44D1-B6AC-15EFB073C372}" destId="{79BEE380-8B5B-4ECB-8EC7-C1DCF9DBD718}" srcOrd="0" destOrd="0" presId="urn:microsoft.com/office/officeart/2005/8/layout/radial6"/>
    <dgm:cxn modelId="{398F745F-7C7E-42BC-A612-E1A1A561CE5F}" srcId="{719EC9D6-901E-4DAE-8B7A-5ABA92AB0EE5}" destId="{100943E2-71F5-4123-9E0B-FACF400585A3}" srcOrd="0" destOrd="0" parTransId="{927EB750-DC3B-4DFD-849E-F905CEAB9E4D}" sibTransId="{31F8C5F2-9A97-41C0-9DC8-8AE857794B6C}"/>
    <dgm:cxn modelId="{D337BF46-3E5B-4295-8AD9-656327E49720}" type="presOf" srcId="{25217243-FA4D-4E34-9EA9-889AFAF0C4A3}" destId="{94D13A73-4D4E-4B3E-9428-B4F24ED5C6C9}" srcOrd="0" destOrd="0" presId="urn:microsoft.com/office/officeart/2005/8/layout/radial6"/>
    <dgm:cxn modelId="{F5F94872-91F0-416D-B0F3-D253A3B78114}" type="presOf" srcId="{54813351-D7C1-41B0-9BB3-F3FB12A993A4}" destId="{FD65468B-D2B2-4A35-BAE8-396833EC881C}" srcOrd="0" destOrd="0" presId="urn:microsoft.com/office/officeart/2005/8/layout/radial6"/>
    <dgm:cxn modelId="{03059353-545D-4CEA-9594-3B37A75C6430}" type="presOf" srcId="{705A38B8-3FCB-4A27-893D-1D17DDA57C9B}" destId="{A0836EA4-4FF2-4EE6-A4C0-0400DACF4CD5}" srcOrd="0" destOrd="0" presId="urn:microsoft.com/office/officeart/2005/8/layout/radial6"/>
    <dgm:cxn modelId="{FF921F57-4CE3-4180-AAE5-0B64F07A15BD}" type="presOf" srcId="{100943E2-71F5-4123-9E0B-FACF400585A3}" destId="{92CEE6C1-95AB-4EED-B5B4-A0DA1C2BB520}" srcOrd="0" destOrd="0" presId="urn:microsoft.com/office/officeart/2005/8/layout/radial6"/>
    <dgm:cxn modelId="{B32F1E79-64DC-4DCA-81FF-5BAD618C6887}" type="presOf" srcId="{A8305C7C-F852-4187-8824-275D1B3D6221}" destId="{A327E361-53C1-48BE-832A-86E09BA35263}" srcOrd="0" destOrd="0" presId="urn:microsoft.com/office/officeart/2005/8/layout/radial6"/>
    <dgm:cxn modelId="{215CE0AF-D2E3-4B04-9E08-CB75B6F17555}" type="presOf" srcId="{270B3190-2FC1-4CC0-9FFA-31A5471895B4}" destId="{C05F25CD-ED5F-49B2-944A-A71D7B665E55}" srcOrd="0" destOrd="0" presId="urn:microsoft.com/office/officeart/2005/8/layout/radial6"/>
    <dgm:cxn modelId="{D7E3B7BA-0412-45A9-86DA-6E9849221680}" type="presOf" srcId="{9801B295-26BD-497D-841C-47984EAE1886}" destId="{671BC833-555B-4C51-A9C9-643576C5AB28}" srcOrd="0" destOrd="0" presId="urn:microsoft.com/office/officeart/2005/8/layout/radial6"/>
    <dgm:cxn modelId="{1F99BADF-D50A-4B54-87E3-FE78019E79D4}" type="presOf" srcId="{7356DCAD-3D11-48D6-B362-F37261A4E179}" destId="{49AADA81-17A3-4239-BA96-2939FC2FDB1F}" srcOrd="0" destOrd="0" presId="urn:microsoft.com/office/officeart/2005/8/layout/radial6"/>
    <dgm:cxn modelId="{9B82E1E0-5E82-4E95-BEB8-F201A810F810}" srcId="{100943E2-71F5-4123-9E0B-FACF400585A3}" destId="{A8305C7C-F852-4187-8824-275D1B3D6221}" srcOrd="1" destOrd="0" parTransId="{49584CEE-7194-44A0-B4B8-A92D428857D8}" sibTransId="{25217243-FA4D-4E34-9EA9-889AFAF0C4A3}"/>
    <dgm:cxn modelId="{7F5006F1-47EA-4882-9D4E-BF3DAA4E9C3F}" srcId="{100943E2-71F5-4123-9E0B-FACF400585A3}" destId="{270B3190-2FC1-4CC0-9FFA-31A5471895B4}" srcOrd="2" destOrd="0" parTransId="{B95985FE-A825-4DE3-8DAC-F0E97D0FEA06}" sibTransId="{1F3F2640-1A38-4391-8287-B71C258AF81F}"/>
    <dgm:cxn modelId="{21FC67F3-CDC4-4C15-B00C-EA4946D01349}" srcId="{100943E2-71F5-4123-9E0B-FACF400585A3}" destId="{7356DCAD-3D11-48D6-B362-F37261A4E179}" srcOrd="4" destOrd="0" parTransId="{7ADA6DFE-ED04-4B87-8BDB-E3B3B8BC72D1}" sibTransId="{FCFDAF08-FF08-4077-B6D5-6BDD8C8F7E97}"/>
    <dgm:cxn modelId="{821C8EF8-502F-4077-8A70-E34C34F82033}" type="presOf" srcId="{719EC9D6-901E-4DAE-8B7A-5ABA92AB0EE5}" destId="{8BB4E8A4-8E20-4F73-9E8F-1BA9F416910D}" srcOrd="0" destOrd="0" presId="urn:microsoft.com/office/officeart/2005/8/layout/radial6"/>
    <dgm:cxn modelId="{5B421DFE-2FA8-42FB-B1C6-E6BDDE8C336C}" type="presOf" srcId="{1F3F2640-1A38-4391-8287-B71C258AF81F}" destId="{8D3C3044-5AF6-43FE-B98E-3DC39C1555EB}" srcOrd="0" destOrd="0" presId="urn:microsoft.com/office/officeart/2005/8/layout/radial6"/>
    <dgm:cxn modelId="{C1A80710-6B75-4402-BC86-5A235C83D633}" type="presParOf" srcId="{8BB4E8A4-8E20-4F73-9E8F-1BA9F416910D}" destId="{92CEE6C1-95AB-4EED-B5B4-A0DA1C2BB520}" srcOrd="0" destOrd="0" presId="urn:microsoft.com/office/officeart/2005/8/layout/radial6"/>
    <dgm:cxn modelId="{98BE0EDE-5B76-4912-98E6-13354BC0E997}" type="presParOf" srcId="{8BB4E8A4-8E20-4F73-9E8F-1BA9F416910D}" destId="{79BEE380-8B5B-4ECB-8EC7-C1DCF9DBD718}" srcOrd="1" destOrd="0" presId="urn:microsoft.com/office/officeart/2005/8/layout/radial6"/>
    <dgm:cxn modelId="{3A4ACC0B-8503-425E-9830-08386CF26ACE}" type="presParOf" srcId="{8BB4E8A4-8E20-4F73-9E8F-1BA9F416910D}" destId="{5456CBB2-9FD7-4680-8F90-FF16F797A5B2}" srcOrd="2" destOrd="0" presId="urn:microsoft.com/office/officeart/2005/8/layout/radial6"/>
    <dgm:cxn modelId="{9A46B704-7A0C-4B8F-9F9A-3786BB512677}" type="presParOf" srcId="{8BB4E8A4-8E20-4F73-9E8F-1BA9F416910D}" destId="{FD65468B-D2B2-4A35-BAE8-396833EC881C}" srcOrd="3" destOrd="0" presId="urn:microsoft.com/office/officeart/2005/8/layout/radial6"/>
    <dgm:cxn modelId="{83F6C2C6-B114-4D82-A89F-550FA4AB826C}" type="presParOf" srcId="{8BB4E8A4-8E20-4F73-9E8F-1BA9F416910D}" destId="{A327E361-53C1-48BE-832A-86E09BA35263}" srcOrd="4" destOrd="0" presId="urn:microsoft.com/office/officeart/2005/8/layout/radial6"/>
    <dgm:cxn modelId="{C3160C7A-C500-496F-B2EA-665D2C34454E}" type="presParOf" srcId="{8BB4E8A4-8E20-4F73-9E8F-1BA9F416910D}" destId="{7AD24AC4-85AF-49B5-BAA4-858BD785AD0C}" srcOrd="5" destOrd="0" presId="urn:microsoft.com/office/officeart/2005/8/layout/radial6"/>
    <dgm:cxn modelId="{2389CE71-731A-4F11-9C5F-8C51EF00EC37}" type="presParOf" srcId="{8BB4E8A4-8E20-4F73-9E8F-1BA9F416910D}" destId="{94D13A73-4D4E-4B3E-9428-B4F24ED5C6C9}" srcOrd="6" destOrd="0" presId="urn:microsoft.com/office/officeart/2005/8/layout/radial6"/>
    <dgm:cxn modelId="{CCB23BFE-0976-4999-8458-28072E482F4E}" type="presParOf" srcId="{8BB4E8A4-8E20-4F73-9E8F-1BA9F416910D}" destId="{C05F25CD-ED5F-49B2-944A-A71D7B665E55}" srcOrd="7" destOrd="0" presId="urn:microsoft.com/office/officeart/2005/8/layout/radial6"/>
    <dgm:cxn modelId="{E892D408-5BA3-4049-9FF8-B16204E4D703}" type="presParOf" srcId="{8BB4E8A4-8E20-4F73-9E8F-1BA9F416910D}" destId="{E1EB1F03-1E44-4980-9E49-0A7DFB9171A4}" srcOrd="8" destOrd="0" presId="urn:microsoft.com/office/officeart/2005/8/layout/radial6"/>
    <dgm:cxn modelId="{33EE03CC-5446-4BCD-8658-F9FF539F8995}" type="presParOf" srcId="{8BB4E8A4-8E20-4F73-9E8F-1BA9F416910D}" destId="{8D3C3044-5AF6-43FE-B98E-3DC39C1555EB}" srcOrd="9" destOrd="0" presId="urn:microsoft.com/office/officeart/2005/8/layout/radial6"/>
    <dgm:cxn modelId="{A6538C25-7E81-4A4B-9E19-28922B9F168A}" type="presParOf" srcId="{8BB4E8A4-8E20-4F73-9E8F-1BA9F416910D}" destId="{671BC833-555B-4C51-A9C9-643576C5AB28}" srcOrd="10" destOrd="0" presId="urn:microsoft.com/office/officeart/2005/8/layout/radial6"/>
    <dgm:cxn modelId="{DF588996-391E-4DB5-98CF-9313F987D936}" type="presParOf" srcId="{8BB4E8A4-8E20-4F73-9E8F-1BA9F416910D}" destId="{5328582C-02D2-414D-9B16-05DF87BAC479}" srcOrd="11" destOrd="0" presId="urn:microsoft.com/office/officeart/2005/8/layout/radial6"/>
    <dgm:cxn modelId="{BB19C2D1-FD81-4F14-A6E4-3A0409BA823A}" type="presParOf" srcId="{8BB4E8A4-8E20-4F73-9E8F-1BA9F416910D}" destId="{A0836EA4-4FF2-4EE6-A4C0-0400DACF4CD5}" srcOrd="12" destOrd="0" presId="urn:microsoft.com/office/officeart/2005/8/layout/radial6"/>
    <dgm:cxn modelId="{5CD69EC8-9730-4660-8EEA-A2ED36E565F4}" type="presParOf" srcId="{8BB4E8A4-8E20-4F73-9E8F-1BA9F416910D}" destId="{49AADA81-17A3-4239-BA96-2939FC2FDB1F}" srcOrd="13" destOrd="0" presId="urn:microsoft.com/office/officeart/2005/8/layout/radial6"/>
    <dgm:cxn modelId="{6362D229-42B8-4460-8BF6-8CD12C7C73BE}" type="presParOf" srcId="{8BB4E8A4-8E20-4F73-9E8F-1BA9F416910D}" destId="{798D583B-3DB5-435D-AED9-8126192EC303}" srcOrd="14" destOrd="0" presId="urn:microsoft.com/office/officeart/2005/8/layout/radial6"/>
    <dgm:cxn modelId="{19A987C4-4745-44DB-9FA7-3DB0FAEFA62E}" type="presParOf" srcId="{8BB4E8A4-8E20-4F73-9E8F-1BA9F416910D}" destId="{7F6A59DD-291B-4950-BF56-B08F4181F52F}"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A59DD-291B-4950-BF56-B08F4181F52F}">
      <dsp:nvSpPr>
        <dsp:cNvPr id="0" name=""/>
        <dsp:cNvSpPr/>
      </dsp:nvSpPr>
      <dsp:spPr>
        <a:xfrm>
          <a:off x="1487513" y="595141"/>
          <a:ext cx="3972003" cy="3972003"/>
        </a:xfrm>
        <a:prstGeom prst="blockArc">
          <a:avLst>
            <a:gd name="adj1" fmla="val 11880000"/>
            <a:gd name="adj2" fmla="val 1620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0836EA4-4FF2-4EE6-A4C0-0400DACF4CD5}">
      <dsp:nvSpPr>
        <dsp:cNvPr id="0" name=""/>
        <dsp:cNvSpPr/>
      </dsp:nvSpPr>
      <dsp:spPr>
        <a:xfrm>
          <a:off x="1487513" y="595141"/>
          <a:ext cx="3972003" cy="3972003"/>
        </a:xfrm>
        <a:prstGeom prst="blockArc">
          <a:avLst>
            <a:gd name="adj1" fmla="val 7560000"/>
            <a:gd name="adj2" fmla="val 1188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D3C3044-5AF6-43FE-B98E-3DC39C1555EB}">
      <dsp:nvSpPr>
        <dsp:cNvPr id="0" name=""/>
        <dsp:cNvSpPr/>
      </dsp:nvSpPr>
      <dsp:spPr>
        <a:xfrm>
          <a:off x="1487513" y="595141"/>
          <a:ext cx="3972003" cy="3972003"/>
        </a:xfrm>
        <a:prstGeom prst="blockArc">
          <a:avLst>
            <a:gd name="adj1" fmla="val 3240000"/>
            <a:gd name="adj2" fmla="val 756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4D13A73-4D4E-4B3E-9428-B4F24ED5C6C9}">
      <dsp:nvSpPr>
        <dsp:cNvPr id="0" name=""/>
        <dsp:cNvSpPr/>
      </dsp:nvSpPr>
      <dsp:spPr>
        <a:xfrm>
          <a:off x="1487513" y="595141"/>
          <a:ext cx="3972003" cy="3972003"/>
        </a:xfrm>
        <a:prstGeom prst="blockArc">
          <a:avLst>
            <a:gd name="adj1" fmla="val 20520000"/>
            <a:gd name="adj2" fmla="val 324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FD65468B-D2B2-4A35-BAE8-396833EC881C}">
      <dsp:nvSpPr>
        <dsp:cNvPr id="0" name=""/>
        <dsp:cNvSpPr/>
      </dsp:nvSpPr>
      <dsp:spPr>
        <a:xfrm>
          <a:off x="1487513" y="595141"/>
          <a:ext cx="3972003" cy="3972003"/>
        </a:xfrm>
        <a:prstGeom prst="blockArc">
          <a:avLst>
            <a:gd name="adj1" fmla="val 16200000"/>
            <a:gd name="adj2" fmla="val 20520000"/>
            <a:gd name="adj3" fmla="val 464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2CEE6C1-95AB-4EED-B5B4-A0DA1C2BB520}">
      <dsp:nvSpPr>
        <dsp:cNvPr id="0" name=""/>
        <dsp:cNvSpPr/>
      </dsp:nvSpPr>
      <dsp:spPr>
        <a:xfrm>
          <a:off x="2559342" y="1666971"/>
          <a:ext cx="1828344" cy="1828344"/>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sl-SI" sz="2900" b="1" kern="1200" dirty="0">
              <a:latin typeface="Calibri Light" panose="020F0302020204030204" pitchFamily="34" charset="0"/>
              <a:cs typeface="Calibri Light" panose="020F0302020204030204" pitchFamily="34" charset="0"/>
            </a:rPr>
            <a:t>Sources of funding</a:t>
          </a:r>
        </a:p>
      </dsp:txBody>
      <dsp:txXfrm>
        <a:off x="2827097" y="1934726"/>
        <a:ext cx="1292834" cy="1292834"/>
      </dsp:txXfrm>
    </dsp:sp>
    <dsp:sp modelId="{79BEE380-8B5B-4ECB-8EC7-C1DCF9DBD718}">
      <dsp:nvSpPr>
        <dsp:cNvPr id="0" name=""/>
        <dsp:cNvSpPr/>
      </dsp:nvSpPr>
      <dsp:spPr>
        <a:xfrm>
          <a:off x="2833594" y="1295"/>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l-SI" sz="1100" kern="1200" dirty="0">
              <a:latin typeface="Calibri Light" panose="020F0302020204030204" pitchFamily="34" charset="0"/>
              <a:cs typeface="Calibri Light" panose="020F0302020204030204" pitchFamily="34" charset="0"/>
            </a:rPr>
            <a:t>Information and communication</a:t>
          </a:r>
        </a:p>
      </dsp:txBody>
      <dsp:txXfrm>
        <a:off x="3021022" y="188723"/>
        <a:ext cx="904985" cy="904985"/>
      </dsp:txXfrm>
    </dsp:sp>
    <dsp:sp modelId="{A327E361-53C1-48BE-832A-86E09BA35263}">
      <dsp:nvSpPr>
        <dsp:cNvPr id="0" name=""/>
        <dsp:cNvSpPr/>
      </dsp:nvSpPr>
      <dsp:spPr>
        <a:xfrm>
          <a:off x="4678575" y="1341752"/>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l-SI" sz="1100" b="0" kern="1200" dirty="0">
              <a:latin typeface="Calibri Light" panose="020F0302020204030204" pitchFamily="34" charset="0"/>
              <a:cs typeface="Calibri Light" panose="020F0302020204030204" pitchFamily="34" charset="0"/>
            </a:rPr>
            <a:t>Advice</a:t>
          </a:r>
        </a:p>
      </dsp:txBody>
      <dsp:txXfrm>
        <a:off x="4866003" y="1529180"/>
        <a:ext cx="904985" cy="904985"/>
      </dsp:txXfrm>
    </dsp:sp>
    <dsp:sp modelId="{C05F25CD-ED5F-49B2-944A-A71D7B665E55}">
      <dsp:nvSpPr>
        <dsp:cNvPr id="0" name=""/>
        <dsp:cNvSpPr/>
      </dsp:nvSpPr>
      <dsp:spPr>
        <a:xfrm>
          <a:off x="3973855" y="3510657"/>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l-SI" sz="1100" b="0" kern="1200" dirty="0">
              <a:latin typeface="Calibri Light" panose="020F0302020204030204" pitchFamily="34" charset="0"/>
              <a:cs typeface="Calibri Light" panose="020F0302020204030204" pitchFamily="34" charset="0"/>
            </a:rPr>
            <a:t>Training and workshops</a:t>
          </a:r>
        </a:p>
      </dsp:txBody>
      <dsp:txXfrm>
        <a:off x="4161283" y="3698085"/>
        <a:ext cx="904985" cy="904985"/>
      </dsp:txXfrm>
    </dsp:sp>
    <dsp:sp modelId="{671BC833-555B-4C51-A9C9-643576C5AB28}">
      <dsp:nvSpPr>
        <dsp:cNvPr id="0" name=""/>
        <dsp:cNvSpPr/>
      </dsp:nvSpPr>
      <dsp:spPr>
        <a:xfrm>
          <a:off x="1693333" y="3510657"/>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l-SI" sz="1100" kern="1200" dirty="0">
              <a:latin typeface="Calibri Light" panose="020F0302020204030204" pitchFamily="34" charset="0"/>
              <a:cs typeface="Calibri Light" panose="020F0302020204030204" pitchFamily="34" charset="0"/>
            </a:rPr>
            <a:t>Finding project partners</a:t>
          </a:r>
        </a:p>
      </dsp:txBody>
      <dsp:txXfrm>
        <a:off x="1880761" y="3698085"/>
        <a:ext cx="904985" cy="904985"/>
      </dsp:txXfrm>
    </dsp:sp>
    <dsp:sp modelId="{49AADA81-17A3-4239-BA96-2939FC2FDB1F}">
      <dsp:nvSpPr>
        <dsp:cNvPr id="0" name=""/>
        <dsp:cNvSpPr/>
      </dsp:nvSpPr>
      <dsp:spPr>
        <a:xfrm>
          <a:off x="988613" y="1341752"/>
          <a:ext cx="1279841" cy="1279841"/>
        </a:xfrm>
        <a:prstGeom prst="ellipse">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sl-SI" sz="1100" kern="1200" dirty="0">
              <a:latin typeface="Calibri Light" panose="020F0302020204030204" pitchFamily="34" charset="0"/>
              <a:cs typeface="Calibri Light" panose="020F0302020204030204" pitchFamily="34" charset="0"/>
            </a:rPr>
            <a:t>Working with the state / lobbying</a:t>
          </a:r>
        </a:p>
      </dsp:txBody>
      <dsp:txXfrm>
        <a:off x="1176041" y="1529180"/>
        <a:ext cx="904985" cy="90498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BC323-81B5-482B-9A94-D9BBC6BABF90}" type="datetimeFigureOut">
              <a:rPr lang="sl-SI" smtClean="0"/>
              <a:t>11. 06. 2025</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za urejanje slogov glavnega besedila</a:t>
            </a:r>
          </a:p>
          <a:p>
            <a:pPr lvl="1"/>
            <a:r>
              <a:rPr lang="en-US"/>
              <a:t>Druga raven</a:t>
            </a:r>
          </a:p>
          <a:p>
            <a:pPr lvl="2"/>
            <a:r>
              <a:rPr lang="en-US"/>
              <a:t>Tretja raven</a:t>
            </a:r>
          </a:p>
          <a:p>
            <a:pPr lvl="3"/>
            <a:r>
              <a:rPr lang="en-US"/>
              <a:t>Četrta raven</a:t>
            </a:r>
          </a:p>
          <a:p>
            <a:pPr lvl="4"/>
            <a:r>
              <a:rPr lang="en-US"/>
              <a:t>Peta raven</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617D9-8B3F-437A-9C0F-6DBFE3D75340}" type="slidenum">
              <a:rPr lang="sl-SI" smtClean="0"/>
              <a:t>‹#›</a:t>
            </a:fld>
            <a:endParaRPr lang="sl-SI"/>
          </a:p>
        </p:txBody>
      </p:sp>
    </p:spTree>
    <p:extLst>
      <p:ext uri="{BB962C8B-B14F-4D97-AF65-F5344CB8AC3E}">
        <p14:creationId xmlns:p14="http://schemas.microsoft.com/office/powerpoint/2010/main" val="178757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PARTICIPATION-01"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c.europa.eu/info/funding-tenders/opportunities/portal/screen/opportunities/topic-details/HORIZON-NEB-2025-01-PARTICIPATION-04" TargetMode="External"/><Relationship Id="rId5" Type="http://schemas.openxmlformats.org/officeDocument/2006/relationships/hyperlink" Target="https://ec.europa.eu/info/funding-tenders/opportunities/portal/screen/opportunities/topic-details/HORIZON-NEB-2025-01-PARTICIPATION-03" TargetMode="External"/><Relationship Id="rId4" Type="http://schemas.openxmlformats.org/officeDocument/2006/relationships/hyperlink" Target="https://ec.europa.eu/info/funding-tenders/opportunities/portal/screen/opportunities/topic-details/HORIZON-NEB-2025-01-PARTICIPATION-0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REGEN-01"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c.europa.eu/info/funding-tenders/opportunities/portal/screen/opportunities/topic-details/HORIZON-NEB-2025-01-REGEN-04" TargetMode="External"/><Relationship Id="rId5" Type="http://schemas.openxmlformats.org/officeDocument/2006/relationships/hyperlink" Target="https://ec.europa.eu/info/funding-tenders/opportunities/portal/screen/opportunities/topic-details/HORIZON-NEB-2025-01-REGEN-03" TargetMode="External"/><Relationship Id="rId4" Type="http://schemas.openxmlformats.org/officeDocument/2006/relationships/hyperlink" Target="https://ec.europa.eu/info/funding-tenders/opportunities/portal/screen/opportunities/topic-details/HORIZON-NEB-2025-01-REGEN-0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BUSINESS-01"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ec.europa.eu/info/funding-tenders/opportunities/portal/screen/opportunities/topic-details/HORIZON-NEB-2025-01-BUSINESS-03" TargetMode="External"/><Relationship Id="rId4" Type="http://schemas.openxmlformats.org/officeDocument/2006/relationships/hyperlink" Target="https://ec.europa.eu/info/funding-tenders/opportunities/portal/screen/opportunities/topic-details/HORIZON-NEB-2025-01-BUSINESS-02"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odjetniskisklad.si/v3-vavcer-za-pridobitev-certifikat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rrs.si/javni-razpisi/bizi-pf-2-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srrs.si/javni-razpisi/bizi-opo-turizem/" TargetMode="External"/><Relationship Id="rId5" Type="http://schemas.openxmlformats.org/officeDocument/2006/relationships/hyperlink" Target="https://www.srrs.si/javni-razpisi/bizi-turizem/" TargetMode="External"/><Relationship Id="rId4" Type="http://schemas.openxmlformats.org/officeDocument/2006/relationships/hyperlink" Target="https://www.srrs.si/javni-razpisi/bizi-les-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a:t>
            </a:fld>
            <a:endParaRPr lang="sl-SI"/>
          </a:p>
        </p:txBody>
      </p:sp>
    </p:spTree>
    <p:extLst>
      <p:ext uri="{BB962C8B-B14F-4D97-AF65-F5344CB8AC3E}">
        <p14:creationId xmlns:p14="http://schemas.microsoft.com/office/powerpoint/2010/main" val="331674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Aptos Display" panose="020B0004020202020204" pitchFamily="34" charset="0"/>
                <a:ea typeface="Aptos" panose="020B0004020202020204" pitchFamily="34" charset="0"/>
                <a:cs typeface="Aptos Display" panose="020B0004020202020204" pitchFamily="34" charset="0"/>
              </a:rPr>
              <a:t>Evropska unija je lani vzpostavila </a:t>
            </a:r>
            <a:r>
              <a:rPr lang="sl-SI" sz="1200" b="1" dirty="0">
                <a:effectLst/>
                <a:latin typeface="Aptos Display" panose="020B0004020202020204" pitchFamily="34" charset="0"/>
                <a:ea typeface="Aptos" panose="020B0004020202020204" pitchFamily="34" charset="0"/>
                <a:cs typeface="Aptos Display" panose="020B0004020202020204" pitchFamily="34" charset="0"/>
              </a:rPr>
              <a:t>STEP – platformo strateških tehnologij za Evropo</a:t>
            </a:r>
            <a:r>
              <a:rPr lang="sl-SI" sz="1200" dirty="0">
                <a:effectLst/>
                <a:latin typeface="Aptos Display" panose="020B0004020202020204" pitchFamily="34" charset="0"/>
                <a:ea typeface="Aptos" panose="020B0004020202020204" pitchFamily="34" charset="0"/>
                <a:cs typeface="Aptos Display" panose="020B0004020202020204" pitchFamily="34" charset="0"/>
              </a:rPr>
              <a:t>, s katero želi okrepiti strateško avtonomijo v zeleni in digitalni dobi ter si povrniti vodilni položaj v prebojnih tehnologijah.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effectLst/>
                <a:latin typeface="Aptos Display" panose="020B0004020202020204" pitchFamily="34" charset="0"/>
                <a:ea typeface="Aptos" panose="020B0004020202020204" pitchFamily="34" charset="0"/>
                <a:cs typeface="Aptos Display" panose="020B0004020202020204" pitchFamily="34" charset="0"/>
              </a:rPr>
              <a:t>Uredba predvideva krepitev investicij v evropske inovacijske zmogljivosti, s poudarkom na industrijski konkurenčnosti in trajnostnem razvoju.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effectLst/>
              <a:latin typeface="Aptos Display" panose="020B0004020202020204" pitchFamily="34" charset="0"/>
            </a:endParaRPr>
          </a:p>
          <a:p>
            <a:pPr>
              <a:lnSpc>
                <a:spcPct val="107000"/>
              </a:lnSpc>
              <a:spcAft>
                <a:spcPts val="800"/>
              </a:spcAft>
            </a:pPr>
            <a:r>
              <a:rPr lang="sl-SI" sz="1200" b="1" dirty="0">
                <a:latin typeface="Calibri Light" panose="020F0302020204030204" pitchFamily="34" charset="0"/>
                <a:ea typeface="Aptos" panose="020B0004020202020204" pitchFamily="34" charset="0"/>
                <a:cs typeface="Times New Roman" panose="02020603050405020304" pitchFamily="18" charset="0"/>
              </a:rPr>
              <a:t>Namen</a:t>
            </a:r>
            <a:r>
              <a:rPr lang="sl-SI" sz="1000" b="1" dirty="0">
                <a:effectLst/>
                <a:latin typeface="Calibri Light" panose="020F0302020204030204" pitchFamily="34" charset="0"/>
                <a:ea typeface="Aptos" panose="020B0004020202020204" pitchFamily="34" charset="0"/>
                <a:cs typeface="Times New Roman" panose="02020603050405020304" pitchFamily="18" charset="0"/>
              </a:rPr>
              <a:t> platforme je:</a:t>
            </a:r>
            <a:endParaRPr lang="sl-SI" sz="10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Podpreti inovativna podjetja</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pri razvoju in uvajanju strateških tehnologij.</a:t>
            </a:r>
            <a:endParaRPr lang="sl-SI" sz="1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Okrepiti konkurenčnost EU</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v globalnem tehnološkem prostoru.</a:t>
            </a:r>
            <a:endParaRPr lang="sl-SI" sz="10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000" b="1" dirty="0">
                <a:effectLst/>
                <a:latin typeface="Calibri Light" panose="020F0302020204030204" pitchFamily="34" charset="0"/>
                <a:ea typeface="Aptos" panose="020B0004020202020204" pitchFamily="34" charset="0"/>
                <a:cs typeface="Times New Roman" panose="02020603050405020304" pitchFamily="18" charset="0"/>
              </a:rPr>
              <a:t>Usmerjati javno in zasebno financiranje</a:t>
            </a:r>
            <a:r>
              <a:rPr lang="sl-SI" sz="1000" dirty="0">
                <a:effectLst/>
                <a:latin typeface="Calibri Light" panose="020F0302020204030204" pitchFamily="34" charset="0"/>
                <a:ea typeface="Aptos" panose="020B0004020202020204" pitchFamily="34" charset="0"/>
                <a:cs typeface="Times New Roman" panose="02020603050405020304" pitchFamily="18" charset="0"/>
              </a:rPr>
              <a:t> v sektorje z visoko dodano vrednostjo + učinkovitejša uporaba obstoječih EU finančnih mehanizmov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000" dirty="0">
              <a:latin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12</a:t>
            </a:fld>
            <a:endParaRPr lang="sl-SI"/>
          </a:p>
        </p:txBody>
      </p:sp>
    </p:spTree>
    <p:extLst>
      <p:ext uri="{BB962C8B-B14F-4D97-AF65-F5344CB8AC3E}">
        <p14:creationId xmlns:p14="http://schemas.microsoft.com/office/powerpoint/2010/main" val="75056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spcAft>
                <a:spcPts val="600"/>
              </a:spcAft>
            </a:pPr>
            <a:r>
              <a:rPr lang="sl-SI" sz="1200" dirty="0"/>
              <a:t>Prijavitelj mora izpolnjevati:</a:t>
            </a:r>
          </a:p>
          <a:p>
            <a:pPr marL="342900" indent="-342900" algn="just">
              <a:spcAft>
                <a:spcPts val="600"/>
              </a:spcAft>
              <a:buFont typeface="Arial" panose="020B0604020202020204" pitchFamily="34" charset="0"/>
              <a:buChar char="•"/>
            </a:pPr>
            <a:r>
              <a:rPr lang="sl-SI" sz="1200" b="1" dirty="0"/>
              <a:t>pogoje STEP </a:t>
            </a:r>
            <a:r>
              <a:rPr lang="sl-SI" sz="1200" dirty="0"/>
              <a:t>(razvoj/proizvodnja kritičnih tehnologij, inovativen produkt in/ali zmanjšanje odvisnosti) in </a:t>
            </a:r>
          </a:p>
          <a:p>
            <a:pPr marL="342900" indent="-342900" algn="just">
              <a:spcAft>
                <a:spcPts val="600"/>
              </a:spcAft>
              <a:buFont typeface="Arial" panose="020B0604020202020204" pitchFamily="34" charset="0"/>
              <a:buChar char="•"/>
            </a:pPr>
            <a:r>
              <a:rPr lang="sl-SI" sz="1200" dirty="0"/>
              <a:t>upoštevati </a:t>
            </a:r>
            <a:r>
              <a:rPr lang="sl-SI" sz="1200" b="1" dirty="0"/>
              <a:t>pravila državnih pomoči </a:t>
            </a:r>
            <a:r>
              <a:rPr lang="sl-SI" sz="1200" dirty="0"/>
              <a:t>(več shem DP – RRI, regionalna, …)</a:t>
            </a:r>
          </a:p>
          <a:p>
            <a:pPr marL="342900" indent="-342900" algn="just">
              <a:spcAft>
                <a:spcPts val="600"/>
              </a:spcAft>
              <a:buFont typeface="Arial" panose="020B0604020202020204" pitchFamily="34" charset="0"/>
              <a:buChar char="•"/>
            </a:pPr>
            <a:r>
              <a:rPr lang="sl-SI" sz="1200" dirty="0"/>
              <a:t>možnost prijave za vsa podjetja (MSP in velika)</a:t>
            </a:r>
          </a:p>
          <a:p>
            <a:pPr algn="just">
              <a:spcAft>
                <a:spcPts val="600"/>
              </a:spcAft>
            </a:pPr>
            <a:r>
              <a:rPr lang="sl-SI" sz="1200" dirty="0"/>
              <a:t>Izvajalec JR: </a:t>
            </a:r>
            <a:r>
              <a:rPr lang="sl-SI" sz="1200" b="1" dirty="0"/>
              <a:t>ARIS</a:t>
            </a:r>
          </a:p>
          <a:p>
            <a:pPr algn="just">
              <a:spcAft>
                <a:spcPts val="600"/>
              </a:spcAft>
            </a:pPr>
            <a:r>
              <a:rPr lang="sl-SI" sz="1200" dirty="0"/>
              <a:t>Stanje JR: </a:t>
            </a:r>
            <a:r>
              <a:rPr lang="sl-SI" sz="1200" b="1" dirty="0"/>
              <a:t>v pripravi</a:t>
            </a:r>
            <a:r>
              <a:rPr lang="sl-SI" sz="1200" dirty="0"/>
              <a:t>, želena objava v juniju 2025</a:t>
            </a:r>
          </a:p>
          <a:p>
            <a:pPr algn="just">
              <a:spcAft>
                <a:spcPts val="600"/>
              </a:spcAft>
            </a:pPr>
            <a:r>
              <a:rPr lang="sl-SI" sz="1200" dirty="0"/>
              <a:t>Finančna sredstva: </a:t>
            </a:r>
          </a:p>
          <a:p>
            <a:pPr marL="342900" indent="-342900" algn="just">
              <a:spcAft>
                <a:spcPts val="600"/>
              </a:spcAft>
              <a:buFont typeface="Arial" panose="020B0604020202020204" pitchFamily="34" charset="0"/>
              <a:buChar char="•"/>
            </a:pPr>
            <a:r>
              <a:rPr lang="sl-SI" sz="1200" b="1" dirty="0"/>
              <a:t>EKP 2021-2027</a:t>
            </a:r>
          </a:p>
          <a:p>
            <a:pPr marL="342900" indent="-342900" algn="just">
              <a:spcAft>
                <a:spcPts val="600"/>
              </a:spcAft>
              <a:buFont typeface="Arial" panose="020B0604020202020204" pitchFamily="34" charset="0"/>
              <a:buChar char="•"/>
            </a:pPr>
            <a:r>
              <a:rPr lang="sl-SI" sz="1200" dirty="0"/>
              <a:t>Več sredstev namenjenih za </a:t>
            </a:r>
            <a:r>
              <a:rPr lang="sl-SI" sz="1200" b="1" dirty="0"/>
              <a:t>vzhodno kohezijsko regijo </a:t>
            </a:r>
          </a:p>
          <a:p>
            <a:pPr marL="285750" indent="-285750" algn="just">
              <a:spcAft>
                <a:spcPts val="600"/>
              </a:spcAft>
              <a:buFontTx/>
              <a:buChar char="-"/>
            </a:pPr>
            <a:endParaRPr lang="sl-SI" sz="1200" dirty="0">
              <a:solidFill>
                <a:srgbClr val="000000"/>
              </a:solidFill>
              <a:ea typeface="MS Mincho" panose="02020609040205080304" pitchFamily="49" charset="-128"/>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13</a:t>
            </a:fld>
            <a:endParaRPr lang="sl-SI"/>
          </a:p>
        </p:txBody>
      </p:sp>
    </p:spTree>
    <p:extLst>
      <p:ext uri="{BB962C8B-B14F-4D97-AF65-F5344CB8AC3E}">
        <p14:creationId xmlns:p14="http://schemas.microsoft.com/office/powerpoint/2010/main" val="3838676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dirty="0">
                <a:effectLst/>
                <a:latin typeface="Aptos Display" panose="020B0004020202020204" pitchFamily="34" charset="0"/>
                <a:ea typeface="Aptos" panose="020B0004020202020204" pitchFamily="34" charset="0"/>
                <a:cs typeface="Aptos Display" panose="020B0004020202020204" pitchFamily="34" charset="0"/>
              </a:rPr>
              <a:t>Evropska unija je lani vzpostavila </a:t>
            </a:r>
            <a:r>
              <a:rPr lang="sl-SI" sz="1800" b="1" dirty="0">
                <a:effectLst/>
                <a:latin typeface="Aptos Display" panose="020B0004020202020204" pitchFamily="34" charset="0"/>
                <a:ea typeface="Aptos" panose="020B0004020202020204" pitchFamily="34" charset="0"/>
                <a:cs typeface="Aptos Display" panose="020B0004020202020204" pitchFamily="34" charset="0"/>
              </a:rPr>
              <a:t>STEP – platformo strateških tehnologij za Evropo</a:t>
            </a:r>
            <a:r>
              <a:rPr lang="sl-SI" sz="1800" dirty="0">
                <a:effectLst/>
                <a:latin typeface="Aptos Display" panose="020B0004020202020204" pitchFamily="34" charset="0"/>
                <a:ea typeface="Aptos" panose="020B0004020202020204" pitchFamily="34" charset="0"/>
                <a:cs typeface="Aptos Display" panose="020B0004020202020204" pitchFamily="34" charset="0"/>
              </a:rPr>
              <a:t>, s katero želi okrepiti strateško avtonomijo v zeleni in digitalni dobi ter si povrniti vodilni položaj v prebojnih tehnologijah. Uredba predvideva krepitev investicij v evropske inovacijske zmogljivosti, s poudarkom na industrijski konkurenčnosti in trajnostnem razvoju. </a:t>
            </a:r>
            <a:endParaRPr lang="sl-SI" sz="1200" dirty="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rPr>
              <a:t>PEČAT SUVERENOSTI: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cs typeface="Calibri Light" panose="020F0302020204030204" pitchFamily="34" charset="0"/>
              </a:rPr>
              <a:t>Namenjen prijaviteljem, ki izpolnjujejo pogoje na centraliziranem EU JR, vendar ne prejme financiranja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rPr>
              <a:t>P</a:t>
            </a:r>
            <a:r>
              <a:rPr lang="en-GB" sz="1200" dirty="0" err="1">
                <a:latin typeface="Calibri Light" panose="020F0302020204030204" pitchFamily="34" charset="0"/>
              </a:rPr>
              <a:t>odeli</a:t>
            </a:r>
            <a:r>
              <a:rPr lang="en-GB" sz="1200" dirty="0">
                <a:latin typeface="Calibri Light" panose="020F0302020204030204" pitchFamily="34" charset="0"/>
              </a:rPr>
              <a:t> </a:t>
            </a:r>
            <a:r>
              <a:rPr lang="sl-SI" sz="1200" dirty="0">
                <a:latin typeface="Calibri Light" panose="020F0302020204030204" pitchFamily="34" charset="0"/>
              </a:rPr>
              <a:t>se </a:t>
            </a:r>
            <a:r>
              <a:rPr lang="en-GB" sz="1200" dirty="0" err="1">
                <a:latin typeface="Calibri Light" panose="020F0302020204030204" pitchFamily="34" charset="0"/>
              </a:rPr>
              <a:t>projektom</a:t>
            </a:r>
            <a:r>
              <a:rPr lang="en-GB" sz="1200" dirty="0">
                <a:latin typeface="Calibri Light" panose="020F0302020204030204" pitchFamily="34" charset="0"/>
              </a:rPr>
              <a:t>, ki </a:t>
            </a:r>
            <a:r>
              <a:rPr lang="en-GB" sz="1200" dirty="0" err="1">
                <a:latin typeface="Calibri Light" panose="020F0302020204030204" pitchFamily="34" charset="0"/>
              </a:rPr>
              <a:t>dosežejo</a:t>
            </a:r>
            <a:r>
              <a:rPr lang="en-GB" sz="1200" dirty="0">
                <a:latin typeface="Calibri Light" panose="020F0302020204030204" pitchFamily="34" charset="0"/>
              </a:rPr>
              <a:t> </a:t>
            </a:r>
            <a:r>
              <a:rPr lang="en-GB" sz="1200" dirty="0" err="1">
                <a:latin typeface="Calibri Light" panose="020F0302020204030204" pitchFamily="34" charset="0"/>
              </a:rPr>
              <a:t>prag</a:t>
            </a:r>
            <a:r>
              <a:rPr lang="en-GB" sz="1200" dirty="0">
                <a:latin typeface="Calibri Light" panose="020F0302020204030204" pitchFamily="34" charset="0"/>
              </a:rPr>
              <a:t> v </a:t>
            </a:r>
            <a:r>
              <a:rPr lang="en-GB" sz="1200" dirty="0" err="1">
                <a:latin typeface="Calibri Light" panose="020F0302020204030204" pitchFamily="34" charset="0"/>
              </a:rPr>
              <a:t>okviru</a:t>
            </a:r>
            <a:r>
              <a:rPr lang="en-GB" sz="1200" dirty="0">
                <a:latin typeface="Calibri Light" panose="020F0302020204030204" pitchFamily="34" charset="0"/>
              </a:rPr>
              <a:t> </a:t>
            </a:r>
            <a:r>
              <a:rPr lang="en-GB" sz="1200" dirty="0" err="1">
                <a:latin typeface="Calibri Light" panose="020F0302020204030204" pitchFamily="34" charset="0"/>
              </a:rPr>
              <a:t>kateregakoli</a:t>
            </a:r>
            <a:r>
              <a:rPr lang="en-GB" sz="1200" dirty="0">
                <a:latin typeface="Calibri Light" panose="020F0302020204030204" pitchFamily="34" charset="0"/>
              </a:rPr>
              <a:t> od </a:t>
            </a:r>
            <a:r>
              <a:rPr lang="sl-SI" sz="1200" dirty="0">
                <a:latin typeface="Calibri Light" panose="020F0302020204030204" pitchFamily="34" charset="0"/>
              </a:rPr>
              <a:t>5</a:t>
            </a:r>
            <a:r>
              <a:rPr lang="en-GB" sz="1200" dirty="0">
                <a:latin typeface="Calibri Light" panose="020F0302020204030204" pitchFamily="34" charset="0"/>
              </a:rPr>
              <a:t> </a:t>
            </a:r>
            <a:r>
              <a:rPr lang="en-GB" sz="1200" dirty="0" err="1">
                <a:latin typeface="Calibri Light" panose="020F0302020204030204" pitchFamily="34" charset="0"/>
              </a:rPr>
              <a:t>centraliziranih</a:t>
            </a:r>
            <a:r>
              <a:rPr lang="en-GB" sz="1200" dirty="0">
                <a:latin typeface="Calibri Light" panose="020F0302020204030204" pitchFamily="34" charset="0"/>
              </a:rPr>
              <a:t> </a:t>
            </a:r>
            <a:r>
              <a:rPr lang="en-GB" sz="1200" dirty="0" err="1">
                <a:latin typeface="Calibri Light" panose="020F0302020204030204" pitchFamily="34" charset="0"/>
              </a:rPr>
              <a:t>programov</a:t>
            </a:r>
            <a:r>
              <a:rPr lang="en-GB" sz="1200" dirty="0">
                <a:latin typeface="Calibri Light" panose="020F0302020204030204" pitchFamily="34" charset="0"/>
              </a:rPr>
              <a:t>, ki </a:t>
            </a:r>
            <a:r>
              <a:rPr lang="en-GB" sz="1200" dirty="0" err="1">
                <a:latin typeface="Calibri Light" panose="020F0302020204030204" pitchFamily="34" charset="0"/>
              </a:rPr>
              <a:t>prispevajo</a:t>
            </a:r>
            <a:r>
              <a:rPr lang="en-GB" sz="1200" dirty="0">
                <a:latin typeface="Calibri Light" panose="020F0302020204030204" pitchFamily="34" charset="0"/>
              </a:rPr>
              <a:t> k </a:t>
            </a:r>
            <a:r>
              <a:rPr lang="en-GB" sz="1200" dirty="0" err="1">
                <a:latin typeface="Calibri Light" panose="020F0302020204030204" pitchFamily="34" charset="0"/>
              </a:rPr>
              <a:t>platformi</a:t>
            </a:r>
            <a:r>
              <a:rPr lang="en-GB" sz="1200" dirty="0">
                <a:latin typeface="Calibri Light" panose="020F0302020204030204" pitchFamily="34" charset="0"/>
              </a:rPr>
              <a:t> STEP</a:t>
            </a:r>
            <a:r>
              <a:rPr lang="sl-SI" sz="1200" dirty="0">
                <a:latin typeface="Calibri Light" panose="020F0302020204030204" pitchFamily="34" charset="0"/>
              </a:rPr>
              <a:t> (Obzorje, Inovacijski sklad EU, EU4Health, Program Digital Europe, Evropski Obrambni sklad).</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14</a:t>
            </a:fld>
            <a:endParaRPr lang="sl-SI"/>
          </a:p>
        </p:txBody>
      </p:sp>
    </p:spTree>
    <p:extLst>
      <p:ext uri="{BB962C8B-B14F-4D97-AF65-F5344CB8AC3E}">
        <p14:creationId xmlns:p14="http://schemas.microsoft.com/office/powerpoint/2010/main" val="236846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9BD1-5263-7948-C934-53D698DC8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C5921-89EB-F606-9234-F2662DCBF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6A103-5F04-3951-06ED-506029B7D5A7}"/>
              </a:ext>
            </a:extLst>
          </p:cNvPr>
          <p:cNvSpPr>
            <a:spLocks noGrp="1"/>
          </p:cNvSpPr>
          <p:nvPr>
            <p:ph type="body" idx="1"/>
          </p:nvPr>
        </p:nvSpPr>
        <p:spPr/>
        <p:txBody>
          <a:bodyPr/>
          <a:lstStyle/>
          <a:p>
            <a:r>
              <a:rPr lang="sl-SI" sz="1200" b="0" dirty="0">
                <a:effectLst/>
                <a:latin typeface="Calibri Light" panose="020F0302020204030204" pitchFamily="34" charset="0"/>
                <a:ea typeface="Arial MT"/>
                <a:cs typeface="Calibri Light" panose="020F0302020204030204" pitchFamily="34" charset="0"/>
              </a:rPr>
              <a:t>Tukaj bi omenila dva napovedana razpisa, o katerih tudi ministrstvo dejansko že govori in kjer je znano, da naj bi bila objavljena do konca leta: </a:t>
            </a:r>
          </a:p>
          <a:p>
            <a:endParaRPr lang="sl-SI" sz="1200" b="1" dirty="0">
              <a:effectLst/>
              <a:latin typeface="Calibri Light" panose="020F0302020204030204" pitchFamily="34" charset="0"/>
              <a:ea typeface="Arial MT"/>
              <a:cs typeface="Calibri Light" panose="020F0302020204030204" pitchFamily="34" charset="0"/>
            </a:endParaRPr>
          </a:p>
          <a:p>
            <a:r>
              <a:rPr lang="sl-SI" sz="1200" b="1" dirty="0">
                <a:effectLst/>
                <a:latin typeface="Calibri Light" panose="020F0302020204030204" pitchFamily="34" charset="0"/>
                <a:ea typeface="Arial MT"/>
                <a:cs typeface="Calibri Light" panose="020F0302020204030204" pitchFamily="34" charset="0"/>
              </a:rPr>
              <a:t>Spodbude za raziskovalne projekte RRI </a:t>
            </a:r>
          </a:p>
          <a:p>
            <a:r>
              <a:rPr lang="sl-SI" sz="1200" b="1" dirty="0">
                <a:effectLst/>
                <a:latin typeface="Calibri Light" panose="020F0302020204030204" pitchFamily="34" charset="0"/>
                <a:ea typeface="Arial MT"/>
                <a:cs typeface="Calibri Light" panose="020F0302020204030204" pitchFamily="34" charset="0"/>
              </a:rPr>
              <a:t>Namen:</a:t>
            </a:r>
            <a:r>
              <a:rPr lang="sl-SI" sz="1200" dirty="0">
                <a:effectLst/>
                <a:latin typeface="Calibri Light" panose="020F0302020204030204" pitchFamily="34" charset="0"/>
                <a:ea typeface="Arial MT"/>
                <a:cs typeface="Calibri Light" panose="020F0302020204030204" pitchFamily="34" charset="0"/>
              </a:rPr>
              <a:t> podpreti raziskovalno razvojne in inovacijske projekte, ki se nanašajo na razvoj ali preizkušanje novih ali izboljšanjih izdelkov, procesov ali storitev z visoko dodano vrednostjo in s tržnim potencialom</a:t>
            </a:r>
          </a:p>
          <a:p>
            <a:endParaRPr lang="sl-SI" sz="1200" dirty="0">
              <a:effectLst/>
              <a:latin typeface="Calibri Light" panose="020F0302020204030204" pitchFamily="34" charset="0"/>
              <a:ea typeface="Arial MT"/>
              <a:cs typeface="Calibri Light" panose="020F0302020204030204" pitchFamily="34" charset="0"/>
            </a:endParaRPr>
          </a:p>
          <a:p>
            <a:r>
              <a:rPr lang="sl-SI" sz="1200" b="1" dirty="0">
                <a:effectLst/>
                <a:latin typeface="Calibri Light" panose="020F0302020204030204" pitchFamily="34" charset="0"/>
                <a:ea typeface="Arial MT"/>
                <a:cs typeface="Calibri Light" panose="020F0302020204030204" pitchFamily="34" charset="0"/>
              </a:rPr>
              <a:t>DEMO</a:t>
            </a:r>
            <a:r>
              <a:rPr lang="sl-SI" sz="1200" dirty="0">
                <a:effectLst/>
                <a:latin typeface="Calibri Light" panose="020F0302020204030204" pitchFamily="34" charset="0"/>
                <a:ea typeface="Arial MT"/>
                <a:cs typeface="Calibri Light" panose="020F0302020204030204" pitchFamily="34" charset="0"/>
              </a:rPr>
              <a:t> piloti </a:t>
            </a:r>
          </a:p>
          <a:p>
            <a:r>
              <a:rPr lang="sl-SI" sz="1200" b="1" dirty="0">
                <a:effectLst/>
                <a:latin typeface="Calibri Light" panose="020F0302020204030204" pitchFamily="34" charset="0"/>
                <a:ea typeface="Arial MT"/>
                <a:cs typeface="Calibri Light" panose="020F0302020204030204" pitchFamily="34" charset="0"/>
              </a:rPr>
              <a:t>Namen:</a:t>
            </a:r>
            <a:r>
              <a:rPr lang="sl-SI" sz="1200" dirty="0">
                <a:effectLst/>
                <a:latin typeface="Calibri Light" panose="020F0302020204030204" pitchFamily="34" charset="0"/>
                <a:ea typeface="Arial MT"/>
                <a:cs typeface="Calibri Light" panose="020F0302020204030204" pitchFamily="34" charset="0"/>
              </a:rPr>
              <a:t> spodbujanje raziskovalno-razvojnih, inovacijskih in pilotno-demonstracijskih dejavnosti v konzorcijih podjetij, ki se nanašajo na razvoj novih rešitev in izvedbo pilotne in- demonstracijske infrastrukture na področju krožnega gospodarstva, učinkovite rabe energije ali tehnologij za razogljičenje v gospodarstvu </a:t>
            </a:r>
          </a:p>
          <a:p>
            <a:r>
              <a:rPr lang="sl-SI" sz="1200" b="1" dirty="0">
                <a:effectLst/>
                <a:latin typeface="Calibri Light" panose="020F0302020204030204" pitchFamily="34" charset="0"/>
                <a:ea typeface="Arial MT"/>
                <a:cs typeface="Calibri Light" panose="020F0302020204030204" pitchFamily="34" charset="0"/>
              </a:rPr>
              <a:t>Cilj: </a:t>
            </a:r>
            <a:r>
              <a:rPr lang="sl-SI" sz="1200" dirty="0">
                <a:effectLst/>
                <a:latin typeface="Calibri Light" panose="020F0302020204030204" pitchFamily="34" charset="0"/>
                <a:ea typeface="Arial MT"/>
                <a:cs typeface="Calibri Light" panose="020F0302020204030204" pitchFamily="34" charset="0"/>
              </a:rPr>
              <a:t>sofinancirati pilotno demonstracijske projekte oz. projekte vzpostavitve preskusne in eksperimentalne infrastrukture.</a:t>
            </a:r>
          </a:p>
          <a:p>
            <a:endParaRPr lang="sl-SI" sz="1200" dirty="0">
              <a:effectLst/>
              <a:latin typeface="Calibri Light" panose="020F0302020204030204" pitchFamily="34" charset="0"/>
              <a:ea typeface="Arial MT"/>
              <a:cs typeface="Calibri Light" panose="020F0302020204030204" pitchFamily="34" charset="0"/>
            </a:endParaRP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 </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Raziskovalci na začetku kariere</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razpis namenjen post-doktorjem za nadaljevanje karierne poti v raziskovalni skupini) – je v zadnjih fazah usklajevanja</a:t>
            </a:r>
          </a:p>
          <a:p>
            <a:pPr marL="342900" lvl="0" indent="-342900">
              <a:lnSpc>
                <a:spcPct val="107000"/>
              </a:lnSpc>
              <a:spcAft>
                <a:spcPts val="800"/>
              </a:spcAft>
              <a:buFont typeface="Arial" panose="020B0604020202020204" pitchFamily="34" charset="0"/>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Nadgradnja aplikativnih projektov ARIS </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Namenjen bo projektom, ki so jih konzorciji RO in podjetij prijavili in uspešno zaključili na razpisih ARIS – torej to bo poziv samo zanje, da nadaljujejo razvoj na višjih TRL-ji)</a:t>
            </a:r>
          </a:p>
          <a:p>
            <a:pPr marL="342900" lvl="0" indent="-342900">
              <a:lnSpc>
                <a:spcPct val="107000"/>
              </a:lnSpc>
              <a:spcAft>
                <a:spcPts val="800"/>
              </a:spcAft>
              <a:buFont typeface="Arial" panose="020B0604020202020204" pitchFamily="34" charset="0"/>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Razpisi na mednarodni ravni: </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EUROSTARS</a:t>
            </a:r>
          </a:p>
          <a:p>
            <a:pPr marL="742950" lvl="1" indent="-285750">
              <a:lnSpc>
                <a:spcPct val="107000"/>
              </a:lnSpc>
              <a:spcAft>
                <a:spcPts val="800"/>
              </a:spcAft>
              <a:buFont typeface="Arial" panose="020B0604020202020204" pitchFamily="34" charset="0"/>
              <a:buChar char="•"/>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EUREKA </a:t>
            </a:r>
          </a:p>
          <a:p>
            <a:pPr marL="742950" lvl="1" indent="-285750">
              <a:lnSpc>
                <a:spcPct val="107000"/>
              </a:lnSpc>
              <a:spcAft>
                <a:spcPts val="800"/>
              </a:spcAft>
              <a:buFont typeface="Arial" panose="020B0604020202020204" pitchFamily="34" charset="0"/>
              <a:buChar char="•"/>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Pospeševalnik – vsi za obdobje 2025 - 2029</a:t>
            </a:r>
          </a:p>
          <a:p>
            <a:endParaRPr lang="sl-SI" sz="1200" dirty="0">
              <a:effectLst/>
              <a:latin typeface="Calibri Light" panose="020F0302020204030204" pitchFamily="34" charset="0"/>
              <a:ea typeface="Arial MT"/>
              <a:cs typeface="Calibri Light" panose="020F0302020204030204" pitchFamily="34" charset="0"/>
            </a:endParaRPr>
          </a:p>
          <a:p>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dirty="0">
                <a:effectLst/>
                <a:latin typeface="Aptos" panose="020B0004020202020204" pitchFamily="34" charset="0"/>
                <a:ea typeface="Aptos" panose="020B0004020202020204" pitchFamily="34" charset="0"/>
                <a:cs typeface="Times New Roman" panose="02020603050405020304" pitchFamily="18" charset="0"/>
              </a:rPr>
              <a:t>Nato prihajata še oba Javna razpisa za premogovni regiji Saša in Zasavje – namen teh razpisov je prestrukturiranje obeh premogovnih regij, podprla pa bosta </a:t>
            </a:r>
            <a:r>
              <a:rPr lang="sl-SI" sz="1800" dirty="0" err="1">
                <a:effectLst/>
                <a:latin typeface="Aptos" panose="020B0004020202020204" pitchFamily="34" charset="0"/>
                <a:ea typeface="Aptos" panose="020B0004020202020204" pitchFamily="34" charset="0"/>
                <a:cs typeface="Times New Roman" panose="02020603050405020304" pitchFamily="18" charset="0"/>
              </a:rPr>
              <a:t>rri</a:t>
            </a:r>
            <a:r>
              <a:rPr lang="sl-SI" sz="1800" dirty="0">
                <a:effectLst/>
                <a:latin typeface="Aptos" panose="020B0004020202020204" pitchFamily="34" charset="0"/>
                <a:ea typeface="Aptos" panose="020B0004020202020204" pitchFamily="34" charset="0"/>
                <a:cs typeface="Times New Roman" panose="02020603050405020304" pitchFamily="18" charset="0"/>
              </a:rPr>
              <a:t> in </a:t>
            </a:r>
            <a:r>
              <a:rPr lang="sl-SI" sz="1800" dirty="0" err="1">
                <a:effectLst/>
                <a:latin typeface="Aptos" panose="020B0004020202020204" pitchFamily="34" charset="0"/>
                <a:ea typeface="Aptos" panose="020B0004020202020204" pitchFamily="34" charset="0"/>
                <a:cs typeface="Times New Roman" panose="02020603050405020304" pitchFamily="18" charset="0"/>
              </a:rPr>
              <a:t>demostracijsko</a:t>
            </a:r>
            <a:r>
              <a:rPr lang="sl-SI" sz="1800" dirty="0">
                <a:effectLst/>
                <a:latin typeface="Aptos" panose="020B0004020202020204" pitchFamily="34" charset="0"/>
                <a:ea typeface="Aptos" panose="020B0004020202020204" pitchFamily="34" charset="0"/>
                <a:cs typeface="Times New Roman" panose="02020603050405020304" pitchFamily="18" charset="0"/>
              </a:rPr>
              <a:t>-pilotne dejavnosti (prvenstveno konzorcijev) </a:t>
            </a:r>
          </a:p>
          <a:p>
            <a:endParaRPr lang="sl-SI" dirty="0"/>
          </a:p>
          <a:p>
            <a:endParaRPr lang="sl-SI" dirty="0"/>
          </a:p>
        </p:txBody>
      </p:sp>
      <p:sp>
        <p:nvSpPr>
          <p:cNvPr id="4" name="Slide Number Placeholder 3">
            <a:extLst>
              <a:ext uri="{FF2B5EF4-FFF2-40B4-BE49-F238E27FC236}">
                <a16:creationId xmlns:a16="http://schemas.microsoft.com/office/drawing/2014/main" id="{541DF989-CC71-C114-FE6E-D561C51DD1EC}"/>
              </a:ext>
            </a:extLst>
          </p:cNvPr>
          <p:cNvSpPr>
            <a:spLocks noGrp="1"/>
          </p:cNvSpPr>
          <p:nvPr>
            <p:ph type="sldNum" sz="quarter" idx="5"/>
          </p:nvPr>
        </p:nvSpPr>
        <p:spPr/>
        <p:txBody>
          <a:bodyPr/>
          <a:lstStyle/>
          <a:p>
            <a:fld id="{867617D9-8B3F-437A-9C0F-6DBFE3D75340}" type="slidenum">
              <a:rPr lang="sl-SI" smtClean="0"/>
              <a:t>15</a:t>
            </a:fld>
            <a:endParaRPr lang="sl-SI"/>
          </a:p>
        </p:txBody>
      </p:sp>
    </p:spTree>
    <p:extLst>
      <p:ext uri="{BB962C8B-B14F-4D97-AF65-F5344CB8AC3E}">
        <p14:creationId xmlns:p14="http://schemas.microsoft.com/office/powerpoint/2010/main" val="905540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03EA0-973F-3E80-3528-9DF9FCA92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BA4AE-6C45-2982-CBFA-FCAB55527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B3477-808E-00D4-ECC8-3B5007AE58BB}"/>
              </a:ext>
            </a:extLst>
          </p:cNvPr>
          <p:cNvSpPr>
            <a:spLocks noGrp="1"/>
          </p:cNvSpPr>
          <p:nvPr>
            <p:ph type="body" idx="1"/>
          </p:nvPr>
        </p:nvSpPr>
        <p:spPr/>
        <p:txBody>
          <a:bodyPr/>
          <a:lstStyle/>
          <a:p>
            <a:r>
              <a:rPr lang="sl-SI" dirty="0"/>
              <a:t>SPS napoveduje še nekaj ukrepov za letošnje leto, in sicer: </a:t>
            </a:r>
          </a:p>
          <a:p>
            <a:endParaRPr lang="sl-SI" dirty="0"/>
          </a:p>
          <a:p>
            <a:r>
              <a:rPr lang="sl-SI" dirty="0"/>
              <a:t>- Likvidnostni krediti – namen; zagotoviti hitro in ugodno financiranje tekočega poslovanja in manjših naložb </a:t>
            </a:r>
          </a:p>
          <a:p>
            <a:endParaRPr lang="sl-SI" dirty="0"/>
          </a:p>
          <a:p>
            <a:r>
              <a:rPr lang="sl-SI" dirty="0"/>
              <a:t>- P4L </a:t>
            </a:r>
            <a:r>
              <a:rPr lang="sl-SI" dirty="0" err="1"/>
              <a:t>blending</a:t>
            </a:r>
            <a:r>
              <a:rPr lang="sl-SI" dirty="0"/>
              <a:t>, kjer gre za kombinacijo povratnih in nepovratnih sredstev </a:t>
            </a:r>
          </a:p>
          <a:p>
            <a:endParaRPr lang="sl-SI" dirty="0"/>
          </a:p>
          <a:p>
            <a:r>
              <a:rPr lang="sl-SI" dirty="0"/>
              <a:t>- nekaj vavčerjev</a:t>
            </a:r>
          </a:p>
        </p:txBody>
      </p:sp>
      <p:sp>
        <p:nvSpPr>
          <p:cNvPr id="4" name="Slide Number Placeholder 3">
            <a:extLst>
              <a:ext uri="{FF2B5EF4-FFF2-40B4-BE49-F238E27FC236}">
                <a16:creationId xmlns:a16="http://schemas.microsoft.com/office/drawing/2014/main" id="{B399D9C8-A2FC-8490-32DA-8BE515D1D98D}"/>
              </a:ext>
            </a:extLst>
          </p:cNvPr>
          <p:cNvSpPr>
            <a:spLocks noGrp="1"/>
          </p:cNvSpPr>
          <p:nvPr>
            <p:ph type="sldNum" sz="quarter" idx="5"/>
          </p:nvPr>
        </p:nvSpPr>
        <p:spPr/>
        <p:txBody>
          <a:bodyPr/>
          <a:lstStyle/>
          <a:p>
            <a:fld id="{867617D9-8B3F-437A-9C0F-6DBFE3D75340}" type="slidenum">
              <a:rPr lang="sl-SI" smtClean="0"/>
              <a:t>16</a:t>
            </a:fld>
            <a:endParaRPr lang="sl-SI"/>
          </a:p>
        </p:txBody>
      </p:sp>
    </p:spTree>
    <p:extLst>
      <p:ext uri="{BB962C8B-B14F-4D97-AF65-F5344CB8AC3E}">
        <p14:creationId xmlns:p14="http://schemas.microsoft.com/office/powerpoint/2010/main" val="172469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18</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19</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znanost</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podnebju</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rešitve</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oskrba</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energijo</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energetski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omrežja</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stavbe</a:t>
            </a:r>
            <a:r>
              <a:rPr lang="en-US" b="1" dirty="0">
                <a:latin typeface="Calibri Light" panose="020F0302020204030204" pitchFamily="34" charset="0"/>
                <a:cs typeface="Calibri Light" panose="020F0302020204030204" pitchFamily="34" charset="0"/>
              </a:rPr>
              <a:t> in </a:t>
            </a:r>
            <a:r>
              <a:rPr lang="en-US" b="1" dirty="0" err="1">
                <a:latin typeface="Calibri Light" panose="020F0302020204030204" pitchFamily="34" charset="0"/>
                <a:cs typeface="Calibri Light" panose="020F0302020204030204" pitchFamily="34" charset="0"/>
              </a:rPr>
              <a:t>industrijski</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objekti</a:t>
            </a:r>
            <a:r>
              <a:rPr lang="en-US" b="1" dirty="0">
                <a:latin typeface="Calibri Light" panose="020F0302020204030204" pitchFamily="34" charset="0"/>
                <a:cs typeface="Calibri Light" panose="020F0302020204030204" pitchFamily="34" charset="0"/>
              </a:rPr>
              <a:t> v </a:t>
            </a:r>
            <a:r>
              <a:rPr lang="en-US" b="1" dirty="0" err="1">
                <a:latin typeface="Calibri Light" panose="020F0302020204030204" pitchFamily="34" charset="0"/>
                <a:cs typeface="Calibri Light" panose="020F0302020204030204" pitchFamily="34" charset="0"/>
              </a:rPr>
              <a:t>energetskem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prehodu</a:t>
            </a:r>
            <a:r>
              <a:rPr lang="en-US" b="1" dirty="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skupnosti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mesta</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industrijska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konkurenčnost</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prometu</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čist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varen</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dostopen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promet</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mobilnost</a:t>
            </a:r>
            <a:r>
              <a:rPr lang="en-US" dirty="0">
                <a:latin typeface="Calibri Light" panose="020F0302020204030204" pitchFamily="34" charset="0"/>
                <a:cs typeface="Calibri Light" panose="020F0302020204030204" pitchFamily="34" charset="0"/>
              </a:rPr>
              <a:t>.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pametna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mobilnost</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shranjevanje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energije</a:t>
            </a:r>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20</a:t>
            </a:fld>
            <a:endParaRPr lang="sl-SI"/>
          </a:p>
        </p:txBody>
      </p:sp>
    </p:spTree>
    <p:extLst>
      <p:ext uri="{BB962C8B-B14F-4D97-AF65-F5344CB8AC3E}">
        <p14:creationId xmlns:p14="http://schemas.microsoft.com/office/powerpoint/2010/main" val="23261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1A980-EF7F-51BD-8729-982178CF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0E1A3-3727-0FE8-703E-EB48F7628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510A2-E850-45F8-77B9-4F6F9C7C41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latin typeface="Calibri Light" panose="020F0302020204030204" pitchFamily="34" charset="0"/>
                <a:cs typeface="Calibri Light" panose="020F0302020204030204" pitchFamily="34" charset="0"/>
              </a:rPr>
              <a:t>Optimalna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kombinacija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proizvodov</a:t>
            </a:r>
            <a:r>
              <a:rPr lang="en-US" b="1" dirty="0">
                <a:latin typeface="Calibri Light" panose="020F0302020204030204" pitchFamily="34" charset="0"/>
                <a:cs typeface="Calibri Light" panose="020F0302020204030204" pitchFamily="34" charset="0"/>
              </a:rPr>
              <a:t> z </a:t>
            </a:r>
            <a:r>
              <a:rPr lang="en-US" b="1" dirty="0" err="1">
                <a:latin typeface="Calibri Light" panose="020F0302020204030204" pitchFamily="34" charset="0"/>
                <a:cs typeface="Calibri Light" panose="020F0302020204030204" pitchFamily="34" charset="0"/>
              </a:rPr>
              <a:t>nizko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vsebnostjo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ogljika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tehničnih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sistemov</a:t>
            </a:r>
            <a:r>
              <a:rPr lang="en-US" b="1" dirty="0">
                <a:latin typeface="Calibri Light" panose="020F0302020204030204" pitchFamily="34" charset="0"/>
                <a:cs typeface="Calibri Light" panose="020F0302020204030204" pitchFamily="34" charset="0"/>
              </a:rPr>
              <a:t> in </a:t>
            </a:r>
            <a:r>
              <a:rPr lang="en-US" b="1" dirty="0" err="1">
                <a:latin typeface="Calibri Light" panose="020F0302020204030204" pitchFamily="34" charset="0"/>
                <a:cs typeface="Calibri Light" panose="020F0302020204030204" pitchFamily="34" charset="0"/>
              </a:rPr>
              <a:t>načel</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krožnosti</a:t>
            </a:r>
            <a:r>
              <a:rPr lang="en-US" b="1" dirty="0">
                <a:latin typeface="Calibri Light" panose="020F0302020204030204" pitchFamily="34" charset="0"/>
                <a:cs typeface="Calibri Light" panose="020F0302020204030204" pitchFamily="34" charset="0"/>
              </a:rPr>
              <a:t> za </a:t>
            </a:r>
            <a:r>
              <a:rPr lang="en-US" b="1" dirty="0" err="1">
                <a:latin typeface="Calibri Light" panose="020F0302020204030204" pitchFamily="34" charset="0"/>
                <a:cs typeface="Calibri Light" panose="020F0302020204030204" pitchFamily="34" charset="0"/>
              </a:rPr>
              <a:t>podnebno</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nevtralne</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stavbe</a:t>
            </a:r>
            <a:r>
              <a:rPr lang="en-US" b="1" dirty="0">
                <a:latin typeface="Calibri Light" panose="020F0302020204030204" pitchFamily="34" charset="0"/>
                <a:cs typeface="Calibri Light" panose="020F0302020204030204" pitchFamily="34" charset="0"/>
              </a:rPr>
              <a:t> </a:t>
            </a:r>
          </a:p>
          <a:p>
            <a:endParaRPr lang="sl-SI" dirty="0">
              <a:latin typeface="Calibri Light" panose="020F0302020204030204" pitchFamily="34" charset="0"/>
              <a:cs typeface="Calibri Light" panose="020F0302020204030204" pitchFamily="34" charset="0"/>
            </a:endParaRPr>
          </a:p>
          <a:p>
            <a:r>
              <a:rPr lang="en-US" dirty="0" err="1">
                <a:latin typeface="Calibri Light" panose="020F0302020204030204" pitchFamily="34" charset="0"/>
                <a:cs typeface="Calibri Light" panose="020F0302020204030204" pitchFamily="34" charset="0"/>
              </a:rPr>
              <a:t>Cilj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razpisa</a:t>
            </a:r>
            <a:r>
              <a:rPr lang="en-US" dirty="0">
                <a:latin typeface="Calibri Light" panose="020F0302020204030204" pitchFamily="34" charset="0"/>
                <a:cs typeface="Calibri Light" panose="020F0302020204030204" pitchFamily="34" charset="0"/>
              </a:rPr>
              <a:t> je </a:t>
            </a:r>
            <a:r>
              <a:rPr lang="en-US" b="1" dirty="0" err="1">
                <a:latin typeface="Calibri Light" panose="020F0302020204030204" pitchFamily="34" charset="0"/>
                <a:cs typeface="Calibri Light" panose="020F0302020204030204" pitchFamily="34" charset="0"/>
              </a:rPr>
              <a:t>podpreti</a:t>
            </a:r>
            <a:r>
              <a:rPr lang="en-US" b="1" dirty="0">
                <a:latin typeface="Calibri Light" panose="020F0302020204030204" pitchFamily="34" charset="0"/>
                <a:cs typeface="Calibri Light" panose="020F0302020204030204" pitchFamily="34" charset="0"/>
              </a:rPr>
              <a:t> razvoj </a:t>
            </a:r>
            <a:r>
              <a:rPr lang="en-US" b="1" dirty="0" err="1">
                <a:latin typeface="Calibri Light" panose="020F0302020204030204" pitchFamily="34" charset="0"/>
                <a:cs typeface="Calibri Light" panose="020F0302020204030204" pitchFamily="34" charset="0"/>
              </a:rPr>
              <a:t>nizkoogljičnih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materialov</a:t>
            </a:r>
            <a:r>
              <a:rPr lang="en-US" b="1"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a:t>
            </a:r>
            <a:r>
              <a:rPr lang="en-US" dirty="0" err="1">
                <a:latin typeface="Calibri Light" panose="020F0302020204030204" pitchFamily="34" charset="0"/>
                <a:cs typeface="Calibri Light" panose="020F0302020204030204" pitchFamily="34" charset="0"/>
              </a:rPr>
              <a:t>kot</a:t>
            </a:r>
            <a:r>
              <a:rPr lang="en-US" dirty="0">
                <a:latin typeface="Calibri Light" panose="020F0302020204030204" pitchFamily="34" charset="0"/>
                <a:cs typeface="Calibri Light" panose="020F0302020204030204" pitchFamily="34" charset="0"/>
              </a:rPr>
              <a:t> je les) </a:t>
            </a:r>
            <a:r>
              <a:rPr lang="en-US" b="1" dirty="0">
                <a:latin typeface="Calibri Light" panose="020F0302020204030204" pitchFamily="34" charset="0"/>
                <a:cs typeface="Calibri Light" panose="020F0302020204030204" pitchFamily="34" charset="0"/>
              </a:rPr>
              <a:t>in </a:t>
            </a:r>
            <a:r>
              <a:rPr lang="en-US" b="1" dirty="0" err="1">
                <a:latin typeface="Calibri Light" panose="020F0302020204030204" pitchFamily="34" charset="0"/>
                <a:cs typeface="Calibri Light" panose="020F0302020204030204" pitchFamily="34" charset="0"/>
              </a:rPr>
              <a:t>trajnostnih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gradbenih</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sistemov</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ob</a:t>
            </a:r>
            <a:r>
              <a:rPr lang="en-US" b="1"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upoštevanju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krožnosti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podnebne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nevtralnosti</a:t>
            </a:r>
            <a:r>
              <a:rPr lang="en-US" dirty="0">
                <a:latin typeface="Calibri Light" panose="020F0302020204030204" pitchFamily="34" charset="0"/>
                <a:cs typeface="Calibri Light" panose="020F0302020204030204" pitchFamily="34" charset="0"/>
              </a:rPr>
              <a:t>.</a:t>
            </a:r>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pPr>
              <a:buNone/>
            </a:pPr>
            <a:r>
              <a:rPr lang="en-US" b="1" dirty="0" err="1">
                <a:latin typeface="Calibri Light" panose="020F0302020204030204" pitchFamily="34" charset="0"/>
                <a:cs typeface="Calibri Light" panose="020F0302020204030204" pitchFamily="34" charset="0"/>
              </a:rPr>
              <a:t>Rezultati</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projekta</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naj</a:t>
            </a:r>
            <a:r>
              <a:rPr lang="en-US" b="1" dirty="0">
                <a:latin typeface="Calibri Light" panose="020F0302020204030204" pitchFamily="34" charset="0"/>
                <a:cs typeface="Calibri Light" panose="020F0302020204030204" pitchFamily="34" charset="0"/>
              </a:rPr>
              <a:t> bi </a:t>
            </a:r>
            <a:r>
              <a:rPr lang="en-US" b="1" dirty="0" err="1">
                <a:latin typeface="Calibri Light" panose="020F0302020204030204" pitchFamily="34" charset="0"/>
                <a:cs typeface="Calibri Light" panose="020F0302020204030204" pitchFamily="34" charset="0"/>
              </a:rPr>
              <a:t>prispevali</a:t>
            </a:r>
            <a:r>
              <a:rPr lang="en-US" b="1" dirty="0">
                <a:latin typeface="Calibri Light" panose="020F0302020204030204" pitchFamily="34" charset="0"/>
                <a:cs typeface="Calibri Light" panose="020F0302020204030204" pitchFamily="34" charset="0"/>
              </a:rPr>
              <a:t> k </a:t>
            </a:r>
            <a:r>
              <a:rPr lang="en-US" b="1" dirty="0" err="1">
                <a:latin typeface="Calibri Light" panose="020F0302020204030204" pitchFamily="34" charset="0"/>
                <a:cs typeface="Calibri Light" panose="020F0302020204030204" pitchFamily="34" charset="0"/>
              </a:rPr>
              <a:t>vsem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naslednjim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pričakovanim</a:t>
            </a:r>
            <a:r>
              <a:rPr lang="en-US" b="1"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rezultatom</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Merljivo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zmanjšanje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emisij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celotni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baseline="30000" dirty="0">
                <a:latin typeface="Calibri Light" panose="020F0302020204030204" pitchFamily="34" charset="0"/>
                <a:cs typeface="Calibri Light" panose="020F0302020204030204" pitchFamily="34" charset="0"/>
              </a:rPr>
              <a:t>[1]</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uporaba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odstranjevanja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stavbah</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večje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vključevanje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pristopov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gradnji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prenovi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da bi </a:t>
            </a:r>
            <a:r>
              <a:rPr lang="en-US" dirty="0" err="1">
                <a:latin typeface="Calibri Light" panose="020F0302020204030204" pitchFamily="34" charset="0"/>
                <a:cs typeface="Calibri Light" panose="020F0302020204030204" pitchFamily="34" charset="0"/>
              </a:rPr>
              <a:t>čim</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bolj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zmanjšali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vplive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življenjskega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cikla</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razpoložljivost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natančnejših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meril</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izračunov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emisij</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odvzemov</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ogljika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celotni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tipičnih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ki </a:t>
            </a:r>
            <a:r>
              <a:rPr lang="en-US" dirty="0" err="1">
                <a:latin typeface="Calibri Light" panose="020F0302020204030204" pitchFamily="34" charset="0"/>
                <a:cs typeface="Calibri Light" panose="020F0302020204030204" pitchFamily="34" charset="0"/>
              </a:rPr>
              <a:t>temeljijo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ravni</a:t>
            </a:r>
            <a:r>
              <a:rPr lang="en-US" dirty="0">
                <a:latin typeface="Calibri Light" panose="020F0302020204030204" pitchFamily="34" charset="0"/>
                <a:cs typeface="Calibri Light" panose="020F0302020204030204" pitchFamily="34" charset="0"/>
              </a:rPr>
              <a:t>(-ah) in so </a:t>
            </a:r>
            <a:r>
              <a:rPr lang="en-US" dirty="0" err="1">
                <a:latin typeface="Calibri Light" panose="020F0302020204030204" pitchFamily="34" charset="0"/>
                <a:cs typeface="Calibri Light" panose="020F0302020204030204" pitchFamily="34" charset="0"/>
              </a:rPr>
              <a:t>skladni</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določbami</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potencialu</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globalnega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segrevanja</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življenjski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dobi</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skladu</a:t>
            </a:r>
            <a:r>
              <a:rPr lang="en-US" dirty="0">
                <a:latin typeface="Calibri Light" panose="020F0302020204030204" pitchFamily="34" charset="0"/>
                <a:cs typeface="Calibri Light" panose="020F0302020204030204" pitchFamily="34" charset="0"/>
              </a:rPr>
              <a:t> z </a:t>
            </a:r>
            <a:r>
              <a:rPr lang="en-US" dirty="0" err="1">
                <a:latin typeface="Calibri Light" panose="020F0302020204030204" pitchFamily="34" charset="0"/>
                <a:cs typeface="Calibri Light" panose="020F0302020204030204" pitchFamily="34" charset="0"/>
              </a:rPr>
              <a:t>direktivo</a:t>
            </a:r>
            <a:r>
              <a:rPr lang="en-US" dirty="0">
                <a:latin typeface="Calibri Light" panose="020F0302020204030204" pitchFamily="34" charset="0"/>
                <a:cs typeface="Calibri Light" panose="020F0302020204030204" pitchFamily="34" charset="0"/>
              </a:rPr>
              <a:t> o </a:t>
            </a:r>
            <a:r>
              <a:rPr lang="en-US" dirty="0" err="1">
                <a:latin typeface="Calibri Light" panose="020F0302020204030204" pitchFamily="34" charset="0"/>
                <a:cs typeface="Calibri Light" panose="020F0302020204030204" pitchFamily="34" charset="0"/>
              </a:rPr>
              <a:t>energetski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učinkovitosti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stavb</a:t>
            </a:r>
            <a:r>
              <a:rPr lang="en-US" dirty="0">
                <a:latin typeface="Calibri Light" panose="020F0302020204030204" pitchFamily="34" charset="0"/>
                <a:cs typeface="Calibri Light" panose="020F0302020204030204" pitchFamily="34" charset="0"/>
              </a:rPr>
              <a:t>. </a:t>
            </a:r>
          </a:p>
          <a:p>
            <a:endParaRPr lang="sl-SI" dirty="0">
              <a:latin typeface="Calibri Light" panose="020F0302020204030204" pitchFamily="34" charset="0"/>
              <a:cs typeface="Calibri Light" panose="020F0302020204030204" pitchFamily="34" charset="0"/>
            </a:endParaRPr>
          </a:p>
          <a:p>
            <a:r>
              <a:rPr lang="en-US" noProof="0" dirty="0" err="1">
                <a:latin typeface="Calibri Light" panose="020F0302020204030204" pitchFamily="34" charset="0"/>
                <a:cs typeface="Calibri Light" panose="020F0302020204030204" pitchFamily="34" charset="0"/>
              </a:rPr>
              <a:t>Trajanje</a:t>
            </a:r>
            <a:r>
              <a:rPr lang="en-US" noProof="0" dirty="0">
                <a:latin typeface="Calibri Light" panose="020F0302020204030204" pitchFamily="34" charset="0"/>
                <a:cs typeface="Calibri Light" panose="020F0302020204030204" pitchFamily="34" charset="0"/>
              </a:rPr>
              <a:t>: 36 - 48 </a:t>
            </a:r>
            <a:r>
              <a:rPr lang="en-US" noProof="0" dirty="0" err="1">
                <a:latin typeface="Calibri Light" panose="020F0302020204030204" pitchFamily="34" charset="0"/>
                <a:cs typeface="Calibri Light" panose="020F0302020204030204" pitchFamily="34" charset="0"/>
              </a:rPr>
              <a:t>mesecev</a:t>
            </a:r>
            <a:endParaRPr lang="en-US" noProof="0" dirty="0">
              <a:latin typeface="Calibri Light" panose="020F0302020204030204" pitchFamily="34" charset="0"/>
              <a:cs typeface="Calibri Light" panose="020F0302020204030204" pitchFamily="34" charset="0"/>
            </a:endParaRPr>
          </a:p>
          <a:p>
            <a:r>
              <a:rPr lang="en-US" noProof="0" dirty="0" err="1">
                <a:latin typeface="Calibri Light" panose="020F0302020204030204" pitchFamily="34" charset="0"/>
                <a:cs typeface="Calibri Light" panose="020F0302020204030204" pitchFamily="34" charset="0"/>
              </a:rPr>
              <a:t>Financiranje</a:t>
            </a:r>
            <a:r>
              <a:rPr lang="en-US" noProof="0" dirty="0">
                <a:latin typeface="Calibri Light" panose="020F0302020204030204" pitchFamily="34" charset="0"/>
                <a:cs typeface="Calibri Light" panose="020F0302020204030204" pitchFamily="34" charset="0"/>
              </a:rPr>
              <a:t>: </a:t>
            </a:r>
            <a:r>
              <a:rPr lang="sl-SI" dirty="0">
                <a:latin typeface="Calibri Light" panose="020F0302020204030204" pitchFamily="34" charset="0"/>
                <a:cs typeface="Calibri Light" panose="020F0302020204030204" pitchFamily="34" charset="0"/>
              </a:rPr>
              <a:t>100 %</a:t>
            </a:r>
          </a:p>
          <a:p>
            <a:endParaRPr lang="sl-SI" dirty="0">
              <a:latin typeface="Calibri Light" panose="020F0302020204030204" pitchFamily="34" charset="0"/>
              <a:cs typeface="Calibri Light" panose="020F0302020204030204" pitchFamily="34" charset="0"/>
            </a:endParaRPr>
          </a:p>
          <a:p>
            <a:endParaRPr lang="sl-SI" dirty="0"/>
          </a:p>
        </p:txBody>
      </p:sp>
      <p:sp>
        <p:nvSpPr>
          <p:cNvPr id="4" name="Slide Number Placeholder 3">
            <a:extLst>
              <a:ext uri="{FF2B5EF4-FFF2-40B4-BE49-F238E27FC236}">
                <a16:creationId xmlns:a16="http://schemas.microsoft.com/office/drawing/2014/main" id="{27A5693F-A7B7-886F-8427-425B199B66FB}"/>
              </a:ext>
            </a:extLst>
          </p:cNvPr>
          <p:cNvSpPr>
            <a:spLocks noGrp="1"/>
          </p:cNvSpPr>
          <p:nvPr>
            <p:ph type="sldNum" sz="quarter" idx="5"/>
          </p:nvPr>
        </p:nvSpPr>
        <p:spPr/>
        <p:txBody>
          <a:bodyPr/>
          <a:lstStyle/>
          <a:p>
            <a:fld id="{867617D9-8B3F-437A-9C0F-6DBFE3D75340}" type="slidenum">
              <a:rPr lang="sl-SI" smtClean="0"/>
              <a:t>21</a:t>
            </a:fld>
            <a:endParaRPr lang="sl-SI"/>
          </a:p>
        </p:txBody>
      </p:sp>
    </p:spTree>
    <p:extLst>
      <p:ext uri="{BB962C8B-B14F-4D97-AF65-F5344CB8AC3E}">
        <p14:creationId xmlns:p14="http://schemas.microsoft.com/office/powerpoint/2010/main" val="370895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88353-ADD9-EDEE-E147-5AADD902E74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7ECFE88E-094D-2C78-B450-02B2064B4AE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6981C8D6-E05F-7074-FC44-9BFB17557E1F}"/>
              </a:ext>
            </a:extLst>
          </p:cNvPr>
          <p:cNvSpPr>
            <a:spLocks noGrp="1"/>
          </p:cNvSpPr>
          <p:nvPr>
            <p:ph type="body" idx="1"/>
          </p:nvPr>
        </p:nvSpPr>
        <p:spPr/>
        <p:txBody>
          <a:bodyPr/>
          <a:lstStyle/>
          <a:p>
            <a:pPr>
              <a:buFont typeface="Arial" panose="020B0604020202020204" pitchFamily="34" charset="0"/>
              <a:buChar char="•"/>
            </a:pPr>
            <a:r>
              <a:rPr lang="en-US" dirty="0" err="1">
                <a:latin typeface="Calibri Light" panose="020F0302020204030204" pitchFamily="34" charset="0"/>
                <a:cs typeface="Calibri Light" panose="020F0302020204030204" pitchFamily="34" charset="0"/>
              </a:rPr>
              <a:t>opazovanje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okolja</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biotska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raznovrstnost</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naravni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viri</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kmetijstvo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gozdarstvo</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podeželska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območja</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morja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oceani</a:t>
            </a:r>
            <a:r>
              <a:rPr lang="en-US" dirty="0">
                <a:latin typeface="Calibri Light" panose="020F0302020204030204" pitchFamily="34" charset="0"/>
                <a:cs typeface="Calibri Light" panose="020F0302020204030204" pitchFamily="34" charset="0"/>
              </a:rPr>
              <a:t> in </a:t>
            </a:r>
            <a:r>
              <a:rPr lang="en-US" dirty="0" err="1">
                <a:latin typeface="Calibri Light" panose="020F0302020204030204" pitchFamily="34" charset="0"/>
                <a:cs typeface="Calibri Light" panose="020F0302020204030204" pitchFamily="34" charset="0"/>
              </a:rPr>
              <a:t>celinske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vode</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prehranski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inovacijski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biološki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osnovi</a:t>
            </a:r>
            <a:r>
              <a:rPr lang="en-US" dirty="0">
                <a:latin typeface="Calibri Light" panose="020F0302020204030204" pitchFamily="34" charset="0"/>
                <a:cs typeface="Calibri Light" panose="020F0302020204030204" pitchFamily="34" charset="0"/>
              </a:rPr>
              <a:t> v </a:t>
            </a:r>
            <a:r>
              <a:rPr lang="en-US" dirty="0" err="1">
                <a:latin typeface="Calibri Light" panose="020F0302020204030204" pitchFamily="34" charset="0"/>
                <a:cs typeface="Calibri Light" panose="020F0302020204030204" pitchFamily="34" charset="0"/>
              </a:rPr>
              <a:t>biogospodarstvu</a:t>
            </a:r>
            <a:r>
              <a:rPr lang="en-US" dirty="0">
                <a:latin typeface="Calibri Light" panose="020F0302020204030204" pitchFamily="34" charset="0"/>
                <a:cs typeface="Calibri Light" panose="020F0302020204030204" pitchFamily="34" charset="0"/>
              </a:rPr>
              <a:t> EU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krožni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sistemi</a:t>
            </a:r>
            <a:endParaRPr lang="en-US"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6C8DBA10-5B0F-B9CD-DD1F-143E71748DF1}"/>
              </a:ext>
            </a:extLst>
          </p:cNvPr>
          <p:cNvSpPr>
            <a:spLocks noGrp="1"/>
          </p:cNvSpPr>
          <p:nvPr>
            <p:ph type="sldNum" sz="quarter" idx="5"/>
          </p:nvPr>
        </p:nvSpPr>
        <p:spPr/>
        <p:txBody>
          <a:bodyPr/>
          <a:lstStyle/>
          <a:p>
            <a:fld id="{867617D9-8B3F-437A-9C0F-6DBFE3D75340}" type="slidenum">
              <a:rPr lang="sl-SI" smtClean="0"/>
              <a:t>22</a:t>
            </a:fld>
            <a:endParaRPr lang="sl-SI"/>
          </a:p>
        </p:txBody>
      </p:sp>
    </p:spTree>
    <p:extLst>
      <p:ext uri="{BB962C8B-B14F-4D97-AF65-F5344CB8AC3E}">
        <p14:creationId xmlns:p14="http://schemas.microsoft.com/office/powerpoint/2010/main" val="203123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Sofinancirani so: </a:t>
            </a:r>
          </a:p>
          <a:p>
            <a:r>
              <a:rPr lang="sl-SI" dirty="0"/>
              <a:t>Stroški najema RP za mednarodne sejme </a:t>
            </a:r>
          </a:p>
          <a:p>
            <a:r>
              <a:rPr lang="sl-SI" dirty="0"/>
              <a:t>Stroški postavitve in ureditve RP</a:t>
            </a:r>
          </a:p>
          <a:p>
            <a:r>
              <a:rPr lang="sl-SI" dirty="0"/>
              <a:t>Stroški tehničnih priključkov, sejemske opreme ipd. </a:t>
            </a:r>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a:t>
            </a:fld>
            <a:endParaRPr lang="sl-SI"/>
          </a:p>
        </p:txBody>
      </p:sp>
    </p:spTree>
    <p:extLst>
      <p:ext uri="{BB962C8B-B14F-4D97-AF65-F5344CB8AC3E}">
        <p14:creationId xmlns:p14="http://schemas.microsoft.com/office/powerpoint/2010/main" val="1699042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b="1" u="sng" dirty="0" err="1"/>
              <a:t>Povezave</a:t>
            </a:r>
            <a:r>
              <a:rPr lang="en-US" b="1" u="sng" dirty="0"/>
              <a:t> s </a:t>
            </a:r>
            <a:r>
              <a:rPr lang="en-US" b="1" u="sng" dirty="0" err="1"/>
              <a:t>programi</a:t>
            </a:r>
            <a:r>
              <a:rPr lang="en-US" b="1" u="sng" dirty="0"/>
              <a:t> </a:t>
            </a:r>
            <a:r>
              <a:rPr lang="en-US" b="1" u="sng" dirty="0" err="1"/>
              <a:t>financiranja</a:t>
            </a:r>
            <a:r>
              <a:rPr lang="en-US" b="1" u="sng" dirty="0"/>
              <a:t> EU</a:t>
            </a:r>
          </a:p>
          <a:p>
            <a:r>
              <a:rPr lang="en-US" b="0" dirty="0"/>
              <a:t>CCRI </a:t>
            </a:r>
            <a:r>
              <a:rPr lang="en-US" b="0" dirty="0" err="1"/>
              <a:t>ni</a:t>
            </a:r>
            <a:r>
              <a:rPr lang="en-US" b="0" dirty="0"/>
              <a:t> program </a:t>
            </a:r>
            <a:r>
              <a:rPr lang="en-US" b="0" dirty="0" err="1"/>
              <a:t>financiranja</a:t>
            </a:r>
            <a:r>
              <a:rPr lang="en-US" b="0" dirty="0"/>
              <a:t>, je pa </a:t>
            </a:r>
            <a:r>
              <a:rPr lang="en-US" b="0" dirty="0" err="1"/>
              <a:t>tesno</a:t>
            </a:r>
            <a:r>
              <a:rPr lang="en-US" b="0" dirty="0"/>
              <a:t> </a:t>
            </a:r>
            <a:r>
              <a:rPr lang="en-US" b="0" dirty="0" err="1"/>
              <a:t>povezana</a:t>
            </a:r>
            <a:r>
              <a:rPr lang="en-US" b="0" dirty="0"/>
              <a:t> z </a:t>
            </a:r>
            <a:r>
              <a:rPr lang="en-US" b="0" dirty="0" err="1"/>
              <a:t>različnimi</a:t>
            </a:r>
            <a:r>
              <a:rPr lang="en-US" b="0" dirty="0"/>
              <a:t> </a:t>
            </a:r>
            <a:r>
              <a:rPr lang="en-US" b="0" dirty="0" err="1"/>
              <a:t>programi</a:t>
            </a:r>
            <a:r>
              <a:rPr lang="en-US" b="0" dirty="0"/>
              <a:t> </a:t>
            </a:r>
            <a:r>
              <a:rPr lang="en-US" b="0" dirty="0" err="1"/>
              <a:t>Evropske</a:t>
            </a:r>
            <a:r>
              <a:rPr lang="en-US" b="0" dirty="0"/>
              <a:t> </a:t>
            </a:r>
            <a:r>
              <a:rPr lang="en-US" b="0" dirty="0" err="1"/>
              <a:t>komisije</a:t>
            </a:r>
            <a:r>
              <a:rPr lang="en-US" b="0" dirty="0"/>
              <a:t>, ki </a:t>
            </a:r>
            <a:r>
              <a:rPr lang="en-US" b="0" dirty="0" err="1"/>
              <a:t>podpirajo</a:t>
            </a:r>
            <a:r>
              <a:rPr lang="en-US" b="0" dirty="0"/>
              <a:t> </a:t>
            </a:r>
            <a:r>
              <a:rPr lang="en-US" b="0" dirty="0" err="1"/>
              <a:t>projekte</a:t>
            </a:r>
            <a:r>
              <a:rPr lang="en-US" b="0" dirty="0"/>
              <a:t> </a:t>
            </a:r>
            <a:r>
              <a:rPr lang="en-US" b="0" dirty="0" err="1"/>
              <a:t>krožnega</a:t>
            </a:r>
            <a:r>
              <a:rPr lang="en-US" b="0" dirty="0"/>
              <a:t> </a:t>
            </a:r>
            <a:r>
              <a:rPr lang="en-US" b="0" dirty="0" err="1"/>
              <a:t>gospodarstva</a:t>
            </a:r>
            <a:r>
              <a:rPr lang="en-US" b="0" dirty="0"/>
              <a:t>:</a:t>
            </a:r>
          </a:p>
          <a:p>
            <a:r>
              <a:rPr lang="en-US" b="0" dirty="0"/>
              <a:t>1. </a:t>
            </a:r>
            <a:r>
              <a:rPr lang="en-US" b="1" dirty="0" err="1"/>
              <a:t>Obzorje</a:t>
            </a:r>
            <a:r>
              <a:rPr lang="en-US" b="1" dirty="0"/>
              <a:t> Evropa (Horizon Europe)</a:t>
            </a:r>
          </a:p>
          <a:p>
            <a:r>
              <a:rPr lang="en-US" sz="1000" b="0" dirty="0"/>
              <a:t>- CCRI </a:t>
            </a:r>
            <a:r>
              <a:rPr lang="en-US" sz="1000" b="0" dirty="0" err="1"/>
              <a:t>nudi</a:t>
            </a:r>
            <a:r>
              <a:rPr lang="en-US" sz="1000" b="0" dirty="0"/>
              <a:t> </a:t>
            </a:r>
            <a:r>
              <a:rPr lang="en-US" sz="1000" b="0" dirty="0" err="1"/>
              <a:t>tehnično</a:t>
            </a:r>
            <a:r>
              <a:rPr lang="en-US" sz="1000" b="0" dirty="0"/>
              <a:t> </a:t>
            </a:r>
            <a:r>
              <a:rPr lang="en-US" sz="1000" b="0" dirty="0" err="1"/>
              <a:t>pomoč</a:t>
            </a:r>
            <a:r>
              <a:rPr lang="en-US" sz="1000" b="0" dirty="0"/>
              <a:t> </a:t>
            </a:r>
            <a:r>
              <a:rPr lang="en-US" sz="1000" b="0" dirty="0" err="1"/>
              <a:t>projektom</a:t>
            </a:r>
            <a:r>
              <a:rPr lang="en-US" sz="1000" b="0" dirty="0"/>
              <a:t> v </a:t>
            </a:r>
            <a:r>
              <a:rPr lang="en-US" sz="1000" b="0" dirty="0" err="1"/>
              <a:t>okviru</a:t>
            </a:r>
            <a:r>
              <a:rPr lang="en-US" sz="1000" b="0" dirty="0"/>
              <a:t> </a:t>
            </a:r>
            <a:r>
              <a:rPr lang="en-US" sz="1000" b="0" dirty="0" err="1"/>
              <a:t>Obzorja</a:t>
            </a:r>
            <a:r>
              <a:rPr lang="en-US" sz="1000" b="0" dirty="0"/>
              <a:t> Evropa, </a:t>
            </a:r>
            <a:r>
              <a:rPr lang="en-US" sz="1000" b="0" dirty="0" err="1"/>
              <a:t>usmerjenim</a:t>
            </a:r>
            <a:r>
              <a:rPr lang="en-US" sz="1000" b="0" dirty="0"/>
              <a:t> v </a:t>
            </a:r>
            <a:r>
              <a:rPr lang="en-US" sz="1000" b="0" dirty="0" err="1"/>
              <a:t>krožnost</a:t>
            </a:r>
            <a:r>
              <a:rPr lang="en-US" sz="1000" b="0" dirty="0"/>
              <a:t>.</a:t>
            </a:r>
          </a:p>
          <a:p>
            <a:r>
              <a:rPr lang="en-US" sz="1000" b="0" dirty="0"/>
              <a:t>- </a:t>
            </a:r>
            <a:r>
              <a:rPr lang="en-US" sz="1000" b="0" dirty="0" err="1"/>
              <a:t>Več</a:t>
            </a:r>
            <a:r>
              <a:rPr lang="en-US" sz="1000" b="0" dirty="0"/>
              <a:t> </a:t>
            </a:r>
            <a:r>
              <a:rPr lang="en-US" sz="1000" b="0" dirty="0" err="1"/>
              <a:t>pilotnih</a:t>
            </a:r>
            <a:r>
              <a:rPr lang="en-US" sz="1000" b="0" dirty="0"/>
              <a:t> </a:t>
            </a:r>
            <a:r>
              <a:rPr lang="en-US" sz="1000" b="0" dirty="0" err="1"/>
              <a:t>projektov</a:t>
            </a:r>
            <a:r>
              <a:rPr lang="en-US" sz="1000" b="0" dirty="0"/>
              <a:t> in </a:t>
            </a:r>
            <a:r>
              <a:rPr lang="en-US" sz="1000" b="0" dirty="0" err="1"/>
              <a:t>sodelujočih</a:t>
            </a:r>
            <a:r>
              <a:rPr lang="en-US" sz="1000" b="0" dirty="0"/>
              <a:t> </a:t>
            </a:r>
            <a:r>
              <a:rPr lang="en-US" sz="1000" b="0" dirty="0" err="1"/>
              <a:t>mest</a:t>
            </a:r>
            <a:r>
              <a:rPr lang="en-US" sz="1000" b="0" dirty="0"/>
              <a:t>/</a:t>
            </a:r>
            <a:r>
              <a:rPr lang="en-US" sz="1000" b="0" dirty="0" err="1"/>
              <a:t>regij</a:t>
            </a:r>
            <a:r>
              <a:rPr lang="en-US" sz="1000" b="0" dirty="0"/>
              <a:t> (Fellows) v CCRI je </a:t>
            </a:r>
            <a:r>
              <a:rPr lang="en-US" sz="1000" b="0" dirty="0" err="1"/>
              <a:t>hkrati</a:t>
            </a:r>
            <a:r>
              <a:rPr lang="en-US" sz="1000" b="0" dirty="0"/>
              <a:t> </a:t>
            </a:r>
            <a:r>
              <a:rPr lang="en-US" sz="1000" b="0" dirty="0" err="1"/>
              <a:t>prejemnikov</a:t>
            </a:r>
            <a:r>
              <a:rPr lang="en-US" sz="1000" b="0" dirty="0"/>
              <a:t> </a:t>
            </a:r>
            <a:r>
              <a:rPr lang="en-US" sz="1000" b="0" dirty="0" err="1"/>
              <a:t>sredstev</a:t>
            </a:r>
            <a:r>
              <a:rPr lang="en-US" sz="1000" b="0" dirty="0"/>
              <a:t> </a:t>
            </a:r>
            <a:r>
              <a:rPr lang="en-US" sz="1000" b="0" dirty="0" err="1"/>
              <a:t>iz</a:t>
            </a:r>
            <a:r>
              <a:rPr lang="en-US" sz="1000" b="0" dirty="0"/>
              <a:t> </a:t>
            </a:r>
            <a:r>
              <a:rPr lang="en-US" sz="1000" b="0" dirty="0" err="1"/>
              <a:t>Obzorja</a:t>
            </a:r>
            <a:r>
              <a:rPr lang="en-US" sz="1000" b="0" dirty="0"/>
              <a:t> Evropa </a:t>
            </a:r>
            <a:r>
              <a:rPr lang="en-US" sz="1000" b="0" dirty="0" err="1"/>
              <a:t>ali</a:t>
            </a:r>
            <a:r>
              <a:rPr lang="en-US" sz="1000" b="0" dirty="0"/>
              <a:t> </a:t>
            </a:r>
            <a:r>
              <a:rPr lang="en-US" sz="1000" b="0" dirty="0" err="1"/>
              <a:t>prijaviteljev</a:t>
            </a:r>
            <a:r>
              <a:rPr lang="en-US" sz="1000" b="0" dirty="0"/>
              <a:t> </a:t>
            </a:r>
            <a:r>
              <a:rPr lang="en-US" sz="1000" b="0" dirty="0" err="1"/>
              <a:t>nanj</a:t>
            </a:r>
            <a:r>
              <a:rPr lang="en-US" sz="1000" b="0" dirty="0"/>
              <a:t>.</a:t>
            </a:r>
          </a:p>
          <a:p>
            <a:r>
              <a:rPr lang="en-US" b="1" dirty="0"/>
              <a:t>2. Program LIFE</a:t>
            </a:r>
          </a:p>
          <a:p>
            <a:r>
              <a:rPr lang="en-US" b="0" dirty="0"/>
              <a:t>- LIFE </a:t>
            </a:r>
            <a:r>
              <a:rPr lang="en-US" b="0" dirty="0" err="1"/>
              <a:t>podpira</a:t>
            </a:r>
            <a:r>
              <a:rPr lang="en-US" b="0" dirty="0"/>
              <a:t> </a:t>
            </a:r>
            <a:r>
              <a:rPr lang="en-US" b="0" dirty="0" err="1"/>
              <a:t>ukrepe</a:t>
            </a:r>
            <a:r>
              <a:rPr lang="en-US" b="0" dirty="0"/>
              <a:t> </a:t>
            </a:r>
            <a:r>
              <a:rPr lang="en-US" b="0" dirty="0" err="1"/>
              <a:t>na</a:t>
            </a:r>
            <a:r>
              <a:rPr lang="en-US" b="0" dirty="0"/>
              <a:t> </a:t>
            </a:r>
            <a:r>
              <a:rPr lang="en-US" b="0" dirty="0" err="1"/>
              <a:t>področju</a:t>
            </a:r>
            <a:r>
              <a:rPr lang="en-US" b="0" dirty="0"/>
              <a:t> </a:t>
            </a:r>
            <a:r>
              <a:rPr lang="en-US" b="0" dirty="0" err="1"/>
              <a:t>okolja</a:t>
            </a:r>
            <a:r>
              <a:rPr lang="en-US" b="0" dirty="0"/>
              <a:t> in </a:t>
            </a:r>
            <a:r>
              <a:rPr lang="en-US" b="0" dirty="0" err="1"/>
              <a:t>podnebja</a:t>
            </a:r>
            <a:r>
              <a:rPr lang="en-US" b="0" dirty="0"/>
              <a:t>. </a:t>
            </a:r>
            <a:r>
              <a:rPr lang="en-US" b="0" dirty="0" err="1"/>
              <a:t>Pobude</a:t>
            </a:r>
            <a:r>
              <a:rPr lang="en-US" b="0" dirty="0"/>
              <a:t> CCRI </a:t>
            </a:r>
            <a:r>
              <a:rPr lang="en-US" b="0" dirty="0" err="1"/>
              <a:t>lahko</a:t>
            </a:r>
            <a:r>
              <a:rPr lang="en-US" b="0" dirty="0"/>
              <a:t> </a:t>
            </a:r>
            <a:r>
              <a:rPr lang="en-US" b="0" dirty="0" err="1"/>
              <a:t>črpajo</a:t>
            </a:r>
            <a:r>
              <a:rPr lang="en-US" b="0" dirty="0"/>
              <a:t> </a:t>
            </a:r>
            <a:r>
              <a:rPr lang="en-US" b="0" dirty="0" err="1"/>
              <a:t>koristi</a:t>
            </a:r>
            <a:r>
              <a:rPr lang="en-US" b="0" dirty="0"/>
              <a:t> </a:t>
            </a:r>
            <a:r>
              <a:rPr lang="en-US" b="0" dirty="0" err="1"/>
              <a:t>iz</a:t>
            </a:r>
            <a:r>
              <a:rPr lang="en-US" b="0" dirty="0"/>
              <a:t> </a:t>
            </a:r>
            <a:r>
              <a:rPr lang="en-US" b="0" dirty="0" err="1"/>
              <a:t>projektov</a:t>
            </a:r>
            <a:r>
              <a:rPr lang="en-US" b="0" dirty="0"/>
              <a:t>, </a:t>
            </a:r>
            <a:r>
              <a:rPr lang="en-US" b="0" dirty="0" err="1"/>
              <a:t>financiranih</a:t>
            </a:r>
            <a:r>
              <a:rPr lang="en-US" b="0" dirty="0"/>
              <a:t> </a:t>
            </a:r>
            <a:r>
              <a:rPr lang="en-US" b="0" dirty="0" err="1"/>
              <a:t>iz</a:t>
            </a:r>
            <a:r>
              <a:rPr lang="en-US" b="0" dirty="0"/>
              <a:t> LIFE, </a:t>
            </a:r>
            <a:r>
              <a:rPr lang="en-US" b="0" dirty="0" err="1"/>
              <a:t>ali</a:t>
            </a:r>
            <a:r>
              <a:rPr lang="en-US" b="0" dirty="0"/>
              <a:t> </a:t>
            </a:r>
            <a:r>
              <a:rPr lang="en-US" b="0" dirty="0" err="1"/>
              <a:t>jih</a:t>
            </a:r>
            <a:r>
              <a:rPr lang="en-US" b="0" dirty="0"/>
              <a:t> </a:t>
            </a:r>
            <a:r>
              <a:rPr lang="en-US" b="0" dirty="0" err="1"/>
              <a:t>dopolnjujejo</a:t>
            </a:r>
            <a:r>
              <a:rPr lang="en-US" b="0" dirty="0"/>
              <a:t>.</a:t>
            </a:r>
          </a:p>
          <a:p>
            <a:r>
              <a:rPr lang="en-US" b="1" dirty="0"/>
              <a:t>3. </a:t>
            </a:r>
            <a:r>
              <a:rPr lang="en-US" b="1" dirty="0" err="1"/>
              <a:t>Evropski</a:t>
            </a:r>
            <a:r>
              <a:rPr lang="en-US" b="1" dirty="0"/>
              <a:t> </a:t>
            </a:r>
            <a:r>
              <a:rPr lang="en-US" b="1" dirty="0" err="1"/>
              <a:t>sklad</a:t>
            </a:r>
            <a:r>
              <a:rPr lang="en-US" b="1" dirty="0"/>
              <a:t> za </a:t>
            </a:r>
            <a:r>
              <a:rPr lang="en-US" b="1" dirty="0" err="1"/>
              <a:t>regionalni</a:t>
            </a:r>
            <a:r>
              <a:rPr lang="en-US" b="1" dirty="0"/>
              <a:t> </a:t>
            </a:r>
            <a:r>
              <a:rPr lang="en-US" b="1" dirty="0" err="1"/>
              <a:t>razvoj</a:t>
            </a:r>
            <a:r>
              <a:rPr lang="en-US" b="1" dirty="0"/>
              <a:t> (ESRR) in Interreg</a:t>
            </a:r>
          </a:p>
          <a:p>
            <a:r>
              <a:rPr lang="en-US" b="0" dirty="0"/>
              <a:t>- CCRI je </a:t>
            </a:r>
            <a:r>
              <a:rPr lang="en-US" b="0" dirty="0" err="1"/>
              <a:t>usklajen</a:t>
            </a:r>
            <a:r>
              <a:rPr lang="en-US" b="0" dirty="0"/>
              <a:t> z </a:t>
            </a:r>
            <a:r>
              <a:rPr lang="en-US" b="0" dirty="0" err="1"/>
              <a:t>regionalnimi</a:t>
            </a:r>
            <a:r>
              <a:rPr lang="en-US" b="0" dirty="0"/>
              <a:t> </a:t>
            </a:r>
            <a:r>
              <a:rPr lang="en-US" b="0" dirty="0" err="1"/>
              <a:t>razvojnimi</a:t>
            </a:r>
            <a:r>
              <a:rPr lang="en-US" b="0" dirty="0"/>
              <a:t> </a:t>
            </a:r>
            <a:r>
              <a:rPr lang="en-US" b="0" dirty="0" err="1"/>
              <a:t>cilji</a:t>
            </a:r>
            <a:r>
              <a:rPr lang="en-US" b="0" dirty="0"/>
              <a:t> in </a:t>
            </a:r>
            <a:r>
              <a:rPr lang="en-US" b="0" dirty="0" err="1"/>
              <a:t>lahko</a:t>
            </a:r>
            <a:r>
              <a:rPr lang="en-US" b="0" dirty="0"/>
              <a:t> </a:t>
            </a:r>
            <a:r>
              <a:rPr lang="en-US" b="0" dirty="0" err="1"/>
              <a:t>usmerja</a:t>
            </a:r>
            <a:r>
              <a:rPr lang="en-US" b="0" dirty="0"/>
              <a:t> </a:t>
            </a:r>
            <a:r>
              <a:rPr lang="en-US" b="0" dirty="0" err="1"/>
              <a:t>mesta</a:t>
            </a:r>
            <a:r>
              <a:rPr lang="en-US" b="0" dirty="0"/>
              <a:t>/</a:t>
            </a:r>
            <a:r>
              <a:rPr lang="en-US" b="0" dirty="0" err="1"/>
              <a:t>regije</a:t>
            </a:r>
            <a:r>
              <a:rPr lang="en-US" b="0" dirty="0"/>
              <a:t> </a:t>
            </a:r>
            <a:r>
              <a:rPr lang="en-US" b="0" dirty="0" err="1"/>
              <a:t>pri</a:t>
            </a:r>
            <a:r>
              <a:rPr lang="en-US" b="0" dirty="0"/>
              <a:t> </a:t>
            </a:r>
            <a:r>
              <a:rPr lang="en-US" b="0" dirty="0" err="1"/>
              <a:t>oblikovanju</a:t>
            </a:r>
            <a:r>
              <a:rPr lang="en-US" b="0" dirty="0"/>
              <a:t> </a:t>
            </a:r>
            <a:r>
              <a:rPr lang="en-US" b="0" dirty="0" err="1"/>
              <a:t>projektov</a:t>
            </a:r>
            <a:r>
              <a:rPr lang="en-US" b="0" dirty="0"/>
              <a:t> </a:t>
            </a:r>
            <a:r>
              <a:rPr lang="en-US" b="0" dirty="0" err="1"/>
              <a:t>krožnega</a:t>
            </a:r>
            <a:r>
              <a:rPr lang="en-US" b="0" dirty="0"/>
              <a:t> </a:t>
            </a:r>
            <a:r>
              <a:rPr lang="en-US" b="0" dirty="0" err="1"/>
              <a:t>gospodarstva</a:t>
            </a:r>
            <a:r>
              <a:rPr lang="en-US" b="0" dirty="0"/>
              <a:t> v </a:t>
            </a:r>
            <a:r>
              <a:rPr lang="en-US" b="0" dirty="0" err="1"/>
              <a:t>okviru</a:t>
            </a:r>
            <a:r>
              <a:rPr lang="en-US" b="0" dirty="0"/>
              <a:t> ESRR.</a:t>
            </a:r>
          </a:p>
          <a:p>
            <a:r>
              <a:rPr lang="en-US" b="0" dirty="0"/>
              <a:t>- </a:t>
            </a:r>
            <a:r>
              <a:rPr lang="en-US" b="0" dirty="0" err="1"/>
              <a:t>Številni</a:t>
            </a:r>
            <a:r>
              <a:rPr lang="en-US" b="0" dirty="0"/>
              <a:t> </a:t>
            </a:r>
            <a:r>
              <a:rPr lang="en-US" b="0" dirty="0" err="1"/>
              <a:t>projekti</a:t>
            </a:r>
            <a:r>
              <a:rPr lang="en-US" b="0" dirty="0"/>
              <a:t> Interreg Europe (</a:t>
            </a:r>
            <a:r>
              <a:rPr lang="en-US" b="0" dirty="0" err="1"/>
              <a:t>npr</a:t>
            </a:r>
            <a:r>
              <a:rPr lang="en-US" b="0" dirty="0"/>
              <a:t>. </a:t>
            </a:r>
            <a:r>
              <a:rPr lang="en-US" b="0" dirty="0" err="1"/>
              <a:t>učenje</a:t>
            </a:r>
            <a:r>
              <a:rPr lang="en-US" b="0" dirty="0"/>
              <a:t> </a:t>
            </a:r>
            <a:r>
              <a:rPr lang="en-US" b="0" dirty="0" err="1"/>
              <a:t>politik</a:t>
            </a:r>
            <a:r>
              <a:rPr lang="en-US" b="0" dirty="0"/>
              <a:t> </a:t>
            </a:r>
            <a:r>
              <a:rPr lang="en-US" b="0" dirty="0" err="1"/>
              <a:t>na</a:t>
            </a:r>
            <a:r>
              <a:rPr lang="en-US" b="0" dirty="0"/>
              <a:t> </a:t>
            </a:r>
            <a:r>
              <a:rPr lang="en-US" b="0" dirty="0" err="1"/>
              <a:t>področju</a:t>
            </a:r>
            <a:r>
              <a:rPr lang="en-US" b="0" dirty="0"/>
              <a:t> </a:t>
            </a:r>
            <a:r>
              <a:rPr lang="en-US" b="0" dirty="0" err="1"/>
              <a:t>krožnega</a:t>
            </a:r>
            <a:r>
              <a:rPr lang="en-US" b="0" dirty="0"/>
              <a:t> </a:t>
            </a:r>
            <a:r>
              <a:rPr lang="en-US" b="0" dirty="0" err="1"/>
              <a:t>gospodarstva</a:t>
            </a:r>
            <a:r>
              <a:rPr lang="en-US" b="0" dirty="0"/>
              <a:t>) so del </a:t>
            </a:r>
            <a:r>
              <a:rPr lang="en-US" b="0" dirty="0" err="1"/>
              <a:t>širše</a:t>
            </a:r>
            <a:r>
              <a:rPr lang="en-US" b="0" dirty="0"/>
              <a:t> </a:t>
            </a:r>
            <a:r>
              <a:rPr lang="en-US" b="0" dirty="0" err="1"/>
              <a:t>zbirke</a:t>
            </a:r>
            <a:r>
              <a:rPr lang="en-US" b="0" dirty="0"/>
              <a:t> </a:t>
            </a:r>
            <a:r>
              <a:rPr lang="en-US" b="0" dirty="0" err="1"/>
              <a:t>znanja</a:t>
            </a:r>
            <a:r>
              <a:rPr lang="en-US" b="0" dirty="0"/>
              <a:t> CCRI.</a:t>
            </a:r>
          </a:p>
          <a:p>
            <a:r>
              <a:rPr lang="en-US" b="1" dirty="0"/>
              <a:t>4. </a:t>
            </a:r>
            <a:r>
              <a:rPr lang="en-US" b="1" dirty="0" err="1"/>
              <a:t>Evropska</a:t>
            </a:r>
            <a:r>
              <a:rPr lang="en-US" b="1" dirty="0"/>
              <a:t> </a:t>
            </a:r>
            <a:r>
              <a:rPr lang="en-US" b="1" dirty="0" err="1"/>
              <a:t>pobuda</a:t>
            </a:r>
            <a:r>
              <a:rPr lang="en-US" b="1" dirty="0"/>
              <a:t> za </a:t>
            </a:r>
            <a:r>
              <a:rPr lang="en-US" b="1" dirty="0" err="1"/>
              <a:t>mesta</a:t>
            </a:r>
            <a:r>
              <a:rPr lang="en-US" b="1" dirty="0"/>
              <a:t> (EUI)</a:t>
            </a:r>
          </a:p>
          <a:p>
            <a:r>
              <a:rPr lang="en-US" b="0" dirty="0"/>
              <a:t>- EUI </a:t>
            </a:r>
            <a:r>
              <a:rPr lang="en-US" b="0" dirty="0" err="1"/>
              <a:t>podpira</a:t>
            </a:r>
            <a:r>
              <a:rPr lang="en-US" b="0" dirty="0"/>
              <a:t> </a:t>
            </a:r>
            <a:r>
              <a:rPr lang="en-US" b="0" dirty="0" err="1"/>
              <a:t>mestne</a:t>
            </a:r>
            <a:r>
              <a:rPr lang="en-US" b="0" dirty="0"/>
              <a:t> </a:t>
            </a:r>
            <a:r>
              <a:rPr lang="en-US" b="0" dirty="0" err="1"/>
              <a:t>oblasti</a:t>
            </a:r>
            <a:r>
              <a:rPr lang="en-US" b="0" dirty="0"/>
              <a:t> </a:t>
            </a:r>
            <a:r>
              <a:rPr lang="en-US" b="0" dirty="0" err="1"/>
              <a:t>pri</a:t>
            </a:r>
            <a:r>
              <a:rPr lang="en-US" b="0" dirty="0"/>
              <a:t> </a:t>
            </a:r>
            <a:r>
              <a:rPr lang="en-US" b="0" dirty="0" err="1"/>
              <a:t>razvoju</a:t>
            </a:r>
            <a:r>
              <a:rPr lang="en-US" b="0" dirty="0"/>
              <a:t> in </a:t>
            </a:r>
            <a:r>
              <a:rPr lang="en-US" b="0" dirty="0" err="1"/>
              <a:t>izvajanju</a:t>
            </a:r>
            <a:r>
              <a:rPr lang="en-US" b="0" dirty="0"/>
              <a:t> </a:t>
            </a:r>
            <a:r>
              <a:rPr lang="en-US" b="0" dirty="0" err="1"/>
              <a:t>inovativnih</a:t>
            </a:r>
            <a:r>
              <a:rPr lang="en-US" b="0" dirty="0"/>
              <a:t> </a:t>
            </a:r>
            <a:r>
              <a:rPr lang="en-US" b="0" dirty="0" err="1"/>
              <a:t>rešitev</a:t>
            </a:r>
            <a:r>
              <a:rPr lang="en-US" b="0" dirty="0"/>
              <a:t>. </a:t>
            </a:r>
            <a:r>
              <a:rPr lang="en-US" b="0" dirty="0" err="1"/>
              <a:t>Metodologije</a:t>
            </a:r>
            <a:r>
              <a:rPr lang="en-US" b="0" dirty="0"/>
              <a:t> in </a:t>
            </a:r>
            <a:r>
              <a:rPr lang="en-US" b="0" dirty="0" err="1"/>
              <a:t>orodja</a:t>
            </a:r>
            <a:r>
              <a:rPr lang="en-US" b="0" dirty="0"/>
              <a:t> CCRI (</a:t>
            </a:r>
            <a:r>
              <a:rPr lang="en-US" b="0" dirty="0" err="1"/>
              <a:t>npr</a:t>
            </a:r>
            <a:r>
              <a:rPr lang="en-US" b="0" dirty="0"/>
              <a:t>. </a:t>
            </a:r>
            <a:r>
              <a:rPr lang="en-US" b="0" dirty="0" err="1"/>
              <a:t>orodje</a:t>
            </a:r>
            <a:r>
              <a:rPr lang="en-US" b="0" dirty="0"/>
              <a:t> za </a:t>
            </a:r>
            <a:r>
              <a:rPr lang="en-US" b="0" dirty="0" err="1"/>
              <a:t>samooceno</a:t>
            </a:r>
            <a:r>
              <a:rPr lang="en-US" b="0" dirty="0"/>
              <a:t> CCRI) se </a:t>
            </a:r>
            <a:r>
              <a:rPr lang="en-US" b="0" dirty="0" err="1"/>
              <a:t>lahko</a:t>
            </a:r>
            <a:r>
              <a:rPr lang="en-US" b="0" dirty="0"/>
              <a:t> </a:t>
            </a:r>
            <a:r>
              <a:rPr lang="en-US" b="0" dirty="0" err="1"/>
              <a:t>uporabijo</a:t>
            </a:r>
            <a:r>
              <a:rPr lang="en-US" b="0" dirty="0"/>
              <a:t> v </a:t>
            </a:r>
            <a:r>
              <a:rPr lang="en-US" b="0" dirty="0" err="1"/>
              <a:t>projektih</a:t>
            </a:r>
            <a:r>
              <a:rPr lang="en-US" b="0" dirty="0"/>
              <a:t> EUI.</a:t>
            </a:r>
          </a:p>
          <a:p>
            <a:r>
              <a:rPr lang="en-US" b="1" dirty="0"/>
              <a:t>5. </a:t>
            </a:r>
            <a:r>
              <a:rPr lang="en-US" b="1" dirty="0" err="1"/>
              <a:t>Kohezijski</a:t>
            </a:r>
            <a:r>
              <a:rPr lang="en-US" b="1" dirty="0"/>
              <a:t> </a:t>
            </a:r>
            <a:r>
              <a:rPr lang="en-US" b="1" dirty="0" err="1"/>
              <a:t>sklad</a:t>
            </a:r>
            <a:r>
              <a:rPr lang="en-US" b="1" dirty="0"/>
              <a:t> in </a:t>
            </a:r>
            <a:r>
              <a:rPr lang="en-US" b="1" dirty="0" err="1"/>
              <a:t>Sklad</a:t>
            </a:r>
            <a:r>
              <a:rPr lang="en-US" b="1" dirty="0"/>
              <a:t> za </a:t>
            </a:r>
            <a:r>
              <a:rPr lang="en-US" b="1" dirty="0" err="1"/>
              <a:t>pravični</a:t>
            </a:r>
            <a:r>
              <a:rPr lang="en-US" b="1" dirty="0"/>
              <a:t> </a:t>
            </a:r>
            <a:r>
              <a:rPr lang="en-US" b="1" dirty="0" err="1"/>
              <a:t>prehod</a:t>
            </a:r>
            <a:endParaRPr lang="en-US" b="1" dirty="0"/>
          </a:p>
          <a:p>
            <a:r>
              <a:rPr lang="en-US" b="0" dirty="0"/>
              <a:t>- CCRI </a:t>
            </a:r>
            <a:r>
              <a:rPr lang="en-US" b="0" dirty="0" err="1"/>
              <a:t>nudi</a:t>
            </a:r>
            <a:r>
              <a:rPr lang="en-US" b="0" dirty="0"/>
              <a:t> </a:t>
            </a:r>
            <a:r>
              <a:rPr lang="en-US" b="0" dirty="0" err="1"/>
              <a:t>okvir</a:t>
            </a:r>
            <a:r>
              <a:rPr lang="en-US" b="0" dirty="0"/>
              <a:t> za </a:t>
            </a:r>
            <a:r>
              <a:rPr lang="en-US" b="0" dirty="0" err="1"/>
              <a:t>uporabo</a:t>
            </a:r>
            <a:r>
              <a:rPr lang="en-US" b="0" dirty="0"/>
              <a:t> </a:t>
            </a:r>
            <a:r>
              <a:rPr lang="en-US" b="0" dirty="0" err="1"/>
              <a:t>teh</a:t>
            </a:r>
            <a:r>
              <a:rPr lang="en-US" b="0" dirty="0"/>
              <a:t> </a:t>
            </a:r>
            <a:r>
              <a:rPr lang="en-US" b="0" dirty="0" err="1"/>
              <a:t>skladov</a:t>
            </a:r>
            <a:r>
              <a:rPr lang="en-US" b="0" dirty="0"/>
              <a:t> </a:t>
            </a:r>
            <a:r>
              <a:rPr lang="en-US" b="0" dirty="0" err="1"/>
              <a:t>pri</a:t>
            </a:r>
            <a:r>
              <a:rPr lang="en-US" b="0" dirty="0"/>
              <a:t> </a:t>
            </a:r>
            <a:r>
              <a:rPr lang="en-US" b="0" dirty="0" err="1"/>
              <a:t>razvoju</a:t>
            </a:r>
            <a:r>
              <a:rPr lang="en-US" b="0" dirty="0"/>
              <a:t> </a:t>
            </a:r>
            <a:r>
              <a:rPr lang="en-US" b="0" dirty="0" err="1"/>
              <a:t>trajnostnih</a:t>
            </a:r>
            <a:r>
              <a:rPr lang="en-US" b="0" dirty="0"/>
              <a:t>, </a:t>
            </a:r>
            <a:r>
              <a:rPr lang="en-US" b="0" dirty="0" err="1"/>
              <a:t>krožnih</a:t>
            </a:r>
            <a:r>
              <a:rPr lang="en-US" b="0" dirty="0"/>
              <a:t> </a:t>
            </a:r>
            <a:r>
              <a:rPr lang="en-US" b="0" dirty="0" err="1"/>
              <a:t>regionalnih</a:t>
            </a:r>
            <a:r>
              <a:rPr lang="en-US" b="0" dirty="0"/>
              <a:t> </a:t>
            </a:r>
            <a:r>
              <a:rPr lang="en-US" b="0" dirty="0" err="1"/>
              <a:t>gospodarstev</a:t>
            </a:r>
            <a:r>
              <a:rPr lang="en-US" b="0" dirty="0"/>
              <a:t>.</a:t>
            </a:r>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23</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24</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5818-8832-9D81-4D38-4AB854DB8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92971-6B74-54F4-6A66-7FE2EAE3E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0ED2C-8B8A-5BA3-9AA9-E34BDBB9AA98}"/>
              </a:ext>
            </a:extLst>
          </p:cNvPr>
          <p:cNvSpPr>
            <a:spLocks noGrp="1"/>
          </p:cNvSpPr>
          <p:nvPr>
            <p:ph type="body" idx="1"/>
          </p:nvPr>
        </p:nvSpPr>
        <p:spPr/>
        <p:txBody>
          <a:bodyPr/>
          <a:lstStyle/>
          <a:p>
            <a:endParaRPr lang="sl-SI" b="0" dirty="0">
              <a:solidFill>
                <a:srgbClr val="FF0000"/>
              </a:solidFill>
            </a:endParaRPr>
          </a:p>
        </p:txBody>
      </p:sp>
      <p:sp>
        <p:nvSpPr>
          <p:cNvPr id="4" name="Slide Number Placeholder 3">
            <a:extLst>
              <a:ext uri="{FF2B5EF4-FFF2-40B4-BE49-F238E27FC236}">
                <a16:creationId xmlns:a16="http://schemas.microsoft.com/office/drawing/2014/main" id="{16B31556-F808-7C0E-B43F-A232D879EF76}"/>
              </a:ext>
            </a:extLst>
          </p:cNvPr>
          <p:cNvSpPr>
            <a:spLocks noGrp="1"/>
          </p:cNvSpPr>
          <p:nvPr>
            <p:ph type="sldNum" sz="quarter" idx="5"/>
          </p:nvPr>
        </p:nvSpPr>
        <p:spPr/>
        <p:txBody>
          <a:bodyPr/>
          <a:lstStyle/>
          <a:p>
            <a:fld id="{867617D9-8B3F-437A-9C0F-6DBFE3D75340}" type="slidenum">
              <a:rPr lang="sl-SI" smtClean="0"/>
              <a:t>25</a:t>
            </a:fld>
            <a:endParaRPr lang="sl-SI"/>
          </a:p>
        </p:txBody>
      </p:sp>
    </p:spTree>
    <p:extLst>
      <p:ext uri="{BB962C8B-B14F-4D97-AF65-F5344CB8AC3E}">
        <p14:creationId xmlns:p14="http://schemas.microsoft.com/office/powerpoint/2010/main" val="2690498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8C889-393D-674E-EB64-2A4CD8C04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2EFC-9F80-02CE-297F-8B1A3E8B3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F264-2864-F6A6-FE49-83A99C8AA747}"/>
              </a:ext>
            </a:extLst>
          </p:cNvPr>
          <p:cNvSpPr>
            <a:spLocks noGrp="1"/>
          </p:cNvSpPr>
          <p:nvPr>
            <p:ph type="body" idx="1"/>
          </p:nvPr>
        </p:nvSpPr>
        <p:spPr/>
        <p:txBody>
          <a:bodyPr/>
          <a:lstStyle/>
          <a:p>
            <a:r>
              <a:rPr lang="sl-SI" dirty="0"/>
              <a:t>Namenjeno start-up podjetjem in SME-jem – in sicer PREBOJNIM INOVACIJSM Z VISOKIM TVEGANJEM IN VELIKIM TRŽNIM POTENCIALOM </a:t>
            </a:r>
          </a:p>
          <a:p>
            <a:r>
              <a:rPr lang="sl-SI" dirty="0"/>
              <a:t>Samostojna prijava</a:t>
            </a:r>
          </a:p>
          <a:p>
            <a:r>
              <a:rPr lang="sl-SI" dirty="0"/>
              <a:t>Bistveno je, da ima podjetje </a:t>
            </a:r>
            <a:r>
              <a:rPr lang="sl-SI" dirty="0" err="1"/>
              <a:t>deep</a:t>
            </a:r>
            <a:r>
              <a:rPr lang="sl-SI" dirty="0"/>
              <a:t>-tech inovacijo, torej disruptivne tehnologije</a:t>
            </a:r>
          </a:p>
          <a:p>
            <a:r>
              <a:rPr lang="sl-SI" dirty="0"/>
              <a:t>Tematike so deloma določene, lahko pa se odločite tudi, da greste popolnoma izven tega</a:t>
            </a:r>
          </a:p>
          <a:p>
            <a:r>
              <a:rPr lang="sl-SI" dirty="0"/>
              <a:t>Ta program omogoča dve opciji: </a:t>
            </a:r>
          </a:p>
          <a:p>
            <a:pPr marL="171450" indent="-171450">
              <a:buFontTx/>
              <a:buChar char="-"/>
            </a:pPr>
            <a:r>
              <a:rPr lang="sl-SI" dirty="0"/>
              <a:t>Ali nepovratna sredstva (do 2,5 mio EUR, 70-% sofinanciranje) – TRL 6-7</a:t>
            </a:r>
          </a:p>
          <a:p>
            <a:pPr marL="171450" indent="-171450">
              <a:buFontTx/>
              <a:buChar char="-"/>
            </a:pPr>
            <a:r>
              <a:rPr lang="sl-SI" dirty="0"/>
              <a:t>Ali kapitalska naložba (do 10 mio EUR) – TRL 8-9</a:t>
            </a:r>
          </a:p>
          <a:p>
            <a:pPr marL="171450" indent="-171450">
              <a:buFontTx/>
              <a:buChar char="-"/>
            </a:pPr>
            <a:endParaRPr lang="sl-SI" dirty="0"/>
          </a:p>
          <a:p>
            <a:pPr marL="171450" indent="-171450">
              <a:buFontTx/>
              <a:buChar char="-"/>
            </a:pPr>
            <a:r>
              <a:rPr lang="sl-SI" dirty="0"/>
              <a:t>V začetku junija bo </a:t>
            </a:r>
            <a:r>
              <a:rPr lang="sl-SI" dirty="0" err="1"/>
              <a:t>objalvjen</a:t>
            </a:r>
            <a:r>
              <a:rPr lang="sl-SI" dirty="0"/>
              <a:t> tudi razpis EIC PRE-</a:t>
            </a:r>
            <a:r>
              <a:rPr lang="sl-SI" dirty="0" err="1"/>
              <a:t>accelerator</a:t>
            </a:r>
            <a:r>
              <a:rPr lang="sl-SI" dirty="0"/>
              <a:t>, ki pa bo financiral tudi nižje TRL-je, in sicer 4 in 5 in bo v bistvu kot pred-faza za </a:t>
            </a:r>
            <a:r>
              <a:rPr lang="sl-SI" dirty="0" err="1"/>
              <a:t>eic</a:t>
            </a:r>
            <a:r>
              <a:rPr lang="sl-SI" dirty="0"/>
              <a:t> </a:t>
            </a:r>
            <a:r>
              <a:rPr lang="sl-SI" dirty="0" err="1"/>
              <a:t>Accelerator</a:t>
            </a:r>
            <a:endParaRPr lang="sl-SI" dirty="0"/>
          </a:p>
          <a:p>
            <a:pPr marL="171450" indent="-171450">
              <a:buFontTx/>
              <a:buChar char="-"/>
            </a:pPr>
            <a:endParaRPr lang="sl-SI" dirty="0"/>
          </a:p>
        </p:txBody>
      </p:sp>
      <p:sp>
        <p:nvSpPr>
          <p:cNvPr id="4" name="Slide Number Placeholder 3">
            <a:extLst>
              <a:ext uri="{FF2B5EF4-FFF2-40B4-BE49-F238E27FC236}">
                <a16:creationId xmlns:a16="http://schemas.microsoft.com/office/drawing/2014/main" id="{A91B3E46-16F6-5A8B-08BA-D86632042A08}"/>
              </a:ext>
            </a:extLst>
          </p:cNvPr>
          <p:cNvSpPr>
            <a:spLocks noGrp="1"/>
          </p:cNvSpPr>
          <p:nvPr>
            <p:ph type="sldNum" sz="quarter" idx="5"/>
          </p:nvPr>
        </p:nvSpPr>
        <p:spPr/>
        <p:txBody>
          <a:bodyPr/>
          <a:lstStyle/>
          <a:p>
            <a:fld id="{867617D9-8B3F-437A-9C0F-6DBFE3D75340}" type="slidenum">
              <a:rPr lang="sl-SI" smtClean="0"/>
              <a:t>26</a:t>
            </a:fld>
            <a:endParaRPr lang="sl-SI"/>
          </a:p>
        </p:txBody>
      </p:sp>
    </p:spTree>
    <p:extLst>
      <p:ext uri="{BB962C8B-B14F-4D97-AF65-F5344CB8AC3E}">
        <p14:creationId xmlns:p14="http://schemas.microsoft.com/office/powerpoint/2010/main" val="404707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60F8-872A-C734-6A0E-900D36E99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4671C-24BE-0B2A-4BA3-1B4608180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B1F28-011C-0E44-7D05-E1CBD96CE8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latin typeface="Calibri Light" panose="020F0302020204030204" pitchFamily="34" charset="0"/>
                <a:cs typeface="Calibri Light" panose="020F0302020204030204" pitchFamily="34" charset="0"/>
              </a:rPr>
              <a:t>Ni del EIC programa ampak spada v novo pilotno iniciativo v okviru WIDERA programa </a:t>
            </a:r>
          </a:p>
          <a:p>
            <a:r>
              <a:rPr lang="sl-SI" sz="1200" dirty="0">
                <a:latin typeface="Calibri Light" panose="020F0302020204030204" pitchFamily="34" charset="0"/>
                <a:cs typeface="Calibri Light" panose="020F0302020204030204" pitchFamily="34" charset="0"/>
              </a:rPr>
              <a:t>Namenjen podpori zagonskih podjetij z visokim potencialom v zgodnji fazi razvoja globoke tehnologije v državah širitve. </a:t>
            </a:r>
          </a:p>
          <a:p>
            <a:r>
              <a:rPr lang="sl-SI" sz="1200" dirty="0">
                <a:latin typeface="Calibri Light" panose="020F0302020204030204" pitchFamily="34" charset="0"/>
                <a:cs typeface="Calibri Light" panose="020F0302020204030204" pitchFamily="34" charset="0"/>
              </a:rPr>
              <a:t>Program ponuja nepovratna sredstva, ki tem zagonskim podjetjem pomagajo razviti njihovo tehnologijo, okrepiti njihovo poslovno upravičenost in se pripraviti na nadaljnje financiranje prek pospeševalnika EIC ali drugih naložbenih virov.</a:t>
            </a:r>
          </a:p>
          <a:p>
            <a:r>
              <a:rPr lang="sl-SI" sz="1200" dirty="0">
                <a:latin typeface="Calibri Light" panose="020F0302020204030204" pitchFamily="34" charset="0"/>
                <a:cs typeface="Calibri Light" panose="020F0302020204030204" pitchFamily="34" charset="0"/>
              </a:rPr>
              <a:t>Kopija EIC </a:t>
            </a:r>
            <a:r>
              <a:rPr lang="sl-SI" sz="1200" dirty="0" err="1">
                <a:latin typeface="Calibri Light" panose="020F0302020204030204" pitchFamily="34" charset="0"/>
                <a:cs typeface="Calibri Light" panose="020F0302020204030204" pitchFamily="34" charset="0"/>
              </a:rPr>
              <a:t>Transition</a:t>
            </a:r>
            <a:endParaRPr lang="sl-SI" sz="1200" dirty="0">
              <a:latin typeface="Calibri Light" panose="020F0302020204030204" pitchFamily="34" charset="0"/>
              <a:cs typeface="Calibri Light" panose="020F0302020204030204" pitchFamily="34" charset="0"/>
            </a:endParaRPr>
          </a:p>
          <a:p>
            <a:r>
              <a:rPr lang="sl-SI" sz="1200" dirty="0">
                <a:latin typeface="Calibri Light" panose="020F0302020204030204" pitchFamily="34" charset="0"/>
                <a:cs typeface="Calibri Light" panose="020F0302020204030204" pitchFamily="34" charset="0"/>
              </a:rPr>
              <a:t>Osnova za prijavo TRL 4 ter projekt mora razpolagati s pravicami intelektualne lastnine (ni nujno da je že patent)</a:t>
            </a:r>
          </a:p>
          <a:p>
            <a:r>
              <a:rPr lang="sl-SI" sz="1200" dirty="0">
                <a:latin typeface="Calibri Light" panose="020F0302020204030204" pitchFamily="34" charset="0"/>
                <a:cs typeface="Calibri Light" panose="020F0302020204030204" pitchFamily="34" charset="0"/>
              </a:rPr>
              <a:t>Rezultat projekta so </a:t>
            </a:r>
            <a:r>
              <a:rPr lang="sl-SI" sz="1200" dirty="0">
                <a:solidFill>
                  <a:srgbClr val="FF0000"/>
                </a:solidFill>
                <a:latin typeface="Calibri Light" panose="020F0302020204030204" pitchFamily="34" charset="0"/>
                <a:cs typeface="Calibri Light" panose="020F0302020204030204" pitchFamily="34" charset="0"/>
              </a:rPr>
              <a:t>najmanj izvedene faze </a:t>
            </a:r>
            <a:r>
              <a:rPr lang="sl-SI" sz="1200" dirty="0">
                <a:latin typeface="Calibri Light" panose="020F0302020204030204" pitchFamily="34" charset="0"/>
                <a:cs typeface="Calibri Light" panose="020F0302020204030204" pitchFamily="34" charset="0"/>
              </a:rPr>
              <a:t>TRL 5, ter pripravljenost projekta na prijavo EIC </a:t>
            </a:r>
            <a:r>
              <a:rPr lang="sl-SI" sz="1200" dirty="0" err="1">
                <a:latin typeface="Calibri Light" panose="020F0302020204030204" pitchFamily="34" charset="0"/>
                <a:cs typeface="Calibri Light" panose="020F0302020204030204" pitchFamily="34" charset="0"/>
              </a:rPr>
              <a:t>Accelerator</a:t>
            </a:r>
            <a:r>
              <a:rPr lang="sl-SI" sz="1200" dirty="0">
                <a:latin typeface="Calibri Light" panose="020F0302020204030204" pitchFamily="34" charset="0"/>
                <a:cs typeface="Calibri Light" panose="020F0302020204030204" pitchFamily="34" charset="0"/>
              </a:rPr>
              <a:t> ali na pridobivanje sredstev iz drugih virov.</a:t>
            </a:r>
          </a:p>
          <a:p>
            <a:endParaRPr lang="sl-SI" dirty="0"/>
          </a:p>
          <a:p>
            <a:r>
              <a:rPr lang="sl-SI" dirty="0"/>
              <a:t>Kaj se financira?</a:t>
            </a:r>
          </a:p>
          <a:p>
            <a:endParaRPr lang="sl-SI" dirty="0"/>
          </a:p>
          <a:p>
            <a:pPr marL="171450" indent="-171450">
              <a:buFont typeface="Arial" panose="020B0604020202020204" pitchFamily="34" charset="0"/>
              <a:buChar char="•"/>
            </a:pPr>
            <a:r>
              <a:rPr lang="sl-SI" dirty="0"/>
              <a:t>Tržne raziskave, razvoj poslovnega modela in priprava napovedi za rast, zaščita intelektualne lastnine, analiza konkurence, analiza predpisov, certificiranja in standardizacije, katerih cilj je pripraviti tehnologijo in poslovno idejo na naložbe in/ali</a:t>
            </a:r>
          </a:p>
          <a:p>
            <a:pPr marL="171450" indent="-171450">
              <a:buFont typeface="Arial" panose="020B0604020202020204" pitchFamily="34" charset="0"/>
              <a:buChar char="•"/>
            </a:pPr>
            <a:r>
              <a:rPr lang="sl-SI" dirty="0"/>
              <a:t>Zorenje in potrjevanje novih tehnologij od potrditve koncepta do izvedljivih demonstracij tehnologije na predvidenem področju uporabe (tj. od najmanj TRL 4 do TRL </a:t>
            </a:r>
            <a:r>
              <a:rPr lang="sl-SI"/>
              <a:t>6)</a:t>
            </a:r>
            <a:endParaRPr lang="sl-SI" dirty="0"/>
          </a:p>
          <a:p>
            <a:pPr marL="171450" indent="-171450">
              <a:buFont typeface="Arial" panose="020B0604020202020204" pitchFamily="34" charset="0"/>
              <a:buChar char="•"/>
            </a:pPr>
            <a:endParaRPr lang="sl-SI" dirty="0"/>
          </a:p>
          <a:p>
            <a:pPr marL="171450" indent="-171450">
              <a:buFontTx/>
              <a:buChar char="-"/>
            </a:pPr>
            <a:endParaRPr lang="sl-SI" dirty="0"/>
          </a:p>
        </p:txBody>
      </p:sp>
      <p:sp>
        <p:nvSpPr>
          <p:cNvPr id="4" name="Slide Number Placeholder 3">
            <a:extLst>
              <a:ext uri="{FF2B5EF4-FFF2-40B4-BE49-F238E27FC236}">
                <a16:creationId xmlns:a16="http://schemas.microsoft.com/office/drawing/2014/main" id="{C2FE3EE2-6472-737E-F5C4-5D7F17831B95}"/>
              </a:ext>
            </a:extLst>
          </p:cNvPr>
          <p:cNvSpPr>
            <a:spLocks noGrp="1"/>
          </p:cNvSpPr>
          <p:nvPr>
            <p:ph type="sldNum" sz="quarter" idx="5"/>
          </p:nvPr>
        </p:nvSpPr>
        <p:spPr/>
        <p:txBody>
          <a:bodyPr/>
          <a:lstStyle/>
          <a:p>
            <a:fld id="{867617D9-8B3F-437A-9C0F-6DBFE3D75340}" type="slidenum">
              <a:rPr lang="sl-SI" smtClean="0"/>
              <a:t>27</a:t>
            </a:fld>
            <a:endParaRPr lang="sl-SI"/>
          </a:p>
        </p:txBody>
      </p:sp>
    </p:spTree>
    <p:extLst>
      <p:ext uri="{BB962C8B-B14F-4D97-AF65-F5344CB8AC3E}">
        <p14:creationId xmlns:p14="http://schemas.microsoft.com/office/powerpoint/2010/main" val="137607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1866-C62B-3232-A4DD-944DD703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514F7-E8B3-6D79-E8D3-63FA36FDE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3CA0C-550C-82B1-9C74-30C0F6D1DA41}"/>
              </a:ext>
            </a:extLst>
          </p:cNvPr>
          <p:cNvSpPr>
            <a:spLocks noGrp="1"/>
          </p:cNvSpPr>
          <p:nvPr>
            <p:ph type="body" idx="1"/>
          </p:nvPr>
        </p:nvSpPr>
        <p:spPr/>
        <p:txBody>
          <a:bodyPr/>
          <a:lstStyle/>
          <a:p>
            <a:pPr marL="0" indent="0" algn="just">
              <a:buFontTx/>
              <a:buNone/>
            </a:pPr>
            <a:endParaRPr lang="sl-SI" u="sng" dirty="0"/>
          </a:p>
        </p:txBody>
      </p:sp>
      <p:sp>
        <p:nvSpPr>
          <p:cNvPr id="4" name="Slide Number Placeholder 3">
            <a:extLst>
              <a:ext uri="{FF2B5EF4-FFF2-40B4-BE49-F238E27FC236}">
                <a16:creationId xmlns:a16="http://schemas.microsoft.com/office/drawing/2014/main" id="{6CD00EF9-548D-1E8D-7697-F9FC258DE528}"/>
              </a:ext>
            </a:extLst>
          </p:cNvPr>
          <p:cNvSpPr>
            <a:spLocks noGrp="1"/>
          </p:cNvSpPr>
          <p:nvPr>
            <p:ph type="sldNum" sz="quarter" idx="5"/>
          </p:nvPr>
        </p:nvSpPr>
        <p:spPr/>
        <p:txBody>
          <a:bodyPr/>
          <a:lstStyle/>
          <a:p>
            <a:fld id="{867617D9-8B3F-437A-9C0F-6DBFE3D75340}" type="slidenum">
              <a:rPr lang="sl-SI" smtClean="0"/>
              <a:t>28</a:t>
            </a:fld>
            <a:endParaRPr lang="sl-SI"/>
          </a:p>
        </p:txBody>
      </p:sp>
    </p:spTree>
    <p:extLst>
      <p:ext uri="{BB962C8B-B14F-4D97-AF65-F5344CB8AC3E}">
        <p14:creationId xmlns:p14="http://schemas.microsoft.com/office/powerpoint/2010/main" val="704577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29</a:t>
            </a:fld>
            <a:endParaRPr lang="sl-SI"/>
          </a:p>
        </p:txBody>
      </p:sp>
    </p:spTree>
    <p:extLst>
      <p:ext uri="{BB962C8B-B14F-4D97-AF65-F5344CB8AC3E}">
        <p14:creationId xmlns:p14="http://schemas.microsoft.com/office/powerpoint/2010/main" val="421554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i="1" dirty="0">
                <a:latin typeface="Calibri Light" panose="020F0302020204030204" pitchFamily="34" charset="0"/>
                <a:cs typeface="Calibri Light" panose="020F0302020204030204" pitchFamily="34" charset="0"/>
              </a:rPr>
              <a:t>4 tematske osi NEB </a:t>
            </a:r>
          </a:p>
          <a:p>
            <a:pPr marL="0" indent="0">
              <a:buNone/>
            </a:pPr>
            <a:r>
              <a:rPr lang="en-US" sz="1200" dirty="0">
                <a:latin typeface="Calibri Light" panose="020F0302020204030204" pitchFamily="34" charset="0"/>
                <a:cs typeface="Calibri Light" panose="020F0302020204030204" pitchFamily="34" charset="0"/>
              </a:rPr>
              <a:t>1. </a:t>
            </a:r>
            <a:r>
              <a:rPr lang="en-US" sz="1200" dirty="0" err="1">
                <a:latin typeface="Calibri Light" panose="020F0302020204030204" pitchFamily="34" charset="0"/>
                <a:cs typeface="Calibri Light" panose="020F0302020204030204" pitchFamily="34" charset="0"/>
              </a:rPr>
              <a:t>Povezovanje</a:t>
            </a:r>
            <a:r>
              <a:rPr lang="en-US" sz="1200" dirty="0">
                <a:latin typeface="Calibri Light" panose="020F0302020204030204" pitchFamily="34" charset="0"/>
                <a:cs typeface="Calibri Light" panose="020F0302020204030204" pitchFamily="34" charset="0"/>
              </a:rPr>
              <a:t> z </a:t>
            </a:r>
            <a:r>
              <a:rPr lang="en-US" sz="1200" dirty="0" err="1">
                <a:latin typeface="Calibri Light" panose="020F0302020204030204" pitchFamily="34" charset="0"/>
                <a:cs typeface="Calibri Light" panose="020F0302020204030204" pitchFamily="34" charset="0"/>
              </a:rPr>
              <a:t>naravo</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2. </a:t>
            </a:r>
            <a:r>
              <a:rPr lang="en-US" sz="1200" dirty="0" err="1">
                <a:latin typeface="Calibri Light" panose="020F0302020204030204" pitchFamily="34" charset="0"/>
                <a:cs typeface="Calibri Light" panose="020F0302020204030204" pitchFamily="34" charset="0"/>
              </a:rPr>
              <a:t>Občutek</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pripadnosti</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3. </a:t>
            </a:r>
            <a:r>
              <a:rPr lang="en-US" sz="1200" dirty="0" err="1">
                <a:latin typeface="Calibri Light" panose="020F0302020204030204" pitchFamily="34" charset="0"/>
                <a:cs typeface="Calibri Light" panose="020F0302020204030204" pitchFamily="34" charset="0"/>
              </a:rPr>
              <a:t>Prostori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ljudje</a:t>
            </a:r>
            <a:r>
              <a:rPr lang="en-US" sz="1200" dirty="0">
                <a:latin typeface="Calibri Light" panose="020F0302020204030204" pitchFamily="34" charset="0"/>
                <a:cs typeface="Calibri Light" panose="020F0302020204030204" pitchFamily="34" charset="0"/>
              </a:rPr>
              <a:t>  </a:t>
            </a:r>
          </a:p>
          <a:p>
            <a:pPr marL="0" indent="0">
              <a:buNone/>
            </a:pPr>
            <a:r>
              <a:rPr lang="en-US" sz="1200" dirty="0">
                <a:latin typeface="Calibri Light" panose="020F0302020204030204" pitchFamily="34" charset="0"/>
                <a:cs typeface="Calibri Light" panose="020F0302020204030204" pitchFamily="34" charset="0"/>
              </a:rPr>
              <a:t>4. </a:t>
            </a:r>
            <a:r>
              <a:rPr lang="en-US" sz="1200" dirty="0" err="1">
                <a:latin typeface="Calibri Light" panose="020F0302020204030204" pitchFamily="34" charset="0"/>
                <a:cs typeface="Calibri Light" panose="020F0302020204030204" pitchFamily="34" charset="0"/>
              </a:rPr>
              <a:t>Dolgoročno</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razmišljanje</a:t>
            </a:r>
            <a:r>
              <a:rPr lang="en-US" sz="1200" dirty="0">
                <a:latin typeface="Calibri Light" panose="020F0302020204030204" pitchFamily="34" charset="0"/>
                <a:cs typeface="Calibri Light" panose="020F0302020204030204" pitchFamily="34" charset="0"/>
              </a:rPr>
              <a:t> o </a:t>
            </a:r>
            <a:r>
              <a:rPr lang="en-US" sz="1200" dirty="0" err="1">
                <a:latin typeface="Calibri Light" panose="020F0302020204030204" pitchFamily="34" charset="0"/>
                <a:cs typeface="Calibri Light" panose="020F0302020204030204" pitchFamily="34" charset="0"/>
              </a:rPr>
              <a:t>življenjskem</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ciklu</a:t>
            </a:r>
            <a:endParaRPr lang="en-US" sz="1200" dirty="0">
              <a:latin typeface="Calibri Light" panose="020F0302020204030204" pitchFamily="34" charset="0"/>
              <a:cs typeface="Calibri Light" panose="020F0302020204030204" pitchFamily="34" charset="0"/>
            </a:endParaRPr>
          </a:p>
          <a:p>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1" i="1" dirty="0">
                <a:latin typeface="Calibri Light" panose="020F0302020204030204" pitchFamily="34" charset="0"/>
                <a:cs typeface="Calibri Light" panose="020F0302020204030204" pitchFamily="34" charset="0"/>
              </a:rPr>
              <a:t>3 NEB WP 2025 Destinacije</a:t>
            </a: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1: </a:t>
            </a:r>
            <a:r>
              <a:rPr lang="en-US" sz="1200" dirty="0" err="1">
                <a:latin typeface="Calibri Light" panose="020F0302020204030204" pitchFamily="34" charset="0"/>
                <a:cs typeface="Calibri Light" panose="020F0302020204030204" pitchFamily="34" charset="0"/>
              </a:rPr>
              <a:t>Povezovanje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zelenega</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prehoda</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socialne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vključenosti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lokalne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demokracije</a:t>
            </a:r>
            <a:r>
              <a:rPr lang="en-US" sz="1200" dirty="0">
                <a:latin typeface="Calibri Light" panose="020F0302020204030204" pitchFamily="34" charset="0"/>
                <a:cs typeface="Calibri Light" panose="020F0302020204030204" pitchFamily="34" charset="0"/>
              </a:rPr>
              <a:t> </a:t>
            </a:r>
            <a:endParaRPr lang="sl-SI" sz="1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2: </a:t>
            </a:r>
            <a:r>
              <a:rPr lang="en-US" sz="1200" dirty="0" err="1">
                <a:latin typeface="Calibri Light" panose="020F0302020204030204" pitchFamily="34" charset="0"/>
                <a:cs typeface="Calibri Light" panose="020F0302020204030204" pitchFamily="34" charset="0"/>
              </a:rPr>
              <a:t>Krožni</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regenerativni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pristopi</a:t>
            </a:r>
            <a:r>
              <a:rPr lang="en-US" sz="1200" dirty="0">
                <a:latin typeface="Calibri Light" panose="020F0302020204030204" pitchFamily="34" charset="0"/>
                <a:cs typeface="Calibri Light" panose="020F0302020204030204" pitchFamily="34" charset="0"/>
              </a:rPr>
              <a:t> k </a:t>
            </a:r>
            <a:r>
              <a:rPr lang="en-US" sz="1200" dirty="0" err="1">
                <a:latin typeface="Calibri Light" panose="020F0302020204030204" pitchFamily="34" charset="0"/>
                <a:cs typeface="Calibri Light" panose="020F0302020204030204" pitchFamily="34" charset="0"/>
              </a:rPr>
              <a:t>grajenemu</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okolju</a:t>
            </a:r>
            <a:r>
              <a:rPr lang="en-US" sz="1200" dirty="0">
                <a:latin typeface="Calibri Light" panose="020F0302020204030204" pitchFamily="34" charset="0"/>
                <a:cs typeface="Calibri Light" panose="020F0302020204030204" pitchFamily="34" charset="0"/>
              </a:rPr>
              <a:t>  </a:t>
            </a:r>
            <a:endParaRPr lang="sl-SI" sz="1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200" dirty="0" err="1">
                <a:latin typeface="Calibri Light" panose="020F0302020204030204" pitchFamily="34" charset="0"/>
                <a:cs typeface="Calibri Light" panose="020F0302020204030204" pitchFamily="34" charset="0"/>
              </a:rPr>
              <a:t>Cilj</a:t>
            </a:r>
            <a:r>
              <a:rPr lang="en-US" sz="1200" dirty="0">
                <a:latin typeface="Calibri Light" panose="020F0302020204030204" pitchFamily="34" charset="0"/>
                <a:cs typeface="Calibri Light" panose="020F0302020204030204" pitchFamily="34" charset="0"/>
              </a:rPr>
              <a:t> 3: </a:t>
            </a:r>
            <a:r>
              <a:rPr lang="en-US" sz="1200" dirty="0" err="1">
                <a:latin typeface="Calibri Light" panose="020F0302020204030204" pitchFamily="34" charset="0"/>
                <a:cs typeface="Calibri Light" panose="020F0302020204030204" pitchFamily="34" charset="0"/>
              </a:rPr>
              <a:t>Inovativno</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financiranje</a:t>
            </a:r>
            <a:r>
              <a:rPr lang="en-US" sz="1200" dirty="0">
                <a:latin typeface="Calibri Light" panose="020F0302020204030204" pitchFamily="34" charset="0"/>
                <a:cs typeface="Calibri Light" panose="020F0302020204030204" pitchFamily="34" charset="0"/>
              </a:rPr>
              <a:t> in </a:t>
            </a:r>
            <a:r>
              <a:rPr lang="en-US" sz="1200" dirty="0" err="1">
                <a:latin typeface="Calibri Light" panose="020F0302020204030204" pitchFamily="34" charset="0"/>
                <a:cs typeface="Calibri Light" panose="020F0302020204030204" pitchFamily="34" charset="0"/>
              </a:rPr>
              <a:t>poslovni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modeli</a:t>
            </a:r>
            <a:r>
              <a:rPr lang="en-US" sz="1200" dirty="0">
                <a:latin typeface="Calibri Light" panose="020F0302020204030204" pitchFamily="34" charset="0"/>
                <a:cs typeface="Calibri Light" panose="020F0302020204030204" pitchFamily="34" charset="0"/>
              </a:rPr>
              <a:t> za </a:t>
            </a:r>
            <a:r>
              <a:rPr lang="en-US" sz="1200" dirty="0" err="1">
                <a:latin typeface="Calibri Light" panose="020F0302020204030204" pitchFamily="34" charset="0"/>
                <a:cs typeface="Calibri Light" panose="020F0302020204030204" pitchFamily="34" charset="0"/>
              </a:rPr>
              <a:t>preoblikovanje</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sosesk</a:t>
            </a:r>
            <a:endParaRPr lang="en-US" sz="1200"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30</a:t>
            </a:fld>
            <a:endParaRPr lang="sl-SI"/>
          </a:p>
        </p:txBody>
      </p:sp>
    </p:spTree>
    <p:extLst>
      <p:ext uri="{BB962C8B-B14F-4D97-AF65-F5344CB8AC3E}">
        <p14:creationId xmlns:p14="http://schemas.microsoft.com/office/powerpoint/2010/main" val="3959301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lnSpc>
                <a:spcPct val="110000"/>
              </a:lnSpc>
              <a:spcAft>
                <a:spcPts val="600"/>
              </a:spcAft>
              <a:buNone/>
            </a:pPr>
            <a:r>
              <a:rPr lang="sl-SI" sz="1200" dirty="0">
                <a:latin typeface="Calibri Light" panose="020F0302020204030204" pitchFamily="34" charset="0"/>
                <a:ea typeface="MS Mincho" panose="02020609040205080304" pitchFamily="49" charset="-128"/>
                <a:cs typeface="Calibri Light" panose="020F0302020204030204" pitchFamily="34" charset="0"/>
              </a:rPr>
              <a:t>PREDNOSTNE NALOGE </a:t>
            </a:r>
          </a:p>
          <a:p>
            <a:pPr marL="0" indent="0">
              <a:lnSpc>
                <a:spcPct val="110000"/>
              </a:lnSpc>
              <a:spcAft>
                <a:spcPts val="600"/>
              </a:spcAft>
              <a:buNone/>
            </a:pPr>
            <a:r>
              <a:rPr lang="en-US" sz="1200" dirty="0" err="1">
                <a:latin typeface="Calibri Light" panose="020F0302020204030204" pitchFamily="34" charset="0"/>
                <a:ea typeface="MS Mincho" panose="02020609040205080304" pitchFamily="49" charset="-128"/>
                <a:cs typeface="Calibri Light" panose="020F0302020204030204" pitchFamily="34" charset="0"/>
              </a:rPr>
              <a:t>Socialna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pravičnost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marginalizirane</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ranljive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skupine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Lastništvo,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pripadnost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angažirane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skupnosti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soseske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Sprememba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miselnosti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vedenja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individualni</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kolektivni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ravni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Transformativni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potencial</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sodelovalnih</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vključujočih</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praks</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sl-SI" sz="1400" b="1" i="1" dirty="0">
                <a:latin typeface="Calibri Light" panose="020F0302020204030204" pitchFamily="34" charset="0"/>
                <a:ea typeface="+mj-ea"/>
                <a:cs typeface="Calibri Light" panose="020F0302020204030204" pitchFamily="34" charset="0"/>
              </a:rPr>
            </a:br>
            <a:r>
              <a:rPr lang="sl-SI" sz="1400" b="1" i="1" dirty="0">
                <a:latin typeface="Calibri Light" panose="020F0302020204030204" pitchFamily="34" charset="0"/>
                <a:ea typeface="+mj-ea"/>
                <a:cs typeface="Calibri Light" panose="020F0302020204030204" pitchFamily="34" charset="0"/>
              </a:rPr>
              <a:t>Razpisi destinacije 1:</a:t>
            </a: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HORIZON-NEB-2025-01-PARTICIPATION-01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Vpliv</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skupnega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prostora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skupnosti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soseskah</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10,5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milijona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HORIZON-NEB-2025-01-PARTICIPATION-02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Spodbujanje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ohranjanje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socialne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strukture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zeleni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prehod</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soseskah</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9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HORIZON-NEB-2025-01-PARTICIPATION-03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a:t>
            </a:r>
            <a:r>
              <a:rPr lang="en-US" sz="1200" dirty="0" err="1">
                <a:latin typeface="Calibri Light" panose="020F0302020204030204" pitchFamily="34" charset="0"/>
                <a:ea typeface="MS Mincho" panose="02020609040205080304" pitchFamily="49" charset="-128"/>
                <a:cs typeface="Calibri Light" panose="020F0302020204030204" pitchFamily="34" charset="0"/>
              </a:rPr>
              <a:t>ocena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učinka</a:t>
            </a:r>
            <a:r>
              <a:rPr lang="en-US" sz="1200" dirty="0">
                <a:latin typeface="Calibri Light" panose="020F0302020204030204" pitchFamily="34" charset="0"/>
                <a:ea typeface="MS Mincho" panose="02020609040205080304" pitchFamily="49" charset="-128"/>
                <a:cs typeface="Calibri Light" panose="020F0302020204030204" pitchFamily="34" charset="0"/>
              </a:rPr>
              <a:t>,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FSTP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latin typeface="Calibri Light" panose="020F0302020204030204" pitchFamily="34" charset="0"/>
                <a:ea typeface="MS Mincho" panose="02020609040205080304" pitchFamily="49" charset="-128"/>
                <a:cs typeface="Calibri Light" panose="020F0302020204030204" pitchFamily="34" charset="0"/>
              </a:rPr>
              <a:t> 100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latin typeface="Calibri Light" panose="020F0302020204030204" pitchFamily="34" charset="0"/>
                <a:ea typeface="MS Mincho" panose="02020609040205080304" pitchFamily="49" charset="-128"/>
                <a:cs typeface="Calibri Light" panose="020F0302020204030204" pitchFamily="34" charset="0"/>
              </a:rPr>
              <a:t> EUR,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HORIZON-NEB-2025-01-PARTICIPATION-04</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a:t>
            </a:r>
            <a:r>
              <a:rPr lang="en-US" sz="1200" dirty="0">
                <a:latin typeface="Calibri Light" panose="020F0302020204030204" pitchFamily="34" charset="0"/>
                <a:ea typeface="MS Mincho" panose="02020609040205080304" pitchFamily="49" charset="-128"/>
                <a:cs typeface="Calibri Light" panose="020F0302020204030204" pitchFamily="34" charset="0"/>
              </a:rPr>
              <a:t>, CSA, 1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za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32</a:t>
            </a:fld>
            <a:endParaRPr lang="sl-SI"/>
          </a:p>
        </p:txBody>
      </p:sp>
    </p:spTree>
    <p:extLst>
      <p:ext uri="{BB962C8B-B14F-4D97-AF65-F5344CB8AC3E}">
        <p14:creationId xmlns:p14="http://schemas.microsoft.com/office/powerpoint/2010/main" val="2706408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393A-43CB-495A-26E1-5AB56CB0922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D7D5CAA-407C-2E00-C1AF-AA642B8B75C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3AF969E-B7C6-1431-EB8B-1E7887302D1D}"/>
              </a:ext>
            </a:extLst>
          </p:cNvPr>
          <p:cNvSpPr>
            <a:spLocks noGrp="1"/>
          </p:cNvSpPr>
          <p:nvPr>
            <p:ph type="body" idx="1"/>
          </p:nvPr>
        </p:nvSpPr>
        <p:spPr/>
        <p:txBody>
          <a:bodyPr/>
          <a:lstStyle/>
          <a:p>
            <a:pPr marL="0" indent="0">
              <a:lnSpc>
                <a:spcPct val="110000"/>
              </a:lnSpc>
              <a:spcAft>
                <a:spcPts val="600"/>
              </a:spcAft>
              <a:buNone/>
            </a:pPr>
            <a:r>
              <a:rPr lang="sl-SI" sz="1200" dirty="0">
                <a:latin typeface="Calibri Light" panose="020F0302020204030204" pitchFamily="34" charset="0"/>
                <a:ea typeface="MS Mincho" panose="02020609040205080304" pitchFamily="49" charset="-128"/>
                <a:cs typeface="Calibri Light" panose="020F0302020204030204" pitchFamily="34" charset="0"/>
              </a:rPr>
              <a:t>PREDNOSATNE NALOGE</a:t>
            </a:r>
          </a:p>
          <a:p>
            <a:pPr marL="0" indent="0">
              <a:lnSpc>
                <a:spcPct val="110000"/>
              </a:lnSpc>
              <a:spcAft>
                <a:spcPts val="600"/>
              </a:spcAft>
              <a:buNone/>
            </a:pPr>
            <a:r>
              <a:rPr lang="en-US" sz="1200" dirty="0" err="1">
                <a:latin typeface="Calibri Light" panose="020F0302020204030204" pitchFamily="34" charset="0"/>
                <a:ea typeface="MS Mincho" panose="02020609040205080304" pitchFamily="49" charset="-128"/>
                <a:cs typeface="Calibri Light" panose="020F0302020204030204" pitchFamily="34" charset="0"/>
              </a:rPr>
              <a:t>Trajnostna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konkurenčnost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Inovacije</a:t>
            </a:r>
            <a:r>
              <a:rPr lang="en-US" sz="1200" dirty="0">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latin typeface="Calibri Light" panose="020F0302020204030204" pitchFamily="34" charset="0"/>
                <a:ea typeface="MS Mincho" panose="02020609040205080304" pitchFamily="49" charset="-128"/>
                <a:cs typeface="Calibri Light" panose="020F0302020204030204" pitchFamily="34" charset="0"/>
              </a:rPr>
              <a:t>gradbeništvu</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Rešitve</a:t>
            </a:r>
            <a:r>
              <a:rPr lang="en-US" sz="1200" dirty="0">
                <a:latin typeface="Calibri Light" panose="020F0302020204030204" pitchFamily="34" charset="0"/>
                <a:ea typeface="MS Mincho" panose="02020609040205080304" pitchFamily="49" charset="-128"/>
                <a:cs typeface="Calibri Light" panose="020F0302020204030204" pitchFamily="34" charset="0"/>
              </a:rPr>
              <a:t>, ki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temeljijo</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naravi</a:t>
            </a:r>
            <a:r>
              <a:rPr lang="en-US" sz="1200" dirty="0">
                <a:latin typeface="Calibri Light" panose="020F0302020204030204" pitchFamily="34" charset="0"/>
                <a:ea typeface="MS Mincho" panose="02020609040205080304" pitchFamily="49" charset="-128"/>
                <a:cs typeface="Calibri Light" panose="020F0302020204030204" pitchFamily="34" charset="0"/>
              </a:rPr>
              <a:t>, in bio-</a:t>
            </a:r>
            <a:r>
              <a:rPr lang="en-US" sz="1200" dirty="0" err="1">
                <a:latin typeface="Calibri Light" panose="020F0302020204030204" pitchFamily="34" charset="0"/>
                <a:ea typeface="MS Mincho" panose="02020609040205080304" pitchFamily="49" charset="-128"/>
                <a:cs typeface="Calibri Light" panose="020F0302020204030204" pitchFamily="34" charset="0"/>
              </a:rPr>
              <a:t>materiali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Prilagodljivost</a:t>
            </a:r>
            <a:r>
              <a:rPr lang="en-US" sz="1200" dirty="0">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latin typeface="Calibri Light" panose="020F0302020204030204" pitchFamily="34" charset="0"/>
                <a:ea typeface="MS Mincho" panose="02020609040205080304" pitchFamily="49" charset="-128"/>
                <a:cs typeface="Calibri Light" panose="020F0302020204030204" pitchFamily="34" charset="0"/>
              </a:rPr>
              <a:t>odpornost</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stavb</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br>
              <a:rPr lang="en-US" sz="1200" dirty="0">
                <a:latin typeface="Calibri Light" panose="020F0302020204030204" pitchFamily="34" charset="0"/>
                <a:ea typeface="MS Mincho" panose="02020609040205080304" pitchFamily="49" charset="-128"/>
                <a:cs typeface="Calibri Light" panose="020F0302020204030204" pitchFamily="34" charset="0"/>
              </a:rPr>
            </a:b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rešitve</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usmerjene</a:t>
            </a:r>
            <a:r>
              <a:rPr lang="en-US" sz="1200" dirty="0">
                <a:latin typeface="Calibri Light" panose="020F0302020204030204" pitchFamily="34" charset="0"/>
                <a:ea typeface="MS Mincho" panose="02020609040205080304" pitchFamily="49" charset="-128"/>
                <a:cs typeface="Calibri Light" panose="020F0302020204030204" pitchFamily="34" charset="0"/>
              </a:rPr>
              <a:t> v </a:t>
            </a:r>
            <a:r>
              <a:rPr lang="sl-SI" sz="1200" dirty="0">
                <a:latin typeface="Calibri Light" panose="020F0302020204030204" pitchFamily="34" charset="0"/>
                <a:ea typeface="MS Mincho" panose="02020609040205080304" pitchFamily="49" charset="-128"/>
                <a:cs typeface="Calibri Light" panose="020F0302020204030204" pitchFamily="34" charset="0"/>
              </a:rPr>
              <a:t>uporabnika</a:t>
            </a:r>
            <a:br>
              <a:rPr lang="en-US" sz="1200" dirty="0">
                <a:latin typeface="Calibri Light" panose="020F0302020204030204" pitchFamily="34" charset="0"/>
                <a:ea typeface="MS Mincho" panose="02020609040205080304" pitchFamily="49" charset="-128"/>
                <a:cs typeface="Calibri Light" panose="020F0302020204030204" pitchFamily="34" charset="0"/>
              </a:rPr>
            </a:b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r>
              <a:rPr lang="sl-SI" sz="1400" b="1" i="1" dirty="0">
                <a:latin typeface="Calibri Light" panose="020F0302020204030204" pitchFamily="34" charset="0"/>
                <a:ea typeface="+mj-ea"/>
                <a:cs typeface="Calibri Light" panose="020F0302020204030204" pitchFamily="34" charset="0"/>
              </a:rPr>
              <a:t>Razpisi destinacije</a:t>
            </a:r>
            <a:r>
              <a:rPr lang="en-US" sz="1400" b="1" i="1" dirty="0">
                <a:latin typeface="Calibri Light" panose="020F0302020204030204" pitchFamily="34" charset="0"/>
                <a:ea typeface="+mj-ea"/>
                <a:cs typeface="Calibri Light" panose="020F0302020204030204" pitchFamily="34" charset="0"/>
              </a:rPr>
              <a:t> </a:t>
            </a:r>
            <a:r>
              <a:rPr lang="sl-SI" sz="1400" b="1" i="1" dirty="0">
                <a:latin typeface="Calibri Light" panose="020F0302020204030204" pitchFamily="34" charset="0"/>
                <a:ea typeface="+mj-ea"/>
                <a:cs typeface="Calibri Light" panose="020F0302020204030204" pitchFamily="34" charset="0"/>
              </a:rPr>
              <a:t>2:</a:t>
            </a:r>
          </a:p>
          <a:p>
            <a:pPr>
              <a:lnSpc>
                <a:spcPct val="100000"/>
              </a:lnSpc>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HORIZON-NEB-2025-01-REGEN-01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ocena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učinka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2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TRL 6-8, FSTP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60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EUR, 0,2 % NEB Hub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HORIZON-NEB-2025-01-REGEN-02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Biološko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izdelani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materiali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10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5, 0,2 % NEB Hub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HORIZON-NEB-2025-01-REGEN-03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Ukrepi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zagotavljanje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zadostnosti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RIA,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5, 0,2 %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HORIZON-NEB-2025-01-REGEN-04</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EUR, IA, 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projekta</a:t>
            </a:r>
            <a:r>
              <a:rPr lang="en-US" sz="1200" dirty="0">
                <a:latin typeface="Calibri Light" panose="020F0302020204030204" pitchFamily="34" charset="0"/>
                <a:ea typeface="MS Mincho" panose="02020609040205080304" pitchFamily="49" charset="-128"/>
                <a:cs typeface="Calibri Light" panose="020F0302020204030204" pitchFamily="34" charset="0"/>
              </a:rPr>
              <a:t>, TRL 6-8, FSTP </a:t>
            </a:r>
            <a:r>
              <a:rPr lang="en-US" sz="1200" dirty="0" err="1">
                <a:latin typeface="Calibri Light" panose="020F0302020204030204" pitchFamily="34" charset="0"/>
                <a:ea typeface="MS Mincho" panose="02020609040205080304" pitchFamily="49" charset="-128"/>
                <a:cs typeface="Calibri Light" panose="020F0302020204030204" pitchFamily="34" charset="0"/>
              </a:rPr>
              <a:t>največ</a:t>
            </a:r>
            <a:r>
              <a:rPr lang="en-US" sz="1200" dirty="0">
                <a:latin typeface="Calibri Light" panose="020F0302020204030204" pitchFamily="34" charset="0"/>
                <a:ea typeface="MS Mincho" panose="02020609040205080304" pitchFamily="49" charset="-128"/>
                <a:cs typeface="Calibri Light" panose="020F0302020204030204" pitchFamily="34" charset="0"/>
              </a:rPr>
              <a:t> 60 </a:t>
            </a:r>
            <a:r>
              <a:rPr lang="en-US" sz="1200" dirty="0" err="1">
                <a:latin typeface="Calibri Light" panose="020F0302020204030204" pitchFamily="34" charset="0"/>
                <a:ea typeface="MS Mincho" panose="02020609040205080304" pitchFamily="49" charset="-128"/>
                <a:cs typeface="Calibri Light" panose="020F0302020204030204" pitchFamily="34" charset="0"/>
              </a:rPr>
              <a:t>tisoč</a:t>
            </a:r>
            <a:r>
              <a:rPr lang="en-US" sz="1200" dirty="0">
                <a:latin typeface="Calibri Light" panose="020F0302020204030204" pitchFamily="34" charset="0"/>
                <a:ea typeface="MS Mincho" panose="02020609040205080304" pitchFamily="49" charset="-128"/>
                <a:cs typeface="Calibri Light" panose="020F0302020204030204" pitchFamily="34" charset="0"/>
              </a:rPr>
              <a:t> EUR, 0,2 % NEB Hub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0D710C5B-E22B-02CA-D9E4-C3132E2EB74D}"/>
              </a:ext>
            </a:extLst>
          </p:cNvPr>
          <p:cNvSpPr>
            <a:spLocks noGrp="1"/>
          </p:cNvSpPr>
          <p:nvPr>
            <p:ph type="sldNum" sz="quarter" idx="5"/>
          </p:nvPr>
        </p:nvSpPr>
        <p:spPr/>
        <p:txBody>
          <a:bodyPr/>
          <a:lstStyle/>
          <a:p>
            <a:fld id="{867617D9-8B3F-437A-9C0F-6DBFE3D75340}" type="slidenum">
              <a:rPr lang="sl-SI" smtClean="0"/>
              <a:t>33</a:t>
            </a:fld>
            <a:endParaRPr lang="sl-SI"/>
          </a:p>
        </p:txBody>
      </p:sp>
    </p:spTree>
    <p:extLst>
      <p:ext uri="{BB962C8B-B14F-4D97-AF65-F5344CB8AC3E}">
        <p14:creationId xmlns:p14="http://schemas.microsoft.com/office/powerpoint/2010/main" val="266364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4A5E-5EF2-8EBE-7A73-37728F17034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3BD189CF-BF8C-0807-DD26-2BE9A5B85E5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0A181A3-C647-F9FE-D59E-FF0A00362B08}"/>
              </a:ext>
            </a:extLst>
          </p:cNvPr>
          <p:cNvSpPr>
            <a:spLocks noGrp="1"/>
          </p:cNvSpPr>
          <p:nvPr>
            <p:ph type="body" idx="1"/>
          </p:nvPr>
        </p:nvSpPr>
        <p:spPr/>
        <p:txBody>
          <a:bodyPr/>
          <a:lstStyle/>
          <a:p>
            <a:r>
              <a:rPr lang="sl-SI" b="0" i="0" dirty="0">
                <a:solidFill>
                  <a:srgbClr val="000000"/>
                </a:solidFill>
                <a:effectLst/>
                <a:latin typeface="Verdana" panose="020B0604030504040204" pitchFamily="34" charset="0"/>
              </a:rPr>
              <a:t>Raziskovalci se v raziskovalnem procesu osredotočajo na raziskave, katerih cilj bo in je prispevati k razvoju rešitev, ki bodo odgovarjale na izzive in potrebe družbe kot celote ter spodbujale pretok znanstvenega in raziskovalnega dela v prakso (gospodarstvo). Pridobljena nova znanja bodo spodbudila krepitev nadaljnje raziskovalne dejavnosti in medsebojno bogatenje sodelovanja ter izgradnjo zaupanja med raziskovalno sfero in gospodarstvom.</a:t>
            </a:r>
            <a:endParaRPr lang="sl-SI" dirty="0"/>
          </a:p>
        </p:txBody>
      </p:sp>
      <p:sp>
        <p:nvSpPr>
          <p:cNvPr id="4" name="Označba mesta številke diapozitiva 3">
            <a:extLst>
              <a:ext uri="{FF2B5EF4-FFF2-40B4-BE49-F238E27FC236}">
                <a16:creationId xmlns:a16="http://schemas.microsoft.com/office/drawing/2014/main" id="{AFA9F099-AB72-CF98-CAA6-341F05AE79DB}"/>
              </a:ext>
            </a:extLst>
          </p:cNvPr>
          <p:cNvSpPr>
            <a:spLocks noGrp="1"/>
          </p:cNvSpPr>
          <p:nvPr>
            <p:ph type="sldNum" sz="quarter" idx="5"/>
          </p:nvPr>
        </p:nvSpPr>
        <p:spPr/>
        <p:txBody>
          <a:bodyPr/>
          <a:lstStyle/>
          <a:p>
            <a:fld id="{867617D9-8B3F-437A-9C0F-6DBFE3D75340}" type="slidenum">
              <a:rPr lang="sl-SI" smtClean="0"/>
              <a:t>4</a:t>
            </a:fld>
            <a:endParaRPr lang="sl-SI"/>
          </a:p>
        </p:txBody>
      </p:sp>
    </p:spTree>
    <p:extLst>
      <p:ext uri="{BB962C8B-B14F-4D97-AF65-F5344CB8AC3E}">
        <p14:creationId xmlns:p14="http://schemas.microsoft.com/office/powerpoint/2010/main" val="275634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5E13-B250-3B44-70EA-B47BB081FE06}"/>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6EEC46E-5F89-BC58-4462-2D963C1F2CC2}"/>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218D1682-D217-81BF-E5F2-02E1A70A7BB8}"/>
              </a:ext>
            </a:extLst>
          </p:cNvPr>
          <p:cNvSpPr>
            <a:spLocks noGrp="1"/>
          </p:cNvSpPr>
          <p:nvPr>
            <p:ph type="body" idx="1"/>
          </p:nvPr>
        </p:nvSpPr>
        <p:spPr/>
        <p:txBody>
          <a:bodyPr/>
          <a:lstStyle/>
          <a:p>
            <a:pPr marL="0" indent="0">
              <a:lnSpc>
                <a:spcPct val="110000"/>
              </a:lnSpc>
              <a:spcAft>
                <a:spcPts val="600"/>
              </a:spcAft>
              <a:buNone/>
            </a:pP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Razmere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trgu</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povečanje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povpraševanja</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podjetij</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Novi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poslovni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modeli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inovativni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finančni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mehanizmi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Inovativne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dobavne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verige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procesi</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metode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tehnike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br>
              <a:rPr lang="en-US" sz="1200" dirty="0">
                <a:effectLst/>
                <a:latin typeface="Calibri Light" panose="020F0302020204030204" pitchFamily="34" charset="0"/>
                <a:ea typeface="MS Mincho" panose="02020609040205080304" pitchFamily="49" charset="-128"/>
                <a:cs typeface="Calibri Light" panose="020F0302020204030204" pitchFamily="34" charset="0"/>
              </a:rPr>
            </a:b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Naložbe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v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transformacijske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projekte</a:t>
            </a:r>
            <a:endParaRPr lang="sl-SI" sz="1200" dirty="0">
              <a:effectLst/>
              <a:latin typeface="Calibri Light" panose="020F0302020204030204" pitchFamily="34" charset="0"/>
              <a:ea typeface="MS Mincho" panose="02020609040205080304" pitchFamily="49" charset="-128"/>
              <a:cs typeface="Calibri Light" panose="020F0302020204030204" pitchFamily="34" charset="0"/>
            </a:endParaRPr>
          </a:p>
          <a:p>
            <a:pPr marL="0" indent="0">
              <a:lnSpc>
                <a:spcPct val="100000"/>
              </a:lnSpc>
              <a:spcBef>
                <a:spcPts val="600"/>
              </a:spcBef>
              <a:buNone/>
            </a:pPr>
            <a:br>
              <a:rPr lang="sl-SI" sz="1400" b="1" i="1" dirty="0">
                <a:latin typeface="Calibri Light" panose="020F0302020204030204" pitchFamily="34" charset="0"/>
                <a:ea typeface="+mj-ea"/>
                <a:cs typeface="Calibri Light" panose="020F0302020204030204" pitchFamily="34" charset="0"/>
              </a:rPr>
            </a:br>
            <a:r>
              <a:rPr lang="sl-SI" sz="1400" b="1" i="1" dirty="0">
                <a:latin typeface="Calibri Light" panose="020F0302020204030204" pitchFamily="34" charset="0"/>
                <a:ea typeface="+mj-ea"/>
                <a:cs typeface="Calibri Light" panose="020F0302020204030204" pitchFamily="34" charset="0"/>
              </a:rPr>
              <a:t>Razpisi destinacije 3:</a:t>
            </a:r>
            <a:r>
              <a:rPr lang="en-US" sz="1400" b="1" i="1" dirty="0">
                <a:latin typeface="Calibri Light" panose="020F0302020204030204" pitchFamily="34" charset="0"/>
                <a:ea typeface="+mj-ea"/>
                <a:cs typeface="Calibri Light" panose="020F0302020204030204" pitchFamily="34" charset="0"/>
              </a:rPr>
              <a:t> </a:t>
            </a:r>
            <a:endParaRPr lang="sl-SI" sz="1400" b="1" i="1" dirty="0">
              <a:latin typeface="Calibri Light" panose="020F0302020204030204" pitchFamily="34" charset="0"/>
              <a:ea typeface="+mj-ea"/>
              <a:cs typeface="Calibri Light" panose="020F0302020204030204" pitchFamily="34" charset="0"/>
            </a:endParaRPr>
          </a:p>
          <a:p>
            <a:pPr>
              <a:spcBef>
                <a:spcPts val="600"/>
              </a:spcBef>
            </a:pPr>
            <a:r>
              <a:rPr lang="en-US" sz="12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HORIZON-NEB-2025-01-BUSINESS-01</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Oblikovanje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prilagodljivost</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in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razstavljanje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pt-BR" sz="1200" dirty="0">
                <a:effectLst/>
                <a:latin typeface="Calibri Light" panose="020F0302020204030204" pitchFamily="34" charset="0"/>
                <a:ea typeface="MS Mincho" panose="02020609040205080304" pitchFamily="49" charset="-128"/>
                <a:cs typeface="Calibri Light" panose="020F0302020204030204" pitchFamily="34" charset="0"/>
              </a:rPr>
              <a:t>12 milijonov EUR, ocena učinka, 2 projekta, pavšalni znesek, 0,2 % vozlišče NEB </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sl-SI" sz="12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HORIZON-NEB-2025-01-BUSINESS-02</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Socialno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podjetništvo</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za </a:t>
            </a:r>
            <a:r>
              <a:rPr lang="en-US" sz="1200" dirty="0" err="1">
                <a:effectLst/>
                <a:latin typeface="Calibri Light" panose="020F0302020204030204" pitchFamily="34" charset="0"/>
                <a:ea typeface="MS Mincho" panose="02020609040205080304" pitchFamily="49" charset="-128"/>
                <a:cs typeface="Calibri Light" panose="020F0302020204030204" pitchFamily="34" charset="0"/>
              </a:rPr>
              <a:t>soustvarjanje</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pt-BR" sz="1200" dirty="0">
                <a:latin typeface="Calibri Light" panose="020F0302020204030204" pitchFamily="34" charset="0"/>
                <a:ea typeface="MS Mincho" panose="02020609040205080304" pitchFamily="49" charset="-128"/>
                <a:cs typeface="Calibri Light" panose="020F0302020204030204" pitchFamily="34" charset="0"/>
              </a:rPr>
              <a:t>12 milijonov EUR, ocena učinka, 3 projekti, pavšal, 0,2 % NEB Hub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sl-SI" sz="1200" dirty="0">
                <a:latin typeface="Calibri Light" panose="020F0302020204030204" pitchFamily="34" charset="0"/>
                <a:ea typeface="MS Mincho" panose="02020609040205080304" pitchFamily="49" charset="-128"/>
                <a:cs typeface="Calibri Light" panose="020F0302020204030204" pitchFamily="34" charset="0"/>
                <a:hlinkClick r:id="rId5"/>
              </a:rPr>
              <a:t>HORIZON-NEB-2025-01-BUSINESS-03</a:t>
            </a:r>
            <a:r>
              <a:rPr lang="en-US" sz="12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200" dirty="0">
                <a:latin typeface="Calibri Light" panose="020F0302020204030204" pitchFamily="34" charset="0"/>
                <a:ea typeface="MS Mincho" panose="02020609040205080304" pitchFamily="49" charset="-128"/>
                <a:cs typeface="Calibri Light" panose="020F0302020204030204" pitchFamily="34" charset="0"/>
              </a:rPr>
              <a:t>12 </a:t>
            </a:r>
            <a:r>
              <a:rPr lang="en-US" sz="1200" dirty="0" err="1">
                <a:latin typeface="Calibri Light" panose="020F0302020204030204" pitchFamily="34" charset="0"/>
                <a:ea typeface="MS Mincho" panose="02020609040205080304" pitchFamily="49" charset="-128"/>
                <a:cs typeface="Calibri Light" panose="020F0302020204030204" pitchFamily="34" charset="0"/>
              </a:rPr>
              <a:t>milijonov</a:t>
            </a:r>
            <a:r>
              <a:rPr lang="en-US" sz="1200" dirty="0">
                <a:latin typeface="Calibri Light" panose="020F0302020204030204" pitchFamily="34" charset="0"/>
                <a:ea typeface="MS Mincho" panose="02020609040205080304" pitchFamily="49" charset="-128"/>
                <a:cs typeface="Calibri Light" panose="020F0302020204030204" pitchFamily="34" charset="0"/>
              </a:rPr>
              <a:t> EUR, RIA, 3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projekti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pavšalni</a:t>
            </a:r>
            <a:r>
              <a:rPr lang="en-US" sz="1200" dirty="0">
                <a:latin typeface="Calibri Light" panose="020F0302020204030204" pitchFamily="34" charset="0"/>
                <a:ea typeface="MS Mincho" panose="02020609040205080304" pitchFamily="49" charset="-128"/>
                <a:cs typeface="Calibri Light" panose="020F0302020204030204" pitchFamily="34" charset="0"/>
              </a:rPr>
              <a:t> </a:t>
            </a:r>
            <a:r>
              <a:rPr lang="en-US" sz="1200" dirty="0" err="1">
                <a:latin typeface="Calibri Light" panose="020F0302020204030204" pitchFamily="34" charset="0"/>
                <a:ea typeface="MS Mincho" panose="02020609040205080304" pitchFamily="49" charset="-128"/>
                <a:cs typeface="Calibri Light" panose="020F0302020204030204" pitchFamily="34" charset="0"/>
              </a:rPr>
              <a:t>znesek</a:t>
            </a:r>
            <a:r>
              <a:rPr lang="en-US" sz="1200" dirty="0">
                <a:latin typeface="Calibri Light" panose="020F0302020204030204" pitchFamily="34" charset="0"/>
                <a:ea typeface="MS Mincho" panose="02020609040205080304" pitchFamily="49" charset="-128"/>
                <a:cs typeface="Calibri Light" panose="020F0302020204030204" pitchFamily="34" charset="0"/>
              </a:rPr>
              <a:t>, 0,2 % </a:t>
            </a:r>
            <a:r>
              <a:rPr lang="en-US" sz="1200" dirty="0" err="1">
                <a:latin typeface="Calibri Light" panose="020F0302020204030204" pitchFamily="34" charset="0"/>
                <a:ea typeface="MS Mincho" panose="02020609040205080304" pitchFamily="49" charset="-128"/>
                <a:cs typeface="Calibri Light" panose="020F0302020204030204" pitchFamily="34" charset="0"/>
              </a:rPr>
              <a:t>vozlišče</a:t>
            </a:r>
            <a:r>
              <a:rPr lang="en-US" sz="1200" dirty="0">
                <a:latin typeface="Calibri Light" panose="020F0302020204030204" pitchFamily="34" charset="0"/>
                <a:ea typeface="MS Mincho" panose="02020609040205080304" pitchFamily="49" charset="-128"/>
                <a:cs typeface="Calibri Light" panose="020F0302020204030204" pitchFamily="34" charset="0"/>
              </a:rPr>
              <a:t> NEB</a:t>
            </a:r>
            <a:endParaRPr lang="sl-SI" sz="1200" dirty="0">
              <a:latin typeface="Calibri Light" panose="020F0302020204030204" pitchFamily="34" charset="0"/>
              <a:ea typeface="MS Mincho" panose="02020609040205080304" pitchFamily="49" charset="-128"/>
              <a:cs typeface="Calibri Light" panose="020F0302020204030204" pitchFamily="34" charset="0"/>
            </a:endParaRPr>
          </a:p>
          <a:p>
            <a:endParaRPr lang="sl-SI" dirty="0"/>
          </a:p>
        </p:txBody>
      </p:sp>
      <p:sp>
        <p:nvSpPr>
          <p:cNvPr id="4" name="Označba mesta številke diapozitiva 3">
            <a:extLst>
              <a:ext uri="{FF2B5EF4-FFF2-40B4-BE49-F238E27FC236}">
                <a16:creationId xmlns:a16="http://schemas.microsoft.com/office/drawing/2014/main" id="{F972D11C-240E-25D2-1DAC-BBF40F95AC7C}"/>
              </a:ext>
            </a:extLst>
          </p:cNvPr>
          <p:cNvSpPr>
            <a:spLocks noGrp="1"/>
          </p:cNvSpPr>
          <p:nvPr>
            <p:ph type="sldNum" sz="quarter" idx="5"/>
          </p:nvPr>
        </p:nvSpPr>
        <p:spPr/>
        <p:txBody>
          <a:bodyPr/>
          <a:lstStyle/>
          <a:p>
            <a:fld id="{867617D9-8B3F-437A-9C0F-6DBFE3D75340}" type="slidenum">
              <a:rPr lang="sl-SI" smtClean="0"/>
              <a:t>34</a:t>
            </a:fld>
            <a:endParaRPr lang="sl-SI"/>
          </a:p>
        </p:txBody>
      </p:sp>
    </p:spTree>
    <p:extLst>
      <p:ext uri="{BB962C8B-B14F-4D97-AF65-F5344CB8AC3E}">
        <p14:creationId xmlns:p14="http://schemas.microsoft.com/office/powerpoint/2010/main" val="3180468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panose="020F0302020204030204" pitchFamily="34" charset="0"/>
                <a:cs typeface="Calibri Light" panose="020F0302020204030204" pitchFamily="34" charset="0"/>
              </a:rPr>
              <a:t>Circular Bio-based Europe Joint Undertaking (</a:t>
            </a:r>
            <a:r>
              <a:rPr lang="sl-SI" sz="1200" dirty="0">
                <a:latin typeface="Calibri Light" panose="020F0302020204030204" pitchFamily="34" charset="0"/>
                <a:cs typeface="Calibri Light" panose="020F0302020204030204" pitchFamily="34" charset="0"/>
              </a:rPr>
              <a:t>CBE </a:t>
            </a:r>
            <a:r>
              <a:rPr lang="sl-SI" sz="1200" dirty="0" err="1">
                <a:latin typeface="Calibri Light" panose="020F0302020204030204" pitchFamily="34" charset="0"/>
                <a:cs typeface="Calibri Light" panose="020F0302020204030204" pitchFamily="34" charset="0"/>
              </a:rPr>
              <a:t>Joint</a:t>
            </a:r>
            <a:r>
              <a:rPr lang="sl-SI" sz="1200" dirty="0">
                <a:latin typeface="Calibri Light" panose="020F0302020204030204" pitchFamily="34" charset="0"/>
                <a:cs typeface="Calibri Light" panose="020F0302020204030204" pitchFamily="34" charset="0"/>
              </a:rPr>
              <a:t> </a:t>
            </a:r>
            <a:r>
              <a:rPr lang="sl-SI" sz="1200" dirty="0" err="1">
                <a:latin typeface="Calibri Light" panose="020F0302020204030204" pitchFamily="34" charset="0"/>
                <a:cs typeface="Calibri Light" panose="020F0302020204030204" pitchFamily="34" charset="0"/>
              </a:rPr>
              <a:t>Undertaking</a:t>
            </a:r>
            <a:r>
              <a:rPr lang="sl-SI" sz="1200"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je </a:t>
            </a:r>
            <a:r>
              <a:rPr lang="en-US" sz="1200" b="1" dirty="0" err="1">
                <a:latin typeface="Calibri Light" panose="020F0302020204030204" pitchFamily="34" charset="0"/>
                <a:cs typeface="Calibri Light" panose="020F0302020204030204" pitchFamily="34" charset="0"/>
              </a:rPr>
              <a:t>javno-zasebno</a:t>
            </a:r>
            <a:r>
              <a:rPr lang="en-US" sz="1200" b="1" dirty="0">
                <a:latin typeface="Calibri Light" panose="020F0302020204030204" pitchFamily="34" charset="0"/>
                <a:cs typeface="Calibri Light" panose="020F0302020204030204" pitchFamily="34" charset="0"/>
              </a:rPr>
              <a:t> </a:t>
            </a:r>
            <a:r>
              <a:rPr lang="en-US" sz="1200" b="1" dirty="0" err="1">
                <a:latin typeface="Calibri Light" panose="020F0302020204030204" pitchFamily="34" charset="0"/>
                <a:cs typeface="Calibri Light" panose="020F0302020204030204" pitchFamily="34" charset="0"/>
              </a:rPr>
              <a:t>partnerstvo</a:t>
            </a:r>
            <a:r>
              <a:rPr lang="en-US" sz="1200" b="1" dirty="0">
                <a:latin typeface="Calibri Light" panose="020F0302020204030204" pitchFamily="34" charset="0"/>
                <a:cs typeface="Calibri Light" panose="020F0302020204030204" pitchFamily="34" charset="0"/>
              </a:rPr>
              <a:t> med EU in </a:t>
            </a:r>
            <a:r>
              <a:rPr lang="en-US" sz="1200" b="1" dirty="0" err="1">
                <a:latin typeface="Calibri Light" panose="020F0302020204030204" pitchFamily="34" charset="0"/>
                <a:cs typeface="Calibri Light" panose="020F0302020204030204" pitchFamily="34" charset="0"/>
              </a:rPr>
              <a:t>konzorcijem</a:t>
            </a:r>
            <a:r>
              <a:rPr lang="en-US" sz="1200" b="1" dirty="0">
                <a:latin typeface="Calibri Light" panose="020F0302020204030204" pitchFamily="34" charset="0"/>
                <a:cs typeface="Calibri Light" panose="020F0302020204030204" pitchFamily="34" charset="0"/>
              </a:rPr>
              <a:t> Bio-based Industries</a:t>
            </a:r>
            <a:r>
              <a:rPr lang="sl-SI" sz="1200" b="1" dirty="0">
                <a:latin typeface="Calibri Light" panose="020F0302020204030204" pitchFamily="34" charset="0"/>
                <a:cs typeface="Calibri Light" panose="020F0302020204030204" pitchFamily="34" charset="0"/>
              </a:rPr>
              <a:t> Consortium</a:t>
            </a:r>
            <a:r>
              <a:rPr lang="sl-SI" sz="1200" dirty="0">
                <a:latin typeface="Calibri Light" panose="020F0302020204030204" pitchFamily="34" charset="0"/>
                <a:cs typeface="Calibri Light" panose="020F0302020204030204" pitchFamily="34" charset="0"/>
              </a:rPr>
              <a:t>.</a:t>
            </a:r>
          </a:p>
          <a:p>
            <a:pPr>
              <a:buNone/>
            </a:pPr>
            <a:r>
              <a:rPr lang="sl-SI" sz="1200" b="1" dirty="0">
                <a:solidFill>
                  <a:srgbClr val="231F20"/>
                </a:solidFill>
                <a:latin typeface="Calibri Light" panose="020F0302020204030204" pitchFamily="34" charset="0"/>
                <a:cs typeface="Calibri Light" panose="020F0302020204030204" pitchFamily="34" charset="0"/>
              </a:rPr>
              <a:t>2 milijardi evrov vredna javno-zasebna iniciativa</a:t>
            </a:r>
          </a:p>
          <a:p>
            <a:pPr>
              <a:buNone/>
            </a:pPr>
            <a:endParaRPr lang="sl-SI" dirty="0"/>
          </a:p>
          <a:p>
            <a:pPr>
              <a:buNone/>
            </a:pPr>
            <a:r>
              <a:rPr lang="sl-SI" dirty="0"/>
              <a:t>podpirati raziskave in inovacije na področju trajnostnih rešitev na osnovi bioloških virov</a:t>
            </a:r>
          </a:p>
          <a:p>
            <a:pPr>
              <a:buNone/>
            </a:pPr>
            <a:r>
              <a:rPr lang="sl-SI" dirty="0"/>
              <a:t>zmanjšati tveganja vlaganja v obrate za krožno proizvodnjo na osnovi bioloških virov</a:t>
            </a:r>
          </a:p>
          <a:p>
            <a:pPr>
              <a:buNone/>
            </a:pPr>
            <a:r>
              <a:rPr lang="sl-SI" dirty="0"/>
              <a:t>reševati tehnološke, regulativne in tržne izzive, s katerimi se sooča </a:t>
            </a:r>
            <a:r>
              <a:rPr lang="sl-SI" dirty="0" err="1"/>
              <a:t>bioekonomija</a:t>
            </a:r>
            <a:endParaRPr lang="sl-SI" dirty="0"/>
          </a:p>
          <a:p>
            <a:pPr>
              <a:buNone/>
            </a:pPr>
            <a:r>
              <a:rPr lang="sl-SI" dirty="0"/>
              <a:t>okrepiti sodelovanje med vsemi skupinami v sektorju </a:t>
            </a:r>
            <a:r>
              <a:rPr lang="sl-SI" dirty="0" err="1"/>
              <a:t>bioekonomije</a:t>
            </a:r>
            <a:endParaRPr lang="sl-SI" dirty="0"/>
          </a:p>
          <a:p>
            <a:r>
              <a:rPr lang="sl-SI" dirty="0"/>
              <a:t>vključiti več deležnikov vzdolž vrednostnih verig</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35</a:t>
            </a:fld>
            <a:endParaRPr lang="sl-SI"/>
          </a:p>
        </p:txBody>
      </p:sp>
    </p:spTree>
    <p:extLst>
      <p:ext uri="{BB962C8B-B14F-4D97-AF65-F5344CB8AC3E}">
        <p14:creationId xmlns:p14="http://schemas.microsoft.com/office/powerpoint/2010/main" val="3895568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buNone/>
            </a:pPr>
            <a:r>
              <a:rPr lang="sl-SI" sz="1000" dirty="0"/>
              <a:t>CBE JU financira projekte, ki ponujajo rešitve na osnovi bioloških virov – materiale in izdelke iz odpadkov in biomase – na inovativen, trajnosten in krožen način.</a:t>
            </a:r>
            <a:endParaRPr lang="sl-SI" sz="1200" dirty="0">
              <a:latin typeface="Calibri Light" panose="020F0302020204030204" pitchFamily="34" charset="0"/>
              <a:cs typeface="Calibri Light" panose="020F0302020204030204" pitchFamily="34" charset="0"/>
            </a:endParaRPr>
          </a:p>
          <a:p>
            <a:pPr marL="0" indent="0">
              <a:buNone/>
            </a:pPr>
            <a:endParaRPr lang="sl-SI" sz="1200" dirty="0">
              <a:latin typeface="Calibri Light" panose="020F0302020204030204" pitchFamily="34" charset="0"/>
              <a:cs typeface="Calibri Light" panose="020F0302020204030204" pitchFamily="34" charset="0"/>
            </a:endParaRPr>
          </a:p>
          <a:p>
            <a:pPr marL="0" indent="0">
              <a:buNone/>
            </a:pPr>
            <a:r>
              <a:rPr lang="en-US" sz="1200" dirty="0" err="1">
                <a:latin typeface="Calibri Light" panose="020F0302020204030204" pitchFamily="34" charset="0"/>
                <a:cs typeface="Calibri Light" panose="020F0302020204030204" pitchFamily="34" charset="0"/>
              </a:rPr>
              <a:t>Identifikator</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klica</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HORIZON-JU-CBE-2025</a:t>
            </a:r>
          </a:p>
          <a:p>
            <a:pPr marL="0" indent="0">
              <a:buNone/>
            </a:pPr>
            <a:r>
              <a:rPr lang="en-US" sz="1200" dirty="0" err="1">
                <a:latin typeface="Calibri Light" panose="020F0302020204030204" pitchFamily="34" charset="0"/>
                <a:cs typeface="Calibri Light" panose="020F0302020204030204" pitchFamily="34" charset="0"/>
              </a:rPr>
              <a:t>Skupni</a:t>
            </a:r>
            <a:r>
              <a:rPr lang="en-US" sz="1200" dirty="0">
                <a:latin typeface="Calibri Light" panose="020F0302020204030204" pitchFamily="34" charset="0"/>
                <a:cs typeface="Calibri Light" panose="020F0302020204030204" pitchFamily="34" charset="0"/>
              </a:rPr>
              <a:t> </a:t>
            </a:r>
            <a:r>
              <a:rPr lang="en-US" sz="1200" dirty="0" err="1">
                <a:latin typeface="Calibri Light" panose="020F0302020204030204" pitchFamily="34" charset="0"/>
                <a:cs typeface="Calibri Light" panose="020F0302020204030204" pitchFamily="34" charset="0"/>
              </a:rPr>
              <a:t>proračun</a:t>
            </a:r>
            <a:r>
              <a:rPr lang="en-US" sz="1200" dirty="0">
                <a:latin typeface="Calibri Light" panose="020F0302020204030204" pitchFamily="34" charset="0"/>
                <a:cs typeface="Calibri Light" panose="020F0302020204030204" pitchFamily="34" charset="0"/>
              </a:rPr>
              <a:t>: </a:t>
            </a:r>
            <a:r>
              <a:rPr lang="sl-SI" sz="1200" dirty="0">
                <a:latin typeface="Calibri Light" panose="020F0302020204030204" pitchFamily="34" charset="0"/>
                <a:cs typeface="Calibri Light" panose="020F0302020204030204" pitchFamily="34" charset="0"/>
              </a:rPr>
              <a:t> 172 milj </a:t>
            </a:r>
            <a:r>
              <a:rPr lang="en-US" sz="1200" b="1" dirty="0">
                <a:latin typeface="Calibri Light" panose="020F0302020204030204" pitchFamily="34" charset="0"/>
                <a:cs typeface="Calibri Light" panose="020F0302020204030204" pitchFamily="34" charset="0"/>
              </a:rPr>
              <a:t>EUR.</a:t>
            </a:r>
          </a:p>
          <a:p>
            <a:pPr marL="0" indent="0">
              <a:buNone/>
            </a:pPr>
            <a:r>
              <a:rPr lang="en-US" sz="1200" dirty="0">
                <a:latin typeface="Calibri Light" panose="020F0302020204030204" pitchFamily="34" charset="0"/>
                <a:cs typeface="Calibri Light" panose="020F0302020204030204" pitchFamily="34" charset="0"/>
              </a:rPr>
              <a:t>Datum </a:t>
            </a:r>
            <a:r>
              <a:rPr lang="en-US" sz="1200" dirty="0" err="1">
                <a:latin typeface="Calibri Light" panose="020F0302020204030204" pitchFamily="34" charset="0"/>
                <a:cs typeface="Calibri Light" panose="020F0302020204030204" pitchFamily="34" charset="0"/>
              </a:rPr>
              <a:t>odprtja</a:t>
            </a:r>
            <a:r>
              <a:rPr lang="en-US" sz="1200" dirty="0">
                <a:latin typeface="Calibri Light" panose="020F0302020204030204" pitchFamily="34" charset="0"/>
                <a:cs typeface="Calibri Light" panose="020F0302020204030204" pitchFamily="34" charset="0"/>
              </a:rPr>
              <a:t>: 03. </a:t>
            </a:r>
            <a:r>
              <a:rPr lang="en-US" sz="1200" dirty="0" err="1">
                <a:latin typeface="Calibri Light" panose="020F0302020204030204" pitchFamily="34" charset="0"/>
                <a:cs typeface="Calibri Light" panose="020F0302020204030204" pitchFamily="34" charset="0"/>
              </a:rPr>
              <a:t>april</a:t>
            </a:r>
            <a:r>
              <a:rPr lang="en-US" sz="1200" dirty="0">
                <a:latin typeface="Calibri Light" panose="020F0302020204030204" pitchFamily="34" charset="0"/>
                <a:cs typeface="Calibri Light" panose="020F0302020204030204" pitchFamily="34" charset="0"/>
              </a:rPr>
              <a:t> 2025</a:t>
            </a:r>
          </a:p>
          <a:p>
            <a:pPr marL="0" indent="0">
              <a:buNone/>
            </a:pPr>
            <a:r>
              <a:rPr lang="en-US" sz="1200" dirty="0">
                <a:latin typeface="Calibri Light" panose="020F0302020204030204" pitchFamily="34" charset="0"/>
                <a:cs typeface="Calibri Light" panose="020F0302020204030204" pitchFamily="34" charset="0"/>
              </a:rPr>
              <a:t>Rok za </a:t>
            </a:r>
            <a:r>
              <a:rPr lang="en-US" sz="1200" dirty="0" err="1">
                <a:latin typeface="Calibri Light" panose="020F0302020204030204" pitchFamily="34" charset="0"/>
                <a:cs typeface="Calibri Light" panose="020F0302020204030204" pitchFamily="34" charset="0"/>
              </a:rPr>
              <a:t>oddajo</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18. </a:t>
            </a:r>
            <a:r>
              <a:rPr lang="en-US" sz="1200" b="1" dirty="0" err="1">
                <a:latin typeface="Calibri Light" panose="020F0302020204030204" pitchFamily="34" charset="0"/>
                <a:cs typeface="Calibri Light" panose="020F0302020204030204" pitchFamily="34" charset="0"/>
              </a:rPr>
              <a:t>september</a:t>
            </a:r>
            <a:r>
              <a:rPr lang="en-US" sz="1200" b="1" dirty="0">
                <a:latin typeface="Calibri Light" panose="020F0302020204030204" pitchFamily="34" charset="0"/>
                <a:cs typeface="Calibri Light" panose="020F0302020204030204" pitchFamily="34" charset="0"/>
              </a:rPr>
              <a:t> 2025, 17:00 po </a:t>
            </a:r>
            <a:r>
              <a:rPr lang="en-US" sz="1200" b="1" dirty="0" err="1">
                <a:latin typeface="Calibri Light" panose="020F0302020204030204" pitchFamily="34" charset="0"/>
                <a:cs typeface="Calibri Light" panose="020F0302020204030204" pitchFamily="34" charset="0"/>
              </a:rPr>
              <a:t>srednjeevropskem</a:t>
            </a:r>
            <a:r>
              <a:rPr lang="en-US" sz="1200" b="1" dirty="0">
                <a:latin typeface="Calibri Light" panose="020F0302020204030204" pitchFamily="34" charset="0"/>
                <a:cs typeface="Calibri Light" panose="020F0302020204030204" pitchFamily="34" charset="0"/>
              </a:rPr>
              <a:t> </a:t>
            </a:r>
            <a:r>
              <a:rPr lang="en-US" sz="1200" b="1" dirty="0" err="1">
                <a:latin typeface="Calibri Light" panose="020F0302020204030204" pitchFamily="34" charset="0"/>
                <a:cs typeface="Calibri Light" panose="020F0302020204030204" pitchFamily="34" charset="0"/>
              </a:rPr>
              <a:t>času</a:t>
            </a:r>
            <a:endParaRPr lang="en-US" sz="1200" b="1" dirty="0">
              <a:latin typeface="Calibri Light" panose="020F0302020204030204" pitchFamily="34" charset="0"/>
              <a:cs typeface="Calibri Light" panose="020F030202020403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37</a:t>
            </a:fld>
            <a:endParaRPr lang="sl-SI"/>
          </a:p>
        </p:txBody>
      </p:sp>
    </p:spTree>
    <p:extLst>
      <p:ext uri="{BB962C8B-B14F-4D97-AF65-F5344CB8AC3E}">
        <p14:creationId xmlns:p14="http://schemas.microsoft.com/office/powerpoint/2010/main" val="33412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38</a:t>
            </a:fld>
            <a:endParaRPr lang="sl-SI"/>
          </a:p>
        </p:txBody>
      </p:sp>
    </p:spTree>
    <p:extLst>
      <p:ext uri="{BB962C8B-B14F-4D97-AF65-F5344CB8AC3E}">
        <p14:creationId xmlns:p14="http://schemas.microsoft.com/office/powerpoint/2010/main" val="3657494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100" b="0" dirty="0" err="1"/>
              <a:t>Skupni</a:t>
            </a:r>
            <a:r>
              <a:rPr lang="en-US" sz="1100" b="0" dirty="0"/>
              <a:t> </a:t>
            </a:r>
            <a:r>
              <a:rPr lang="en-US" sz="1100" b="0" dirty="0" err="1"/>
              <a:t>okvirni</a:t>
            </a:r>
            <a:r>
              <a:rPr lang="en-US" sz="1100" b="0" dirty="0"/>
              <a:t> </a:t>
            </a:r>
            <a:r>
              <a:rPr lang="en-US" sz="1100" b="0" dirty="0" err="1"/>
              <a:t>znesek</a:t>
            </a:r>
            <a:r>
              <a:rPr lang="en-US" sz="1100" b="0" dirty="0"/>
              <a:t>, </a:t>
            </a:r>
            <a:r>
              <a:rPr lang="en-US" sz="1100" b="0" dirty="0" err="1"/>
              <a:t>namenjen</a:t>
            </a:r>
            <a:r>
              <a:rPr lang="en-US" sz="1100" b="0" dirty="0"/>
              <a:t> </a:t>
            </a:r>
            <a:r>
              <a:rPr lang="en-US" sz="1100" b="0" dirty="0" err="1"/>
              <a:t>nepovratnim</a:t>
            </a:r>
            <a:r>
              <a:rPr lang="en-US" sz="1100" b="0" dirty="0"/>
              <a:t> </a:t>
            </a:r>
            <a:r>
              <a:rPr lang="en-US" sz="1100" b="0" dirty="0" err="1"/>
              <a:t>sredstvom</a:t>
            </a:r>
            <a:r>
              <a:rPr lang="en-US" sz="1100" b="0" dirty="0"/>
              <a:t> za </a:t>
            </a:r>
            <a:r>
              <a:rPr lang="en-US" sz="1100" b="0" dirty="0" err="1"/>
              <a:t>obdobje</a:t>
            </a:r>
            <a:r>
              <a:rPr lang="en-US" sz="1100" b="0" dirty="0"/>
              <a:t> 2025-2027, </a:t>
            </a:r>
            <a:r>
              <a:rPr lang="en-US" sz="1100" b="0" dirty="0" err="1"/>
              <a:t>znaša</a:t>
            </a:r>
            <a:r>
              <a:rPr lang="en-US" sz="1100" b="0" dirty="0"/>
              <a:t> 1,879.0 </a:t>
            </a:r>
            <a:r>
              <a:rPr lang="en-US" sz="1100" b="0" dirty="0" err="1"/>
              <a:t>milijonov</a:t>
            </a:r>
            <a:r>
              <a:rPr lang="en-US" sz="1100" b="0" dirty="0"/>
              <a:t> EUR, od </a:t>
            </a:r>
            <a:r>
              <a:rPr lang="en-US" sz="1100" b="0" dirty="0" err="1"/>
              <a:t>tega</a:t>
            </a:r>
            <a:r>
              <a:rPr lang="en-US" sz="1100" b="0" dirty="0"/>
              <a:t> je 97,0 % </a:t>
            </a:r>
            <a:r>
              <a:rPr lang="en-US" sz="1100" b="0" dirty="0" err="1"/>
              <a:t>okvirno</a:t>
            </a:r>
            <a:r>
              <a:rPr lang="en-US" sz="1100" b="0" dirty="0"/>
              <a:t> </a:t>
            </a:r>
            <a:r>
              <a:rPr lang="en-US" sz="1100" b="0" dirty="0" err="1"/>
              <a:t>namenjenih</a:t>
            </a:r>
            <a:r>
              <a:rPr lang="en-US" sz="1100" b="0" dirty="0"/>
              <a:t> </a:t>
            </a:r>
            <a:r>
              <a:rPr lang="en-US" sz="1100" b="0" dirty="0" err="1"/>
              <a:t>nepovratnim</a:t>
            </a:r>
            <a:r>
              <a:rPr lang="en-US" sz="1100" b="0" dirty="0"/>
              <a:t> </a:t>
            </a:r>
            <a:r>
              <a:rPr lang="en-US" sz="1100" b="0" dirty="0" err="1"/>
              <a:t>sredstvom</a:t>
            </a:r>
            <a:r>
              <a:rPr lang="en-US" sz="1100" b="0" dirty="0"/>
              <a:t> za </a:t>
            </a:r>
            <a:r>
              <a:rPr lang="en-US" sz="1100" b="0" dirty="0" err="1"/>
              <a:t>ukrepe</a:t>
            </a:r>
            <a:r>
              <a:rPr lang="en-US" sz="1100" b="0" dirty="0"/>
              <a:t>, 3,0 % pa </a:t>
            </a:r>
            <a:r>
              <a:rPr lang="en-US" sz="1100" b="0" dirty="0" err="1"/>
              <a:t>nepovratnim</a:t>
            </a:r>
            <a:r>
              <a:rPr lang="en-US" sz="1100" b="0" dirty="0"/>
              <a:t> </a:t>
            </a:r>
            <a:r>
              <a:rPr lang="en-US" sz="1100" b="0" dirty="0" err="1"/>
              <a:t>sredstvom</a:t>
            </a:r>
            <a:r>
              <a:rPr lang="en-US" sz="1100" b="0" dirty="0"/>
              <a:t> za </a:t>
            </a:r>
            <a:r>
              <a:rPr lang="en-US" sz="1100" b="0" dirty="0" err="1"/>
              <a:t>poslovanje</a:t>
            </a:r>
            <a:r>
              <a:rPr lang="en-US" sz="1100" b="0" dirty="0"/>
              <a:t>.</a:t>
            </a:r>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39</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Podrobnosti prednostnih tem so zbrane v večletnem delovnem programu za obdobje 2025-2027.</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40</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59DCC-BEBD-FA5B-7625-5CF3FD42B91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22140957-48B6-4A49-F05F-378AF09C31C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4EBA35B-D4AB-6E85-7FAD-43CDE03C8A84}"/>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46A5749-67A3-7B54-5C44-5D0E00E939D1}"/>
              </a:ext>
            </a:extLst>
          </p:cNvPr>
          <p:cNvSpPr>
            <a:spLocks noGrp="1"/>
          </p:cNvSpPr>
          <p:nvPr>
            <p:ph type="sldNum" sz="quarter" idx="5"/>
          </p:nvPr>
        </p:nvSpPr>
        <p:spPr/>
        <p:txBody>
          <a:bodyPr/>
          <a:lstStyle/>
          <a:p>
            <a:fld id="{867617D9-8B3F-437A-9C0F-6DBFE3D75340}" type="slidenum">
              <a:rPr lang="sl-SI" smtClean="0"/>
              <a:t>41</a:t>
            </a:fld>
            <a:endParaRPr lang="sl-SI"/>
          </a:p>
        </p:txBody>
      </p:sp>
    </p:spTree>
    <p:extLst>
      <p:ext uri="{BB962C8B-B14F-4D97-AF65-F5344CB8AC3E}">
        <p14:creationId xmlns:p14="http://schemas.microsoft.com/office/powerpoint/2010/main" val="3274573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B6F1-1E67-3DBB-E0F2-331056108F2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F44AD06-762E-23DC-95D0-A83A3E1326A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D4B2765-4898-DF68-0DA7-7E12AF5F488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02828C87-7953-DFE1-3ABB-07E82D4E9650}"/>
              </a:ext>
            </a:extLst>
          </p:cNvPr>
          <p:cNvSpPr>
            <a:spLocks noGrp="1"/>
          </p:cNvSpPr>
          <p:nvPr>
            <p:ph type="sldNum" sz="quarter" idx="5"/>
          </p:nvPr>
        </p:nvSpPr>
        <p:spPr/>
        <p:txBody>
          <a:bodyPr/>
          <a:lstStyle/>
          <a:p>
            <a:fld id="{867617D9-8B3F-437A-9C0F-6DBFE3D75340}" type="slidenum">
              <a:rPr lang="sl-SI" smtClean="0"/>
              <a:t>42</a:t>
            </a:fld>
            <a:endParaRPr lang="sl-SI"/>
          </a:p>
        </p:txBody>
      </p:sp>
    </p:spTree>
    <p:extLst>
      <p:ext uri="{BB962C8B-B14F-4D97-AF65-F5344CB8AC3E}">
        <p14:creationId xmlns:p14="http://schemas.microsoft.com/office/powerpoint/2010/main" val="304239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43</a:t>
            </a:fld>
            <a:endParaRPr lang="sl-SI"/>
          </a:p>
        </p:txBody>
      </p:sp>
    </p:spTree>
    <p:extLst>
      <p:ext uri="{BB962C8B-B14F-4D97-AF65-F5344CB8AC3E}">
        <p14:creationId xmlns:p14="http://schemas.microsoft.com/office/powerpoint/2010/main" val="3418619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4ACE-2983-BE4C-5307-D793304926D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B831F58-0491-997B-0D9D-F54853192AC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369A4E7-7DE6-F700-D210-B0D8B65F27F4}"/>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79BD927-928E-BF01-159E-857E23D86094}"/>
              </a:ext>
            </a:extLst>
          </p:cNvPr>
          <p:cNvSpPr>
            <a:spLocks noGrp="1"/>
          </p:cNvSpPr>
          <p:nvPr>
            <p:ph type="sldNum" sz="quarter" idx="5"/>
          </p:nvPr>
        </p:nvSpPr>
        <p:spPr/>
        <p:txBody>
          <a:bodyPr/>
          <a:lstStyle/>
          <a:p>
            <a:fld id="{867617D9-8B3F-437A-9C0F-6DBFE3D75340}" type="slidenum">
              <a:rPr lang="sl-SI" smtClean="0"/>
              <a:t>44</a:t>
            </a:fld>
            <a:endParaRPr lang="sl-SI"/>
          </a:p>
        </p:txBody>
      </p:sp>
    </p:spTree>
    <p:extLst>
      <p:ext uri="{BB962C8B-B14F-4D97-AF65-F5344CB8AC3E}">
        <p14:creationId xmlns:p14="http://schemas.microsoft.com/office/powerpoint/2010/main" val="34224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0BCD-FA3E-A4DD-0FDD-A4AE08621A21}"/>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9F9670D-4D15-C643-5FDD-B7503987D44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01F65D6-C4A4-5656-D14E-2F4A2C9F2B57}"/>
              </a:ext>
            </a:extLst>
          </p:cNvPr>
          <p:cNvSpPr>
            <a:spLocks noGrp="1"/>
          </p:cNvSpPr>
          <p:nvPr>
            <p:ph type="body" idx="1"/>
          </p:nvPr>
        </p:nvSpPr>
        <p:spPr/>
        <p:txBody>
          <a:bodyPr/>
          <a:lstStyle/>
          <a:p>
            <a:pPr marL="467995" algn="just">
              <a:lnSpc>
                <a:spcPct val="91000"/>
              </a:lnSpc>
              <a:spcBef>
                <a:spcPts val="705"/>
              </a:spcBef>
              <a:spcAft>
                <a:spcPts val="0"/>
              </a:spcAft>
            </a:pPr>
            <a:r>
              <a:rPr lang="sl-SI" sz="1200" b="1" dirty="0">
                <a:latin typeface="Calibri Light" panose="020F0302020204030204" pitchFamily="34" charset="0"/>
                <a:cs typeface="Calibri Light" panose="020F0302020204030204" pitchFamily="34" charset="0"/>
              </a:rPr>
              <a:t>Javni štipendijski, razvojni, invalidski in preživninski sklad Republike Slovenije</a:t>
            </a:r>
          </a:p>
          <a:p>
            <a:pPr marL="467995" algn="just">
              <a:lnSpc>
                <a:spcPct val="91000"/>
              </a:lnSpc>
              <a:spcBef>
                <a:spcPts val="705"/>
              </a:spcBef>
              <a:spcAft>
                <a:spcPts val="0"/>
              </a:spcAft>
            </a:pPr>
            <a:endParaRPr lang="sl-SI" sz="1200" b="1" dirty="0">
              <a:solidFill>
                <a:srgbClr val="000000"/>
              </a:solidFill>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endParaRPr lang="sl-SI" dirty="0">
              <a:solidFill>
                <a:srgbClr val="000000"/>
              </a:solidFill>
              <a:latin typeface="Calibri Light" panose="020F0302020204030204" pitchFamily="34" charset="0"/>
            </a:endParaRPr>
          </a:p>
          <a:p>
            <a:pPr algn="l">
              <a:buNone/>
            </a:pPr>
            <a:r>
              <a:rPr lang="sl-SI" b="0" i="0" dirty="0">
                <a:solidFill>
                  <a:srgbClr val="111111"/>
                </a:solidFill>
                <a:effectLst/>
                <a:latin typeface="Aller Light"/>
              </a:rPr>
              <a:t>SKLOP A: svetovanje pri pripravi strategije za učinkovito upravljanje starejših zaposlenih (</a:t>
            </a:r>
            <a:r>
              <a:rPr lang="sl-SI" b="1" i="0" dirty="0">
                <a:solidFill>
                  <a:srgbClr val="111111"/>
                </a:solidFill>
                <a:effectLst/>
                <a:latin typeface="Aller Light"/>
              </a:rPr>
              <a:t>sofinanciranje ne velja za podjetja do vključno 10 zaposlenih in podjetja, ki si lahko sama pripravijo strategijo)</a:t>
            </a:r>
            <a:r>
              <a:rPr lang="sl-SI" b="0" i="0" dirty="0">
                <a:solidFill>
                  <a:srgbClr val="111111"/>
                </a:solidFill>
                <a:effectLst/>
                <a:latin typeface="Aller Light"/>
              </a:rPr>
              <a:t>.</a:t>
            </a:r>
          </a:p>
          <a:p>
            <a:pPr algn="l">
              <a:buNone/>
            </a:pPr>
            <a:r>
              <a:rPr lang="sl-SI" b="0" i="0" dirty="0">
                <a:solidFill>
                  <a:srgbClr val="111111"/>
                </a:solidFill>
                <a:effectLst/>
                <a:latin typeface="Aller Light"/>
              </a:rPr>
              <a:t>SKLOP B: Krepitev kompetenc starejših zaposlenih:</a:t>
            </a:r>
          </a:p>
          <a:p>
            <a:pPr algn="l">
              <a:lnSpc>
                <a:spcPts val="1800"/>
              </a:lnSpc>
              <a:spcAft>
                <a:spcPts val="1200"/>
              </a:spcAft>
              <a:buFont typeface="Arial" panose="020B0604020202020204" pitchFamily="34" charset="0"/>
              <a:buNone/>
            </a:pPr>
            <a:r>
              <a:rPr lang="sl-SI" b="0" i="0" dirty="0">
                <a:solidFill>
                  <a:srgbClr val="111111"/>
                </a:solidFill>
                <a:effectLst/>
                <a:latin typeface="Aller Light"/>
              </a:rPr>
              <a:t>- udeležba v motivacijskih programih za starejše zaposlene,</a:t>
            </a:r>
          </a:p>
          <a:p>
            <a:pPr algn="l">
              <a:lnSpc>
                <a:spcPts val="1800"/>
              </a:lnSpc>
              <a:spcAft>
                <a:spcPts val="1200"/>
              </a:spcAft>
              <a:buFont typeface="Arial" panose="020B0604020202020204" pitchFamily="34" charset="0"/>
              <a:buNone/>
            </a:pPr>
            <a:r>
              <a:rPr lang="sl-SI" b="0" i="0" dirty="0">
                <a:solidFill>
                  <a:srgbClr val="111111"/>
                </a:solidFill>
                <a:effectLst/>
                <a:latin typeface="Aller Light"/>
              </a:rPr>
              <a:t>- usposabljanja na področju osebnega in kariernega razvoja ter pridobivanje kompetenc starejših zaposlenih (pridobivanje mehkih kompetenc, splošna usposabljanja, poklicno specifična usposabljanja, usposabljanja za pridobitev nacionalne poklicne kvalifikacije (NPK),</a:t>
            </a:r>
          </a:p>
          <a:p>
            <a:pPr marL="171450" indent="-171450" algn="l">
              <a:lnSpc>
                <a:spcPts val="1800"/>
              </a:lnSpc>
              <a:spcAft>
                <a:spcPts val="1200"/>
              </a:spcAft>
              <a:buFontTx/>
              <a:buChar char="-"/>
            </a:pPr>
            <a:r>
              <a:rPr lang="sl-SI" b="0" i="0" dirty="0">
                <a:solidFill>
                  <a:srgbClr val="111111"/>
                </a:solidFill>
                <a:effectLst/>
                <a:latin typeface="Aller Light"/>
              </a:rPr>
              <a:t>usposabljanja s področja digitalnih in zelenih kompetenc.</a:t>
            </a:r>
          </a:p>
          <a:p>
            <a:pPr marL="171450" indent="-171450" algn="l">
              <a:lnSpc>
                <a:spcPts val="1800"/>
              </a:lnSpc>
              <a:spcAft>
                <a:spcPts val="1200"/>
              </a:spcAft>
              <a:buFontTx/>
              <a:buChar char="-"/>
            </a:pPr>
            <a:endParaRPr lang="sl-SI" b="0" i="0" dirty="0">
              <a:solidFill>
                <a:srgbClr val="111111"/>
              </a:solidFill>
              <a:effectLst/>
              <a:latin typeface="Aller Light"/>
            </a:endParaRPr>
          </a:p>
          <a:p>
            <a:pPr marL="0" indent="0" algn="l">
              <a:lnSpc>
                <a:spcPts val="1800"/>
              </a:lnSpc>
              <a:spcAft>
                <a:spcPts val="1200"/>
              </a:spcAft>
              <a:buFontTx/>
              <a:buNone/>
            </a:pPr>
            <a:r>
              <a:rPr lang="sl-SI" dirty="0"/>
              <a:t>Najvišji znesek sofinanciranja v EUR </a:t>
            </a:r>
          </a:p>
          <a:p>
            <a:pPr marL="0" indent="0" algn="l">
              <a:lnSpc>
                <a:spcPts val="1800"/>
              </a:lnSpc>
              <a:spcAft>
                <a:spcPts val="1200"/>
              </a:spcAft>
              <a:buFontTx/>
              <a:buNone/>
            </a:pPr>
            <a:r>
              <a:rPr lang="sl-SI" dirty="0"/>
              <a:t>Veliko podjetje 	2.000,00 	50.400,00 </a:t>
            </a:r>
          </a:p>
          <a:p>
            <a:pPr marL="0" indent="0" algn="l">
              <a:lnSpc>
                <a:spcPts val="1800"/>
              </a:lnSpc>
              <a:spcAft>
                <a:spcPts val="1200"/>
              </a:spcAft>
              <a:buFontTx/>
              <a:buNone/>
            </a:pPr>
            <a:r>
              <a:rPr lang="sl-SI" dirty="0"/>
              <a:t>Srednje podjetje 	1.500,00 	36.000,00 </a:t>
            </a:r>
          </a:p>
          <a:p>
            <a:pPr marL="0" indent="0" algn="l">
              <a:lnSpc>
                <a:spcPts val="1800"/>
              </a:lnSpc>
              <a:spcAft>
                <a:spcPts val="1200"/>
              </a:spcAft>
              <a:buFontTx/>
              <a:buNone/>
            </a:pPr>
            <a:r>
              <a:rPr lang="sl-SI" dirty="0"/>
              <a:t>Malo podjetje 		1.000,00 	18.000,00 </a:t>
            </a:r>
          </a:p>
          <a:p>
            <a:pPr marL="0" indent="0" algn="l">
              <a:lnSpc>
                <a:spcPts val="1800"/>
              </a:lnSpc>
              <a:spcAft>
                <a:spcPts val="1200"/>
              </a:spcAft>
              <a:buFontTx/>
              <a:buNone/>
            </a:pPr>
            <a:r>
              <a:rPr lang="sl-SI" dirty="0"/>
              <a:t>Mikro podjetje		 / 	5.400,00 </a:t>
            </a:r>
            <a:endParaRPr lang="sl-SI" b="0" i="0" dirty="0">
              <a:solidFill>
                <a:srgbClr val="111111"/>
              </a:solidFill>
              <a:effectLst/>
              <a:latin typeface="Aller Light"/>
            </a:endParaRPr>
          </a:p>
        </p:txBody>
      </p:sp>
      <p:sp>
        <p:nvSpPr>
          <p:cNvPr id="4" name="Označba mesta številke diapozitiva 3">
            <a:extLst>
              <a:ext uri="{FF2B5EF4-FFF2-40B4-BE49-F238E27FC236}">
                <a16:creationId xmlns:a16="http://schemas.microsoft.com/office/drawing/2014/main" id="{8CDB09E5-DF46-E2A8-4CE0-99644EF5AF54}"/>
              </a:ext>
            </a:extLst>
          </p:cNvPr>
          <p:cNvSpPr>
            <a:spLocks noGrp="1"/>
          </p:cNvSpPr>
          <p:nvPr>
            <p:ph type="sldNum" sz="quarter" idx="5"/>
          </p:nvPr>
        </p:nvSpPr>
        <p:spPr/>
        <p:txBody>
          <a:bodyPr/>
          <a:lstStyle/>
          <a:p>
            <a:fld id="{867617D9-8B3F-437A-9C0F-6DBFE3D75340}" type="slidenum">
              <a:rPr lang="sl-SI" smtClean="0"/>
              <a:t>5</a:t>
            </a:fld>
            <a:endParaRPr lang="sl-SI"/>
          </a:p>
        </p:txBody>
      </p:sp>
    </p:spTree>
    <p:extLst>
      <p:ext uri="{BB962C8B-B14F-4D97-AF65-F5344CB8AC3E}">
        <p14:creationId xmlns:p14="http://schemas.microsoft.com/office/powerpoint/2010/main" val="1546492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45</a:t>
            </a:fld>
            <a:endParaRPr lang="sl-SI"/>
          </a:p>
        </p:txBody>
      </p:sp>
    </p:spTree>
    <p:extLst>
      <p:ext uri="{BB962C8B-B14F-4D97-AF65-F5344CB8AC3E}">
        <p14:creationId xmlns:p14="http://schemas.microsoft.com/office/powerpoint/2010/main" val="3838676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51D94-E8E2-4E00-EC1A-70EAF57B304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FF2D590-6FB3-FABE-1A07-F6B0A32FC0E4}"/>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9300B4E-8352-36A9-66B2-5A37FC6C871A}"/>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AF0894BC-074E-ABAC-257D-B2AB01BFE137}"/>
              </a:ext>
            </a:extLst>
          </p:cNvPr>
          <p:cNvSpPr>
            <a:spLocks noGrp="1"/>
          </p:cNvSpPr>
          <p:nvPr>
            <p:ph type="sldNum" sz="quarter" idx="5"/>
          </p:nvPr>
        </p:nvSpPr>
        <p:spPr/>
        <p:txBody>
          <a:bodyPr/>
          <a:lstStyle/>
          <a:p>
            <a:fld id="{867617D9-8B3F-437A-9C0F-6DBFE3D75340}" type="slidenum">
              <a:rPr lang="sl-SI" smtClean="0"/>
              <a:t>46</a:t>
            </a:fld>
            <a:endParaRPr lang="sl-SI"/>
          </a:p>
        </p:txBody>
      </p:sp>
    </p:spTree>
    <p:extLst>
      <p:ext uri="{BB962C8B-B14F-4D97-AF65-F5344CB8AC3E}">
        <p14:creationId xmlns:p14="http://schemas.microsoft.com/office/powerpoint/2010/main" val="2263600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b="0"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47</a:t>
            </a:fld>
            <a:endParaRPr lang="sl-SI"/>
          </a:p>
        </p:txBody>
      </p:sp>
    </p:spTree>
    <p:extLst>
      <p:ext uri="{BB962C8B-B14F-4D97-AF65-F5344CB8AC3E}">
        <p14:creationId xmlns:p14="http://schemas.microsoft.com/office/powerpoint/2010/main" val="4020773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b="1" kern="1200" dirty="0">
                <a:solidFill>
                  <a:schemeClr val="tx1"/>
                </a:solidFill>
                <a:effectLst/>
                <a:latin typeface="+mn-lt"/>
                <a:ea typeface="+mn-ea"/>
                <a:cs typeface="+mn-cs"/>
              </a:rPr>
              <a:t>Ključne novosti pravnega okvira:</a:t>
            </a:r>
            <a:endParaRPr lang="sl-SI" sz="1100" kern="1200" dirty="0">
              <a:solidFill>
                <a:schemeClr val="tx1"/>
              </a:solidFill>
              <a:effectLst/>
              <a:latin typeface="+mn-lt"/>
              <a:ea typeface="+mn-ea"/>
              <a:cs typeface="+mn-cs"/>
            </a:endParaRPr>
          </a:p>
          <a:p>
            <a:pPr lvl="0"/>
            <a:r>
              <a:rPr lang="sl-SI" sz="1200" b="1" kern="1200" dirty="0">
                <a:solidFill>
                  <a:schemeClr val="tx1"/>
                </a:solidFill>
                <a:effectLst/>
                <a:latin typeface="+mn-lt"/>
                <a:ea typeface="+mn-ea"/>
                <a:cs typeface="+mn-cs"/>
              </a:rPr>
              <a:t>Partnerstvo za inovacije (člen 31):</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Naročnik lahko v </a:t>
            </a:r>
            <a:r>
              <a:rPr lang="sl-SI" sz="1200" b="1" kern="1200" dirty="0">
                <a:solidFill>
                  <a:schemeClr val="tx1"/>
                </a:solidFill>
                <a:effectLst/>
                <a:latin typeface="+mn-lt"/>
                <a:ea typeface="+mn-ea"/>
                <a:cs typeface="+mn-cs"/>
              </a:rPr>
              <a:t>enem postopku</a:t>
            </a:r>
            <a:r>
              <a:rPr lang="sl-SI" sz="1200" kern="1200" dirty="0">
                <a:solidFill>
                  <a:schemeClr val="tx1"/>
                </a:solidFill>
                <a:effectLst/>
                <a:latin typeface="+mn-lt"/>
                <a:ea typeface="+mn-ea"/>
                <a:cs typeface="+mn-cs"/>
              </a:rPr>
              <a:t>:</a:t>
            </a:r>
          </a:p>
          <a:p>
            <a:pPr lvl="2"/>
            <a:r>
              <a:rPr lang="sl-SI" sz="1200" kern="1200" dirty="0">
                <a:solidFill>
                  <a:schemeClr val="tx1"/>
                </a:solidFill>
                <a:effectLst/>
                <a:latin typeface="+mn-lt"/>
                <a:ea typeface="+mn-ea"/>
                <a:cs typeface="+mn-cs"/>
              </a:rPr>
              <a:t>razvije novo rešitev </a:t>
            </a:r>
            <a:r>
              <a:rPr lang="sl-SI" sz="1200" b="1" kern="1200" dirty="0">
                <a:solidFill>
                  <a:schemeClr val="tx1"/>
                </a:solidFill>
                <a:effectLst/>
                <a:latin typeface="+mn-lt"/>
                <a:ea typeface="+mn-ea"/>
                <a:cs typeface="+mn-cs"/>
              </a:rPr>
              <a:t>(raziskave, razvoj)</a:t>
            </a:r>
            <a:r>
              <a:rPr lang="sl-SI" sz="1200" kern="1200" dirty="0">
                <a:solidFill>
                  <a:schemeClr val="tx1"/>
                </a:solidFill>
                <a:effectLst/>
                <a:latin typeface="+mn-lt"/>
                <a:ea typeface="+mn-ea"/>
                <a:cs typeface="+mn-cs"/>
              </a:rPr>
              <a:t>,</a:t>
            </a:r>
          </a:p>
          <a:p>
            <a:pPr lvl="2"/>
            <a:r>
              <a:rPr lang="sl-SI" sz="1200" kern="1200" dirty="0">
                <a:solidFill>
                  <a:schemeClr val="tx1"/>
                </a:solidFill>
                <a:effectLst/>
                <a:latin typeface="+mn-lt"/>
                <a:ea typeface="+mn-ea"/>
                <a:cs typeface="+mn-cs"/>
              </a:rPr>
              <a:t>in jo nato tudi </a:t>
            </a:r>
            <a:r>
              <a:rPr lang="sl-SI" sz="1200" b="1" kern="1200" dirty="0">
                <a:solidFill>
                  <a:schemeClr val="tx1"/>
                </a:solidFill>
                <a:effectLst/>
                <a:latin typeface="+mn-lt"/>
                <a:ea typeface="+mn-ea"/>
                <a:cs typeface="+mn-cs"/>
              </a:rPr>
              <a:t>naroči in uvede</a:t>
            </a:r>
            <a:r>
              <a:rPr lang="sl-SI" sz="1200" kern="1200" dirty="0">
                <a:solidFill>
                  <a:schemeClr val="tx1"/>
                </a:solidFill>
                <a:effectLst/>
                <a:latin typeface="+mn-lt"/>
                <a:ea typeface="+mn-ea"/>
                <a:cs typeface="+mn-cs"/>
              </a:rPr>
              <a:t> v uporabo.</a:t>
            </a:r>
          </a:p>
          <a:p>
            <a:pPr lvl="1"/>
            <a:r>
              <a:rPr lang="sl-SI" sz="1200" kern="1200" dirty="0">
                <a:solidFill>
                  <a:schemeClr val="tx1"/>
                </a:solidFill>
                <a:effectLst/>
                <a:latin typeface="+mn-lt"/>
                <a:ea typeface="+mn-ea"/>
                <a:cs typeface="+mn-cs"/>
              </a:rPr>
              <a:t>Primer: Če občina potrebuje posebno rešitev za pametno razsvetljavo, ki še ne obstaja, lahko sklene partnerstvo z inovatorjem za skupni razvoj in nakup.</a:t>
            </a:r>
          </a:p>
          <a:p>
            <a:pPr lvl="0"/>
            <a:r>
              <a:rPr lang="sl-SI" sz="1200" b="1" kern="1200" dirty="0">
                <a:solidFill>
                  <a:schemeClr val="tx1"/>
                </a:solidFill>
                <a:effectLst/>
                <a:latin typeface="+mn-lt"/>
                <a:ea typeface="+mn-ea"/>
                <a:cs typeface="+mn-cs"/>
              </a:rPr>
              <a:t>Konkurenčni dialog in postopek s pogajanji:</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Uporablja se pri </a:t>
            </a:r>
            <a:r>
              <a:rPr lang="sl-SI" sz="1200" b="1" kern="1200" dirty="0">
                <a:solidFill>
                  <a:schemeClr val="tx1"/>
                </a:solidFill>
                <a:effectLst/>
                <a:latin typeface="+mn-lt"/>
                <a:ea typeface="+mn-ea"/>
                <a:cs typeface="+mn-cs"/>
              </a:rPr>
              <a:t>kompleksnih naročilih</a:t>
            </a:r>
            <a:r>
              <a:rPr lang="sl-SI" sz="1200" kern="1200" dirty="0">
                <a:solidFill>
                  <a:schemeClr val="tx1"/>
                </a:solidFill>
                <a:effectLst/>
                <a:latin typeface="+mn-lt"/>
                <a:ea typeface="+mn-ea"/>
                <a:cs typeface="+mn-cs"/>
              </a:rPr>
              <a:t>, kjer naročnik ne more vnaprej natančno določiti tehničnih specifikacij.</a:t>
            </a:r>
          </a:p>
          <a:p>
            <a:pPr lvl="1"/>
            <a:r>
              <a:rPr lang="sl-SI" sz="1200" kern="1200" dirty="0">
                <a:solidFill>
                  <a:schemeClr val="tx1"/>
                </a:solidFill>
                <a:effectLst/>
                <a:latin typeface="+mn-lt"/>
                <a:ea typeface="+mn-ea"/>
                <a:cs typeface="+mn-cs"/>
              </a:rPr>
              <a:t>Omogoča </a:t>
            </a:r>
            <a:r>
              <a:rPr lang="sl-SI" sz="1200" b="1" kern="1200" dirty="0">
                <a:solidFill>
                  <a:schemeClr val="tx1"/>
                </a:solidFill>
                <a:effectLst/>
                <a:latin typeface="+mn-lt"/>
                <a:ea typeface="+mn-ea"/>
                <a:cs typeface="+mn-cs"/>
              </a:rPr>
              <a:t>pogajanja in prilagajanje</a:t>
            </a:r>
            <a:r>
              <a:rPr lang="sl-SI" sz="1200" kern="1200" dirty="0">
                <a:solidFill>
                  <a:schemeClr val="tx1"/>
                </a:solidFill>
                <a:effectLst/>
                <a:latin typeface="+mn-lt"/>
                <a:ea typeface="+mn-ea"/>
                <a:cs typeface="+mn-cs"/>
              </a:rPr>
              <a:t> ponudb.</a:t>
            </a:r>
          </a:p>
          <a:p>
            <a:pPr lvl="0"/>
            <a:r>
              <a:rPr lang="sl-SI" sz="1200" b="1" kern="1200" dirty="0">
                <a:solidFill>
                  <a:schemeClr val="tx1"/>
                </a:solidFill>
                <a:effectLst/>
                <a:latin typeface="+mn-lt"/>
                <a:ea typeface="+mn-ea"/>
                <a:cs typeface="+mn-cs"/>
              </a:rPr>
              <a:t>Uporaba meril inovativnosti in življenjskih stroškov:</a:t>
            </a:r>
            <a:endParaRPr lang="sl-SI" sz="1200" kern="1200" dirty="0">
              <a:solidFill>
                <a:schemeClr val="tx1"/>
              </a:solidFill>
              <a:effectLst/>
              <a:latin typeface="+mn-lt"/>
              <a:ea typeface="+mn-ea"/>
              <a:cs typeface="+mn-cs"/>
            </a:endParaRPr>
          </a:p>
          <a:p>
            <a:pPr lvl="1"/>
            <a:r>
              <a:rPr lang="sl-SI" sz="1200" kern="1200" dirty="0">
                <a:solidFill>
                  <a:schemeClr val="tx1"/>
                </a:solidFill>
                <a:effectLst/>
                <a:latin typeface="+mn-lt"/>
                <a:ea typeface="+mn-ea"/>
                <a:cs typeface="+mn-cs"/>
              </a:rPr>
              <a:t>Namesto najnižje cene lahko naročnik izbere ponudbo, ki vključuje:</a:t>
            </a:r>
          </a:p>
          <a:p>
            <a:pPr lvl="2"/>
            <a:r>
              <a:rPr lang="sl-SI" sz="1200" kern="1200" dirty="0">
                <a:solidFill>
                  <a:schemeClr val="tx1"/>
                </a:solidFill>
                <a:effectLst/>
                <a:latin typeface="+mn-lt"/>
                <a:ea typeface="+mn-ea"/>
                <a:cs typeface="+mn-cs"/>
              </a:rPr>
              <a:t>nižje </a:t>
            </a:r>
            <a:r>
              <a:rPr lang="sl-SI" sz="1200" b="1" kern="1200" dirty="0">
                <a:solidFill>
                  <a:schemeClr val="tx1"/>
                </a:solidFill>
                <a:effectLst/>
                <a:latin typeface="+mn-lt"/>
                <a:ea typeface="+mn-ea"/>
                <a:cs typeface="+mn-cs"/>
              </a:rPr>
              <a:t>stroške v življenjskem ciklu</a:t>
            </a:r>
            <a:r>
              <a:rPr lang="sl-SI" sz="1200" kern="1200" dirty="0">
                <a:solidFill>
                  <a:schemeClr val="tx1"/>
                </a:solidFill>
                <a:effectLst/>
                <a:latin typeface="+mn-lt"/>
                <a:ea typeface="+mn-ea"/>
                <a:cs typeface="+mn-cs"/>
              </a:rPr>
              <a:t> (npr. energijska učinkovitost, vzdrževanje),</a:t>
            </a:r>
          </a:p>
          <a:p>
            <a:pPr lvl="2"/>
            <a:r>
              <a:rPr lang="sl-SI" sz="1200" b="1" kern="1200" dirty="0">
                <a:solidFill>
                  <a:schemeClr val="tx1"/>
                </a:solidFill>
                <a:effectLst/>
                <a:latin typeface="+mn-lt"/>
                <a:ea typeface="+mn-ea"/>
                <a:cs typeface="+mn-cs"/>
              </a:rPr>
              <a:t>večjo inovativno vrednost</a:t>
            </a:r>
            <a:r>
              <a:rPr lang="sl-SI" sz="1200" kern="1200" dirty="0">
                <a:solidFill>
                  <a:schemeClr val="tx1"/>
                </a:solidFill>
                <a:effectLst/>
                <a:latin typeface="+mn-lt"/>
                <a:ea typeface="+mn-ea"/>
                <a:cs typeface="+mn-cs"/>
              </a:rPr>
              <a:t>.</a:t>
            </a:r>
          </a:p>
          <a:p>
            <a:pPr lvl="0"/>
            <a:r>
              <a:rPr lang="sl-SI" sz="1200" b="1" kern="1200" dirty="0">
                <a:solidFill>
                  <a:schemeClr val="tx1"/>
                </a:solidFill>
                <a:effectLst/>
                <a:latin typeface="+mn-lt"/>
                <a:ea typeface="+mn-ea"/>
                <a:cs typeface="+mn-cs"/>
              </a:rPr>
              <a:t>Možnost predhodnega preverjanja trga (člen 40):</a:t>
            </a:r>
            <a:endParaRPr lang="sl-SI" sz="1200" kern="1200" dirty="0">
              <a:solidFill>
                <a:schemeClr val="tx1"/>
              </a:solidFill>
              <a:effectLst/>
              <a:latin typeface="+mn-lt"/>
              <a:ea typeface="+mn-ea"/>
              <a:cs typeface="+mn-cs"/>
            </a:endParaRPr>
          </a:p>
          <a:p>
            <a:pPr lvl="1"/>
            <a:r>
              <a:rPr lang="sl-SI" sz="1200" kern="1200">
                <a:solidFill>
                  <a:schemeClr val="tx1"/>
                </a:solidFill>
                <a:effectLst/>
                <a:latin typeface="+mn-lt"/>
                <a:ea typeface="+mn-ea"/>
                <a:cs typeface="+mn-cs"/>
              </a:rPr>
              <a:t>Javni naročniki lahko že </a:t>
            </a:r>
            <a:r>
              <a:rPr lang="sl-SI" sz="1200" b="1" kern="1200">
                <a:solidFill>
                  <a:schemeClr val="tx1"/>
                </a:solidFill>
                <a:effectLst/>
                <a:latin typeface="+mn-lt"/>
                <a:ea typeface="+mn-ea"/>
                <a:cs typeface="+mn-cs"/>
              </a:rPr>
              <a:t>pred razpisom komunicirajo s trgom</a:t>
            </a:r>
            <a:r>
              <a:rPr lang="sl-SI" sz="1200" kern="1200">
                <a:solidFill>
                  <a:schemeClr val="tx1"/>
                </a:solidFill>
                <a:effectLst/>
                <a:latin typeface="+mn-lt"/>
                <a:ea typeface="+mn-ea"/>
                <a:cs typeface="+mn-cs"/>
              </a:rPr>
              <a:t>, da ugotovijo, ali obstajajo inovativne rešitve.</a:t>
            </a:r>
          </a:p>
          <a:p>
            <a:endParaRPr lang="sl-SI" dirty="0"/>
          </a:p>
        </p:txBody>
      </p:sp>
      <p:sp>
        <p:nvSpPr>
          <p:cNvPr id="4" name="Označba mesta številke diapozitiva 3"/>
          <p:cNvSpPr>
            <a:spLocks noGrp="1"/>
          </p:cNvSpPr>
          <p:nvPr>
            <p:ph type="sldNum" sz="quarter" idx="5"/>
          </p:nvPr>
        </p:nvSpPr>
        <p:spPr/>
        <p:txBody>
          <a:bodyPr/>
          <a:lstStyle/>
          <a:p>
            <a:fld id="{867617D9-8B3F-437A-9C0F-6DBFE3D75340}" type="slidenum">
              <a:rPr lang="sl-SI" smtClean="0"/>
              <a:t>48</a:t>
            </a:fld>
            <a:endParaRPr lang="sl-SI"/>
          </a:p>
        </p:txBody>
      </p:sp>
    </p:spTree>
    <p:extLst>
      <p:ext uri="{BB962C8B-B14F-4D97-AF65-F5344CB8AC3E}">
        <p14:creationId xmlns:p14="http://schemas.microsoft.com/office/powerpoint/2010/main" val="2312513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52290069-59ED-4C64-BC14-F45AA424B0BA}" type="slidenum">
              <a:rPr lang="sl-SI" smtClean="0"/>
              <a:t>49</a:t>
            </a:fld>
            <a:endParaRPr lang="sl-SI"/>
          </a:p>
        </p:txBody>
      </p:sp>
    </p:spTree>
    <p:extLst>
      <p:ext uri="{BB962C8B-B14F-4D97-AF65-F5344CB8AC3E}">
        <p14:creationId xmlns:p14="http://schemas.microsoft.com/office/powerpoint/2010/main" val="426634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1341EBE-FDCC-4206-A9AC-361C77F461E2}" type="slidenum">
              <a:rPr lang="sl-SI" altLang="sl-SI" smtClean="0"/>
              <a:t>50</a:t>
            </a:fld>
            <a:endParaRPr lang="sl-SI" altLang="sl-SI"/>
          </a:p>
        </p:txBody>
      </p:sp>
    </p:spTree>
    <p:extLst>
      <p:ext uri="{BB962C8B-B14F-4D97-AF65-F5344CB8AC3E}">
        <p14:creationId xmlns:p14="http://schemas.microsoft.com/office/powerpoint/2010/main" val="348153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1045-F93F-3A98-3663-2606EBB07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53CF6-FBF0-E7E4-178D-37FF16A73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51083-DF26-5ED5-3CDC-FD5BBAA2075D}"/>
              </a:ext>
            </a:extLst>
          </p:cNvPr>
          <p:cNvSpPr>
            <a:spLocks noGrp="1"/>
          </p:cNvSpPr>
          <p:nvPr>
            <p:ph type="body" idx="1"/>
          </p:nvPr>
        </p:nvSpPr>
        <p:spPr/>
        <p:txBody>
          <a:bodyPr/>
          <a:lstStyle/>
          <a:p>
            <a:pPr>
              <a:lnSpc>
                <a:spcPct val="107000"/>
              </a:lnSpc>
              <a:spcAft>
                <a:spcPts val="800"/>
              </a:spcAft>
              <a:buNone/>
            </a:pPr>
            <a:r>
              <a:rPr lang="sl-SI" sz="1800" b="1" dirty="0">
                <a:effectLst/>
                <a:latin typeface="Aptos" panose="020B0004020202020204" pitchFamily="34" charset="0"/>
                <a:ea typeface="Aptos" panose="020B0004020202020204" pitchFamily="34" charset="0"/>
                <a:cs typeface="Times New Roman" panose="02020603050405020304" pitchFamily="18" charset="0"/>
              </a:rPr>
              <a:t>Tukaj so našteti vsi razpisi in vavčerji, ki so trenutno odprti na Slovenskem podjetniškem skladu: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dirty="0">
                <a:effectLst/>
                <a:latin typeface="Aptos" panose="020B0004020202020204" pitchFamily="34" charset="0"/>
                <a:ea typeface="Aptos" panose="020B0004020202020204" pitchFamily="34" charset="0"/>
                <a:cs typeface="Times New Roman" panose="02020603050405020304" pitchFamily="18" charset="0"/>
              </a:rPr>
              <a:t>P1Plus: </a:t>
            </a:r>
            <a:r>
              <a:rPr lang="sl-SI" sz="1800" dirty="0">
                <a:effectLst/>
                <a:latin typeface="Aptos" panose="020B0004020202020204" pitchFamily="34" charset="0"/>
                <a:ea typeface="Aptos" panose="020B0004020202020204" pitchFamily="34" charset="0"/>
                <a:cs typeface="Times New Roman" panose="02020603050405020304" pitchFamily="18" charset="0"/>
              </a:rPr>
              <a:t>Namen produkta je hitrejše, lažje in ugodnejše pridobivanje bančnih kreditov mikro, malih in srednje velikih podjetij za izvedbo tehnološko zahtevnejših pa tudi manj zahtevnejših projektov s poudarkom na </a:t>
            </a:r>
            <a:r>
              <a:rPr lang="sl-SI" sz="1800" b="1" u="sng" dirty="0">
                <a:effectLst/>
                <a:latin typeface="Aptos" panose="020B0004020202020204" pitchFamily="34" charset="0"/>
                <a:ea typeface="Aptos" panose="020B0004020202020204" pitchFamily="34" charset="0"/>
                <a:cs typeface="Times New Roman" panose="02020603050405020304" pitchFamily="18" charset="0"/>
              </a:rPr>
              <a:t>podpori projektom na področju digitalizacije / zelenega / krožnega gospodarstva</a:t>
            </a:r>
            <a:r>
              <a:rPr lang="sl-SI" sz="18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sl-SI" sz="1800" dirty="0">
                <a:effectLst/>
                <a:latin typeface="Aptos" panose="020B0004020202020204" pitchFamily="34" charset="0"/>
                <a:ea typeface="Aptos" panose="020B0004020202020204" pitchFamily="34" charset="0"/>
                <a:cs typeface="Times New Roman" panose="02020603050405020304" pitchFamily="18" charset="0"/>
              </a:rPr>
              <a:t>Razpis krije </a:t>
            </a:r>
            <a:r>
              <a:rPr lang="sl-SI" sz="1800" b="1" u="sng" dirty="0">
                <a:effectLst/>
                <a:latin typeface="Aptos" panose="020B0004020202020204" pitchFamily="34" charset="0"/>
                <a:ea typeface="Aptos" panose="020B0004020202020204" pitchFamily="34" charset="0"/>
                <a:cs typeface="Times New Roman" panose="02020603050405020304" pitchFamily="18" charset="0"/>
              </a:rPr>
              <a:t>80% upravičenih stroškov</a:t>
            </a:r>
            <a:r>
              <a:rPr lang="sl-SI" sz="1800" dirty="0">
                <a:effectLst/>
                <a:latin typeface="Aptos" panose="020B0004020202020204" pitchFamily="34" charset="0"/>
                <a:ea typeface="Aptos" panose="020B0004020202020204" pitchFamily="34" charset="0"/>
                <a:cs typeface="Times New Roman" panose="02020603050405020304" pitchFamily="18" charset="0"/>
              </a:rPr>
              <a:t>, pridobite pa lahko garancije za do 1mio 250.000 € kredita za investicije OZ: do 200.000 € bančnega kredita za obratna sredstva </a:t>
            </a: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Vavčerji</a:t>
            </a:r>
            <a:r>
              <a:rPr lang="sl-SI" sz="1800" dirty="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Tukaj gre za enostaven dostop do spodbud za MSP-je.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Namen: krepitev konkurenčnosti in kompetenc. </a:t>
            </a:r>
          </a:p>
          <a:p>
            <a:pPr marL="285750" indent="-285750">
              <a:lnSpc>
                <a:spcPct val="107000"/>
              </a:lnSpc>
              <a:spcAft>
                <a:spcPts val="800"/>
              </a:spcAft>
              <a:buFontTx/>
              <a:buChar char="-"/>
            </a:pPr>
            <a:r>
              <a:rPr lang="sl-SI" sz="1800" dirty="0">
                <a:effectLst/>
                <a:latin typeface="Aptos" panose="020B0004020202020204" pitchFamily="34" charset="0"/>
                <a:ea typeface="Aptos" panose="020B0004020202020204" pitchFamily="34" charset="0"/>
                <a:cs typeface="Times New Roman" panose="02020603050405020304" pitchFamily="18" charset="0"/>
              </a:rPr>
              <a:t>gre za 60-% sofinanciranje upravičenih stroškov, podjetja pa lahko pridobijo različno višino sredstev, vendar največ do 9.999 EUR. </a:t>
            </a:r>
          </a:p>
          <a:p>
            <a:pPr marL="285750" indent="-285750">
              <a:lnSpc>
                <a:spcPct val="107000"/>
              </a:lnSpc>
              <a:spcAft>
                <a:spcPts val="800"/>
              </a:spcAft>
              <a:buFontTx/>
              <a:buChar char="-"/>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Pri vavčerju V1 </a:t>
            </a:r>
            <a:r>
              <a:rPr lang="sl-SI" sz="1800" dirty="0">
                <a:effectLst/>
                <a:latin typeface="Aptos" panose="020B0004020202020204" pitchFamily="34" charset="0"/>
                <a:ea typeface="Aptos" panose="020B0004020202020204" pitchFamily="34" charset="0"/>
                <a:cs typeface="Times New Roman" panose="02020603050405020304" pitchFamily="18" charset="0"/>
              </a:rPr>
              <a:t>/ namen tega vavčerja je spodbujati podjetja k udeležbi v izhodnih gospodarskih delegacijah z namenom povezovanja s potencialnimi poslovnimi partnerji, iskanja novih poslovnih priložnosti, povečanja prepoznavnosti / 300 – 3000 €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Pri vavčerju V2 </a:t>
            </a:r>
            <a:r>
              <a:rPr lang="sl-SI" sz="1800" dirty="0">
                <a:effectLst/>
                <a:latin typeface="Aptos" panose="020B0004020202020204" pitchFamily="34" charset="0"/>
                <a:ea typeface="Aptos" panose="020B0004020202020204" pitchFamily="34" charset="0"/>
                <a:cs typeface="Times New Roman" panose="02020603050405020304" pitchFamily="18" charset="0"/>
              </a:rPr>
              <a:t>/ namen – spodbuditi podjetja k varstvu intelektualne lastnine / </a:t>
            </a:r>
            <a:r>
              <a:rPr lang="sl-SI" sz="2800" b="0" i="0" dirty="0">
                <a:solidFill>
                  <a:srgbClr val="202657"/>
                </a:solidFill>
                <a:effectLst/>
                <a:latin typeface="Acumin Pro regular"/>
              </a:rPr>
              <a:t>MSP lahko za ta javni poziv pridobi sredstva večkrat letno</a:t>
            </a:r>
            <a:r>
              <a:rPr lang="sl-SI" sz="1800" dirty="0">
                <a:effectLst/>
                <a:latin typeface="Aptos" panose="020B0004020202020204" pitchFamily="34" charset="0"/>
                <a:ea typeface="Aptos" panose="020B0004020202020204" pitchFamily="34" charset="0"/>
                <a:cs typeface="Times New Roman" panose="02020603050405020304" pitchFamily="18" charset="0"/>
              </a:rPr>
              <a:t> / 500 – 5000 €</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V4</a:t>
            </a:r>
            <a:r>
              <a:rPr lang="sl-SI" sz="1800" dirty="0">
                <a:effectLst/>
                <a:latin typeface="Aptos" panose="020B0004020202020204" pitchFamily="34" charset="0"/>
                <a:ea typeface="Aptos" panose="020B0004020202020204" pitchFamily="34" charset="0"/>
                <a:cs typeface="Times New Roman" panose="02020603050405020304" pitchFamily="18" charset="0"/>
              </a:rPr>
              <a:t>: / financiranje aktivnosti za pripravo in izvedbo prenosa lastništva (ali na družinskega člana ali na podjetnika prevzemnika, s čimer se zagotovi nemoteno poslovanje podjetja / 500 – 9000</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V5</a:t>
            </a:r>
            <a:r>
              <a:rPr lang="sl-SI" sz="1800" dirty="0">
                <a:effectLst/>
                <a:latin typeface="Aptos" panose="020B0004020202020204" pitchFamily="34" charset="0"/>
                <a:ea typeface="Aptos" panose="020B0004020202020204" pitchFamily="34" charset="0"/>
                <a:cs typeface="Times New Roman" panose="02020603050405020304" pitchFamily="18" charset="0"/>
              </a:rPr>
              <a:t>: / statusno preoblikovanje družb – iz sp v kapitalsko družbo, iz delniške družbe v doo oz. obratno / (stroški svetovanja in </a:t>
            </a:r>
            <a:r>
              <a:rPr lang="sl-SI" sz="1800" dirty="0" err="1">
                <a:effectLst/>
                <a:latin typeface="Aptos" panose="020B0004020202020204" pitchFamily="34" charset="0"/>
                <a:ea typeface="Aptos" panose="020B0004020202020204" pitchFamily="34" charset="0"/>
                <a:cs typeface="Times New Roman" panose="02020603050405020304" pitchFamily="18" charset="0"/>
              </a:rPr>
              <a:t>izuvedbe</a:t>
            </a:r>
            <a:r>
              <a:rPr lang="sl-SI" sz="1800" dirty="0">
                <a:effectLst/>
                <a:latin typeface="Aptos" panose="020B0004020202020204" pitchFamily="34" charset="0"/>
                <a:ea typeface="Aptos" panose="020B0004020202020204" pitchFamily="34" charset="0"/>
                <a:cs typeface="Times New Roman" panose="02020603050405020304" pitchFamily="18" charset="0"/>
              </a:rPr>
              <a:t>) 1000 – 5000</a:t>
            </a:r>
          </a:p>
          <a:p>
            <a:pPr>
              <a:lnSpc>
                <a:spcPct val="10700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l-SI" sz="1800" b="1" u="sng" dirty="0">
                <a:effectLst/>
                <a:latin typeface="Aptos" panose="020B0004020202020204" pitchFamily="34" charset="0"/>
                <a:ea typeface="Aptos" panose="020B0004020202020204" pitchFamily="34" charset="0"/>
                <a:cs typeface="Times New Roman" panose="02020603050405020304" pitchFamily="18" charset="0"/>
              </a:rPr>
              <a:t>V6</a:t>
            </a:r>
            <a:r>
              <a:rPr lang="sl-SI" sz="1800" dirty="0">
                <a:effectLst/>
                <a:latin typeface="Aptos" panose="020B0004020202020204" pitchFamily="34" charset="0"/>
                <a:ea typeface="Aptos" panose="020B0004020202020204" pitchFamily="34" charset="0"/>
                <a:cs typeface="Times New Roman" panose="02020603050405020304" pitchFamily="18" charset="0"/>
              </a:rPr>
              <a:t>: Namen – spodbuditi podjetja k sodelovanju v mednarodnih projektih – krijejo se </a:t>
            </a:r>
            <a:r>
              <a:rPr lang="sl-SI" sz="2800" b="1" i="0" dirty="0">
                <a:solidFill>
                  <a:srgbClr val="202657"/>
                </a:solidFill>
                <a:effectLst/>
                <a:latin typeface="Acumin Pro regular"/>
              </a:rPr>
              <a:t>stroški zunanjega izvajalca,</a:t>
            </a:r>
            <a:r>
              <a:rPr lang="sl-SI" sz="2800" b="0" i="0" dirty="0">
                <a:solidFill>
                  <a:srgbClr val="202657"/>
                </a:solidFill>
                <a:effectLst/>
                <a:latin typeface="Acumin Pro regular"/>
              </a:rPr>
              <a:t> ki upravičencu (torej MSP-ju) pomaga pri pripravi projektnega predloga na razpis v okviru drugega stebra okvirnega programa EU Obzorje Evropa (Ta steber podpira projekte, ki se osredotočajo na globalne izzive, kot so raziskave in inovacije, ter na krepitev konkurenčnosti evropske industrije. - Globalni izzivi in evropska industrijska konkurenčnost).</a:t>
            </a:r>
          </a:p>
          <a:p>
            <a:pPr>
              <a:lnSpc>
                <a:spcPct val="107000"/>
              </a:lnSpc>
              <a:spcAft>
                <a:spcPts val="800"/>
              </a:spcAft>
            </a:pPr>
            <a:r>
              <a:rPr lang="sl-SI" sz="1800" dirty="0">
                <a:effectLst/>
                <a:latin typeface="Aptos" panose="020B0004020202020204" pitchFamily="34" charset="0"/>
                <a:ea typeface="Aptos" panose="020B0004020202020204" pitchFamily="34" charset="0"/>
                <a:cs typeface="Times New Roman" panose="02020603050405020304" pitchFamily="18" charset="0"/>
              </a:rPr>
              <a:t>/ 500 – 4000 € </a:t>
            </a:r>
          </a:p>
          <a:p>
            <a:pPr>
              <a:lnSpc>
                <a:spcPct val="107000"/>
              </a:lnSpc>
              <a:spcAft>
                <a:spcPts val="800"/>
              </a:spcAft>
            </a:pPr>
            <a:r>
              <a:rPr lang="sl-SI" sz="2800" b="1" i="0" dirty="0">
                <a:solidFill>
                  <a:srgbClr val="202657"/>
                </a:solidFill>
                <a:effectLst/>
                <a:latin typeface="Acumin Pro regular"/>
              </a:rPr>
              <a:t>MSP lahko za ta javni poziv pridobi sredstva večkrat v obdobju,</a:t>
            </a:r>
            <a:r>
              <a:rPr lang="sl-SI" sz="2800" b="0" i="0" dirty="0">
                <a:solidFill>
                  <a:srgbClr val="202657"/>
                </a:solidFill>
                <a:effectLst/>
                <a:latin typeface="Acumin Pro regular"/>
              </a:rPr>
              <a:t> vendar le pod pogojem, da gre za različne projektne predloge, ki jih je prijavil na razpise v okviru drugega stebra okvirnega programa EU Obzorje Evropa</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dirty="0">
                <a:effectLst/>
                <a:latin typeface="Calibri Light" panose="020F0302020204030204" pitchFamily="34" charset="0"/>
                <a:ea typeface="Arial MT"/>
                <a:cs typeface="Calibri Light" panose="020F0302020204030204" pitchFamily="34" charset="0"/>
              </a:rPr>
              <a:t>V1 - 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podjetij</a:t>
            </a:r>
            <a:r>
              <a:rPr lang="en-US" sz="1800" dirty="0">
                <a:latin typeface="Calibri Light" panose="020F0302020204030204" pitchFamily="34" charset="0"/>
                <a:cs typeface="Calibri Light" panose="020F0302020204030204" pitchFamily="34" charset="0"/>
              </a:rPr>
              <a:t> k </a:t>
            </a:r>
            <a:r>
              <a:rPr lang="en-US" sz="1800" dirty="0" err="1">
                <a:latin typeface="Calibri Light" panose="020F0302020204030204" pitchFamily="34" charset="0"/>
                <a:cs typeface="Calibri Light" panose="020F0302020204030204" pitchFamily="34" charset="0"/>
              </a:rPr>
              <a:t>udeležbi</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izhodnih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delegacijah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vključno</a:t>
            </a:r>
            <a:r>
              <a:rPr lang="en-US" sz="1800" dirty="0">
                <a:latin typeface="Calibri Light" panose="020F0302020204030204" pitchFamily="34" charset="0"/>
                <a:cs typeface="Calibri Light" panose="020F0302020204030204" pitchFamily="34" charset="0"/>
              </a:rPr>
              <a:t> z </a:t>
            </a:r>
            <a:r>
              <a:rPr lang="en-US" sz="1800" dirty="0" err="1">
                <a:latin typeface="Calibri Light" panose="020F0302020204030204" pitchFamily="34" charset="0"/>
                <a:cs typeface="Calibri Light" panose="020F0302020204030204" pitchFamily="34" charset="0"/>
              </a:rPr>
              <a:t>dvostranskimi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srečanji</a:t>
            </a:r>
            <a:r>
              <a:rPr lang="en-US" sz="1800" dirty="0">
                <a:latin typeface="Calibri Light" panose="020F0302020204030204" pitchFamily="34" charset="0"/>
                <a:cs typeface="Calibri Light" panose="020F0302020204030204" pitchFamily="34" charset="0"/>
              </a:rPr>
              <a:t> B2B), da se </a:t>
            </a:r>
            <a:r>
              <a:rPr lang="en-US" sz="1800" dirty="0" err="1">
                <a:latin typeface="Calibri Light" panose="020F0302020204030204" pitchFamily="34" charset="0"/>
                <a:cs typeface="Calibri Light" panose="020F0302020204030204" pitchFamily="34" charset="0"/>
              </a:rPr>
              <a:t>povežejo</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potencialnimi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poslovnimi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partnerji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poiščejo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nove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poslovne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priložnosti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povečajo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prepoznavnost</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pridobijo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izkušnje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predstavitvi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poslovanju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tujih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trgih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ter</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povečajo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svojo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konkurenčnost</a:t>
            </a:r>
            <a:r>
              <a:rPr lang="en-US" sz="1800" dirty="0">
                <a:latin typeface="Calibri Light" panose="020F0302020204030204" pitchFamily="34" charset="0"/>
                <a:cs typeface="Calibri Light" panose="020F0302020204030204" pitchFamily="34" charset="0"/>
              </a:rPr>
              <a:t>.</a:t>
            </a:r>
            <a:endParaRPr lang="sl-SI" sz="1800" dirty="0">
              <a:latin typeface="Calibri Light" panose="020F0302020204030204" pitchFamily="34" charset="0"/>
              <a:cs typeface="Calibri Light" panose="020F0302020204030204" pitchFamily="34" charset="0"/>
            </a:endParaRPr>
          </a:p>
          <a:p>
            <a:endParaRPr lang="sl-SI"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dirty="0"/>
              <a:t>V2 - </a:t>
            </a:r>
            <a:r>
              <a:rPr lang="sl-SI" sz="1800" b="1" dirty="0">
                <a:effectLst/>
                <a:latin typeface="Calibri Light" panose="020F0302020204030204" pitchFamily="34" charset="0"/>
                <a:ea typeface="Arial MT"/>
                <a:cs typeface="Calibri Light" panose="020F0302020204030204" pitchFamily="34" charset="0"/>
              </a:rPr>
              <a:t>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MSP, da </a:t>
            </a:r>
            <a:r>
              <a:rPr lang="en-US" sz="1800" dirty="0" err="1">
                <a:latin typeface="Calibri Light" panose="020F0302020204030204" pitchFamily="34" charset="0"/>
                <a:cs typeface="Calibri Light" panose="020F0302020204030204" pitchFamily="34" charset="0"/>
              </a:rPr>
              <a:t>zaščitijo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svojo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intelektualno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lastnino</a:t>
            </a:r>
            <a:r>
              <a:rPr lang="en-US" sz="1800" dirty="0">
                <a:latin typeface="Calibri Light" panose="020F0302020204030204" pitchFamily="34" charset="0"/>
                <a:cs typeface="Calibri Light" panose="020F0302020204030204" pitchFamily="34" charset="0"/>
              </a:rPr>
              <a:t> z </a:t>
            </a:r>
            <a:r>
              <a:rPr lang="en-US" sz="1800" dirty="0" err="1">
                <a:latin typeface="Calibri Light" panose="020F0302020204030204" pitchFamily="34" charset="0"/>
                <a:cs typeface="Calibri Light" panose="020F0302020204030204" pitchFamily="34" charset="0"/>
              </a:rPr>
              <a:t>namenom</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prispevati</a:t>
            </a:r>
            <a:r>
              <a:rPr lang="en-US" sz="1800" dirty="0">
                <a:latin typeface="Calibri Light" panose="020F0302020204030204" pitchFamily="34" charset="0"/>
                <a:cs typeface="Calibri Light" panose="020F0302020204030204" pitchFamily="34" charset="0"/>
              </a:rPr>
              <a:t> k </a:t>
            </a:r>
            <a:r>
              <a:rPr lang="en-US" sz="1800" dirty="0" err="1">
                <a:latin typeface="Calibri Light" panose="020F0302020204030204" pitchFamily="34" charset="0"/>
                <a:cs typeface="Calibri Light" panose="020F0302020204030204" pitchFamily="34" charset="0"/>
              </a:rPr>
              <a:t>rasti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ugledu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krepitvi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konkurenčnosti</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izboljšanju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položaja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trgu</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pomočjo</a:t>
            </a:r>
            <a:r>
              <a:rPr lang="en-US" sz="1800" dirty="0">
                <a:latin typeface="Calibri Light" panose="020F0302020204030204" pitchFamily="34" charset="0"/>
                <a:cs typeface="Calibri Light" panose="020F0302020204030204" pitchFamily="34" charset="0"/>
              </a:rPr>
              <a:t> bona </a:t>
            </a:r>
            <a:r>
              <a:rPr lang="en-US" sz="1800" dirty="0" err="1">
                <a:latin typeface="Calibri Light" panose="020F0302020204030204" pitchFamily="34" charset="0"/>
                <a:cs typeface="Calibri Light" panose="020F0302020204030204" pitchFamily="34" charset="0"/>
              </a:rPr>
              <a:t>bodo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podjetja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lahko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sofinancirala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upravičene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stroške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povezane</a:t>
            </a:r>
            <a:r>
              <a:rPr lang="en-US" sz="1800" dirty="0">
                <a:latin typeface="Calibri Light" panose="020F0302020204030204" pitchFamily="34" charset="0"/>
                <a:cs typeface="Calibri Light" panose="020F0302020204030204" pitchFamily="34" charset="0"/>
              </a:rPr>
              <a:t> s: </a:t>
            </a:r>
            <a:r>
              <a:rPr lang="en-US" sz="1800" dirty="0" err="1">
                <a:latin typeface="Calibri Light" panose="020F0302020204030204" pitchFamily="34" charset="0"/>
                <a:cs typeface="Calibri Light" panose="020F0302020204030204" pitchFamily="34" charset="0"/>
              </a:rPr>
              <a:t>pripravo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a:t>
            </a:r>
            <a:r>
              <a:rPr lang="en-US" sz="1800" dirty="0">
                <a:latin typeface="Calibri Light" panose="020F0302020204030204" pitchFamily="34" charset="0"/>
                <a:cs typeface="Calibri Light" panose="020F0302020204030204" pitchFamily="34" charset="0"/>
              </a:rPr>
              <a:t> za </a:t>
            </a:r>
            <a:r>
              <a:rPr lang="en-US" sz="1800" dirty="0" err="1">
                <a:latin typeface="Calibri Light" panose="020F0302020204030204" pitchFamily="34" charset="0"/>
                <a:cs typeface="Calibri Light" panose="020F0302020204030204" pitchFamily="34" charset="0"/>
              </a:rPr>
              <a:t>patente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modele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blagovne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znamke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vložitvijo</a:t>
            </a:r>
            <a:r>
              <a:rPr lang="en-US" sz="1800" dirty="0">
                <a:latin typeface="Calibri Light" panose="020F0302020204030204" pitchFamily="34" charset="0"/>
                <a:cs typeface="Calibri Light" panose="020F0302020204030204" pitchFamily="34" charset="0"/>
              </a:rPr>
              <a:t> in/</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registracijo</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podelitvijo</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ohranjanjem</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mednarodno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razširitvijo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patentov</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modelov</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ali</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blagovnih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znamk</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prevodom</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a:t>
            </a:r>
            <a:r>
              <a:rPr lang="en-US" sz="1800" dirty="0">
                <a:latin typeface="Calibri Light" panose="020F0302020204030204" pitchFamily="34" charset="0"/>
                <a:cs typeface="Calibri Light" panose="020F0302020204030204" pitchFamily="34" charset="0"/>
              </a:rPr>
              <a:t>.</a:t>
            </a:r>
            <a:endParaRPr lang="sl-SI" sz="18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80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dirty="0">
                <a:latin typeface="Calibri Light" panose="020F0302020204030204" pitchFamily="34" charset="0"/>
                <a:ea typeface="Arial MT"/>
                <a:cs typeface="Calibri Light" panose="020F0302020204030204" pitchFamily="34" charset="0"/>
              </a:rPr>
              <a:t>V6 - Namen: </a:t>
            </a:r>
            <a:r>
              <a:rPr lang="en-US" sz="1800" dirty="0" err="1">
                <a:latin typeface="Calibri Light" panose="020F0302020204030204" pitchFamily="34" charset="0"/>
                <a:cs typeface="Calibri Light" panose="020F0302020204030204" pitchFamily="34" charset="0"/>
              </a:rPr>
              <a:t>spodbujanje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mikro</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malih</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srednje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velikih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podjetij</a:t>
            </a:r>
            <a:r>
              <a:rPr lang="en-US" sz="1800" dirty="0">
                <a:latin typeface="Calibri Light" panose="020F0302020204030204" pitchFamily="34" charset="0"/>
                <a:cs typeface="Calibri Light" panose="020F0302020204030204" pitchFamily="34" charset="0"/>
              </a:rPr>
              <a:t> (MSP) k </a:t>
            </a:r>
            <a:r>
              <a:rPr lang="en-US" sz="1800" dirty="0" err="1">
                <a:latin typeface="Calibri Light" panose="020F0302020204030204" pitchFamily="34" charset="0"/>
                <a:cs typeface="Calibri Light" panose="020F0302020204030204" pitchFamily="34" charset="0"/>
              </a:rPr>
              <a:t>sodelovanju</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mednarodnih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projektih</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prijavljenih</a:t>
            </a:r>
            <a:r>
              <a:rPr lang="en-US" sz="1800" dirty="0">
                <a:latin typeface="Calibri Light" panose="020F0302020204030204" pitchFamily="34" charset="0"/>
                <a:cs typeface="Calibri Light" panose="020F0302020204030204" pitchFamily="34" charset="0"/>
              </a:rPr>
              <a:t> v </a:t>
            </a:r>
            <a:r>
              <a:rPr lang="en-US" sz="1800" dirty="0" err="1">
                <a:latin typeface="Calibri Light" panose="020F0302020204030204" pitchFamily="34" charset="0"/>
                <a:cs typeface="Calibri Light" panose="020F0302020204030204" pitchFamily="34" charset="0"/>
              </a:rPr>
              <a:t>okviru</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razpisov</a:t>
            </a:r>
            <a:r>
              <a:rPr lang="en-US" sz="1800" dirty="0">
                <a:latin typeface="Calibri Light" panose="020F0302020204030204" pitchFamily="34" charset="0"/>
                <a:cs typeface="Calibri Light" panose="020F0302020204030204" pitchFamily="34" charset="0"/>
              </a:rPr>
              <a:t> II. </a:t>
            </a:r>
            <a:r>
              <a:rPr lang="en-US" sz="1800" dirty="0" err="1">
                <a:latin typeface="Calibri Light" panose="020F0302020204030204" pitchFamily="34" charset="0"/>
                <a:cs typeface="Calibri Light" panose="020F0302020204030204" pitchFamily="34" charset="0"/>
              </a:rPr>
              <a:t>stebra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okvirnega</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programa</a:t>
            </a:r>
            <a:r>
              <a:rPr lang="en-US" sz="1800" dirty="0">
                <a:latin typeface="Calibri Light" panose="020F0302020204030204" pitchFamily="34" charset="0"/>
                <a:cs typeface="Calibri Light" panose="020F0302020204030204" pitchFamily="34" charset="0"/>
              </a:rPr>
              <a:t> EU za </a:t>
            </a:r>
            <a:r>
              <a:rPr lang="en-US" sz="1800" dirty="0" err="1">
                <a:latin typeface="Calibri Light" panose="020F0302020204030204" pitchFamily="34" charset="0"/>
                <a:cs typeface="Calibri Light" panose="020F0302020204030204" pitchFamily="34" charset="0"/>
              </a:rPr>
              <a:t>raziskave</a:t>
            </a:r>
            <a:r>
              <a:rPr lang="en-US" sz="1800" dirty="0">
                <a:latin typeface="Calibri Light" panose="020F0302020204030204" pitchFamily="34" charset="0"/>
                <a:cs typeface="Calibri Light" panose="020F0302020204030204" pitchFamily="34" charset="0"/>
              </a:rPr>
              <a:t> in </a:t>
            </a:r>
            <a:r>
              <a:rPr lang="en-US" sz="1800" dirty="0" err="1">
                <a:latin typeface="Calibri Light" panose="020F0302020204030204" pitchFamily="34" charset="0"/>
                <a:cs typeface="Calibri Light" panose="020F0302020204030204" pitchFamily="34" charset="0"/>
              </a:rPr>
              <a:t>inovacije</a:t>
            </a:r>
            <a:r>
              <a:rPr lang="en-US" sz="1800" dirty="0">
                <a:latin typeface="Calibri Light" panose="020F0302020204030204" pitchFamily="34" charset="0"/>
                <a:cs typeface="Calibri Light" panose="020F0302020204030204" pitchFamily="34" charset="0"/>
              </a:rPr>
              <a:t> - </a:t>
            </a:r>
            <a:r>
              <a:rPr lang="en-US" sz="1800" dirty="0" err="1">
                <a:latin typeface="Calibri Light" panose="020F0302020204030204" pitchFamily="34" charset="0"/>
                <a:cs typeface="Calibri Light" panose="020F0302020204030204" pitchFamily="34" charset="0"/>
              </a:rPr>
              <a:t>Obzorje</a:t>
            </a:r>
            <a:r>
              <a:rPr lang="en-US" sz="1800" dirty="0">
                <a:latin typeface="Calibri Light" panose="020F0302020204030204" pitchFamily="34" charset="0"/>
                <a:cs typeface="Calibri Light" panose="020F0302020204030204" pitchFamily="34" charset="0"/>
              </a:rPr>
              <a:t> Evropa.</a:t>
            </a:r>
            <a:endParaRPr lang="sl-SI" sz="1800" dirty="0">
              <a:latin typeface="Calibri Light" panose="020F0302020204030204" pitchFamily="34" charset="0"/>
              <a:ea typeface="Arial MT"/>
              <a:cs typeface="Calibri Light" panose="020F030202020403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1800" dirty="0">
              <a:latin typeface="Calibri Light" panose="020F0302020204030204" pitchFamily="34" charset="0"/>
              <a:cs typeface="Calibri Light" panose="020F0302020204030204" pitchFamily="34" charset="0"/>
            </a:endParaRPr>
          </a:p>
          <a:p>
            <a:pPr>
              <a:lnSpc>
                <a:spcPct val="107000"/>
              </a:lnSpc>
              <a:spcAft>
                <a:spcPts val="800"/>
              </a:spcAft>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endParaRPr lang="sl-SI" dirty="0"/>
          </a:p>
        </p:txBody>
      </p:sp>
      <p:sp>
        <p:nvSpPr>
          <p:cNvPr id="4" name="Slide Number Placeholder 3">
            <a:extLst>
              <a:ext uri="{FF2B5EF4-FFF2-40B4-BE49-F238E27FC236}">
                <a16:creationId xmlns:a16="http://schemas.microsoft.com/office/drawing/2014/main" id="{35DDB310-D3B9-AA68-D497-79FF244C13AC}"/>
              </a:ext>
            </a:extLst>
          </p:cNvPr>
          <p:cNvSpPr>
            <a:spLocks noGrp="1"/>
          </p:cNvSpPr>
          <p:nvPr>
            <p:ph type="sldNum" sz="quarter" idx="5"/>
          </p:nvPr>
        </p:nvSpPr>
        <p:spPr/>
        <p:txBody>
          <a:bodyPr/>
          <a:lstStyle/>
          <a:p>
            <a:fld id="{867617D9-8B3F-437A-9C0F-6DBFE3D75340}" type="slidenum">
              <a:rPr lang="sl-SI" smtClean="0"/>
              <a:t>6</a:t>
            </a:fld>
            <a:endParaRPr lang="sl-SI"/>
          </a:p>
        </p:txBody>
      </p:sp>
    </p:spTree>
    <p:extLst>
      <p:ext uri="{BB962C8B-B14F-4D97-AF65-F5344CB8AC3E}">
        <p14:creationId xmlns:p14="http://schemas.microsoft.com/office/powerpoint/2010/main" val="130629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6098-E445-59C0-CA85-E56F92CB4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B083D-BD40-4825-0B15-C6952850F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63FF5-733E-0CF5-BEE8-B9B19AAF6A40}"/>
              </a:ext>
            </a:extLst>
          </p:cNvPr>
          <p:cNvSpPr>
            <a:spLocks noGrp="1"/>
          </p:cNvSpPr>
          <p:nvPr>
            <p:ph type="body" idx="1"/>
          </p:nvPr>
        </p:nvSpPr>
        <p:spPr/>
        <p:txBody>
          <a:bodyPr/>
          <a:lstStyle/>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Z javnim razpisom bodo zagotovljena </a:t>
            </a:r>
            <a:r>
              <a:rPr lang="sl-SI" b="1" dirty="0">
                <a:latin typeface="Calibri Light" panose="020F0302020204030204" pitchFamily="34" charset="0"/>
                <a:cs typeface="Calibri Light" panose="020F0302020204030204" pitchFamily="34" charset="0"/>
              </a:rPr>
              <a:t>sredstva za lastniško financiranje inovativnih MSP preko Skladov tveganega kapitala v semenski fazi, fazi oblikovanja in začetni fazi razvoja oziroma zagona podjetja ter v fazi rasti</a:t>
            </a:r>
            <a:r>
              <a:rPr lang="sl-SI" dirty="0">
                <a:latin typeface="Calibri Light" panose="020F0302020204030204" pitchFamily="34" charset="0"/>
                <a:cs typeface="Calibri Light" panose="020F0302020204030204" pitchFamily="34" charset="0"/>
              </a:rPr>
              <a:t>, ki težko dostopajo do financiranja preko komercialnih bank oziroma drugih klasičnih oblik financiranja ter so v nekaterih primerih nizko kapitalizirana. </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S tem SPS lahko pripomore tudi k hitrejšemu uvajanju novih tehnoloških dosežkov, izumov in patentov v ekonomsko izkoriščanje. </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JR je namenjen nadaljevanju finančne podpore SPS po življenjski krivulji podjetja – </a:t>
            </a:r>
            <a:r>
              <a:rPr lang="sl-SI" b="1" dirty="0">
                <a:latin typeface="Calibri Light" panose="020F0302020204030204" pitchFamily="34" charset="0"/>
                <a:cs typeface="Calibri Light" panose="020F0302020204030204" pitchFamily="34" charset="0"/>
              </a:rPr>
              <a:t>druga razvojna faza, </a:t>
            </a:r>
            <a:r>
              <a:rPr lang="sl-SI" dirty="0">
                <a:latin typeface="Calibri Light" panose="020F0302020204030204" pitchFamily="34" charset="0"/>
                <a:cs typeface="Calibri Light" panose="020F0302020204030204" pitchFamily="34" charset="0"/>
              </a:rPr>
              <a:t>namenjena </a:t>
            </a:r>
            <a:r>
              <a:rPr lang="sl-SI" b="1" dirty="0">
                <a:latin typeface="Calibri Light" panose="020F0302020204030204" pitchFamily="34" charset="0"/>
                <a:cs typeface="Calibri Light" panose="020F0302020204030204" pitchFamily="34" charset="0"/>
              </a:rPr>
              <a:t>širitvi in rasti na trgu </a:t>
            </a:r>
            <a:r>
              <a:rPr lang="sl-SI" dirty="0">
                <a:latin typeface="Calibri Light" panose="020F0302020204030204" pitchFamily="34" charset="0"/>
                <a:cs typeface="Calibri Light" panose="020F0302020204030204" pitchFamily="34" charset="0"/>
              </a:rPr>
              <a:t>in </a:t>
            </a:r>
            <a:r>
              <a:rPr lang="sl-SI" b="1" dirty="0">
                <a:latin typeface="Calibri Light" panose="020F0302020204030204" pitchFamily="34" charset="0"/>
                <a:cs typeface="Calibri Light" panose="020F0302020204030204" pitchFamily="34" charset="0"/>
              </a:rPr>
              <a:t>nadaljevanje financiranja razvojnih aktivnosti.</a:t>
            </a:r>
            <a:endParaRPr lang="sl-SI" b="1" dirty="0"/>
          </a:p>
        </p:txBody>
      </p:sp>
      <p:sp>
        <p:nvSpPr>
          <p:cNvPr id="4" name="Slide Number Placeholder 3">
            <a:extLst>
              <a:ext uri="{FF2B5EF4-FFF2-40B4-BE49-F238E27FC236}">
                <a16:creationId xmlns:a16="http://schemas.microsoft.com/office/drawing/2014/main" id="{DF7FE0CF-F111-A428-A949-4DA231288948}"/>
              </a:ext>
            </a:extLst>
          </p:cNvPr>
          <p:cNvSpPr>
            <a:spLocks noGrp="1"/>
          </p:cNvSpPr>
          <p:nvPr>
            <p:ph type="sldNum" sz="quarter" idx="5"/>
          </p:nvPr>
        </p:nvSpPr>
        <p:spPr/>
        <p:txBody>
          <a:bodyPr/>
          <a:lstStyle/>
          <a:p>
            <a:fld id="{867617D9-8B3F-437A-9C0F-6DBFE3D75340}" type="slidenum">
              <a:rPr lang="sl-SI" smtClean="0"/>
              <a:t>7</a:t>
            </a:fld>
            <a:endParaRPr lang="sl-SI"/>
          </a:p>
        </p:txBody>
      </p:sp>
    </p:spTree>
    <p:extLst>
      <p:ext uri="{BB962C8B-B14F-4D97-AF65-F5344CB8AC3E}">
        <p14:creationId xmlns:p14="http://schemas.microsoft.com/office/powerpoint/2010/main" val="87448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A78A-F4E6-5551-EDEF-30385900E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70EFB-7116-4EB6-216A-6294969D6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0131D-19ED-FEB8-9F11-DF696E113DCC}"/>
              </a:ext>
            </a:extLst>
          </p:cNvPr>
          <p:cNvSpPr>
            <a:spLocks noGrp="1"/>
          </p:cNvSpPr>
          <p:nvPr>
            <p:ph type="body" idx="1"/>
          </p:nvPr>
        </p:nvSpPr>
        <p:spPr/>
        <p:txBody>
          <a:bodyPr/>
          <a:lstStyle/>
          <a:p>
            <a:endParaRPr lang="sl-SI" dirty="0"/>
          </a:p>
        </p:txBody>
      </p:sp>
      <p:sp>
        <p:nvSpPr>
          <p:cNvPr id="4" name="Slide Number Placeholder 3">
            <a:extLst>
              <a:ext uri="{FF2B5EF4-FFF2-40B4-BE49-F238E27FC236}">
                <a16:creationId xmlns:a16="http://schemas.microsoft.com/office/drawing/2014/main" id="{79865D1A-1309-1EC1-EF4F-C2E9253B83B8}"/>
              </a:ext>
            </a:extLst>
          </p:cNvPr>
          <p:cNvSpPr>
            <a:spLocks noGrp="1"/>
          </p:cNvSpPr>
          <p:nvPr>
            <p:ph type="sldNum" sz="quarter" idx="5"/>
          </p:nvPr>
        </p:nvSpPr>
        <p:spPr/>
        <p:txBody>
          <a:bodyPr/>
          <a:lstStyle/>
          <a:p>
            <a:fld id="{867617D9-8B3F-437A-9C0F-6DBFE3D75340}" type="slidenum">
              <a:rPr lang="sl-SI" smtClean="0"/>
              <a:t>8</a:t>
            </a:fld>
            <a:endParaRPr lang="sl-SI"/>
          </a:p>
        </p:txBody>
      </p:sp>
    </p:spTree>
    <p:extLst>
      <p:ext uri="{BB962C8B-B14F-4D97-AF65-F5344CB8AC3E}">
        <p14:creationId xmlns:p14="http://schemas.microsoft.com/office/powerpoint/2010/main" val="358403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31866-C62B-3232-A4DD-944DD703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514F7-E8B3-6D79-E8D3-63FA36FDE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3CA0C-550C-82B1-9C74-30C0F6D1DA41}"/>
              </a:ext>
            </a:extLst>
          </p:cNvPr>
          <p:cNvSpPr>
            <a:spLocks noGrp="1"/>
          </p:cNvSpPr>
          <p:nvPr>
            <p:ph type="body" idx="1"/>
          </p:nvPr>
        </p:nvSpPr>
        <p:spPr/>
        <p:txBody>
          <a:bodyPr/>
          <a:lstStyle/>
          <a:p>
            <a:pPr>
              <a:buFont typeface="Arial" panose="020B0604020202020204" pitchFamily="34" charset="0"/>
              <a:buChar char="•"/>
            </a:pPr>
            <a:r>
              <a:rPr lang="sl-SI" b="1" dirty="0"/>
              <a:t>SKLOP 1:</a:t>
            </a:r>
            <a:r>
              <a:rPr lang="sl-SI" dirty="0"/>
              <a:t> Izvedba operacij celovitih energetskih prenov stavb, ki so v (so)lasti in rabi občin – v okviru SC </a:t>
            </a:r>
            <a:r>
              <a:rPr lang="sl-SI" dirty="0" err="1"/>
              <a:t>RSO2.1</a:t>
            </a:r>
            <a:r>
              <a:rPr lang="sl-SI" dirty="0"/>
              <a:t> »Spodbujanje energetske učinkovitosti in zmanjševanje emisij toplogrednih plinov (Kohezijski sklad)«;</a:t>
            </a:r>
          </a:p>
          <a:p>
            <a:pPr>
              <a:buFont typeface="Arial" panose="020B0604020202020204" pitchFamily="34" charset="0"/>
              <a:buChar char="•"/>
            </a:pPr>
            <a:r>
              <a:rPr lang="sl-SI" b="1" dirty="0"/>
              <a:t>SKLOP 2:</a:t>
            </a:r>
            <a:r>
              <a:rPr lang="sl-SI" dirty="0"/>
              <a:t> Izvedba operacij izgradnje novih naprav za proizvodnjo električne energije iz sončne energije (SE), skladno s konceptom samooskrbe z električno energijo, in sicer za stavbe v (so)lasti in rabi občin, ki so predmet operacije prijavljene v SKLOP 1 tega razpisa – v okviru SC </a:t>
            </a:r>
            <a:r>
              <a:rPr lang="sl-SI" dirty="0" err="1"/>
              <a:t>RSO2.2</a:t>
            </a:r>
            <a:r>
              <a:rPr lang="sl-SI" dirty="0"/>
              <a:t> »Spodbujanje energije iz obnovljivih virov v skladu z Direktivo (EU) 2018/2001 o spodbujanju uporabe energije iz obnovljivih virov, vključno s trajnostnimi merili, določenimi v Direktivi (Evropski sklad za regionalni razvoj)«.</a:t>
            </a:r>
          </a:p>
          <a:p>
            <a:pPr marL="0" indent="0" algn="just">
              <a:buFontTx/>
              <a:buNone/>
            </a:pPr>
            <a:endParaRPr lang="sl-SI" u="sng" dirty="0"/>
          </a:p>
        </p:txBody>
      </p:sp>
      <p:sp>
        <p:nvSpPr>
          <p:cNvPr id="4" name="Slide Number Placeholder 3">
            <a:extLst>
              <a:ext uri="{FF2B5EF4-FFF2-40B4-BE49-F238E27FC236}">
                <a16:creationId xmlns:a16="http://schemas.microsoft.com/office/drawing/2014/main" id="{6CD00EF9-548D-1E8D-7697-F9FC258DE528}"/>
              </a:ext>
            </a:extLst>
          </p:cNvPr>
          <p:cNvSpPr>
            <a:spLocks noGrp="1"/>
          </p:cNvSpPr>
          <p:nvPr>
            <p:ph type="sldNum" sz="quarter" idx="5"/>
          </p:nvPr>
        </p:nvSpPr>
        <p:spPr/>
        <p:txBody>
          <a:bodyPr/>
          <a:lstStyle/>
          <a:p>
            <a:fld id="{867617D9-8B3F-437A-9C0F-6DBFE3D75340}" type="slidenum">
              <a:rPr lang="sl-SI" smtClean="0"/>
              <a:t>9</a:t>
            </a:fld>
            <a:endParaRPr lang="sl-SI"/>
          </a:p>
        </p:txBody>
      </p:sp>
    </p:spTree>
    <p:extLst>
      <p:ext uri="{BB962C8B-B14F-4D97-AF65-F5344CB8AC3E}">
        <p14:creationId xmlns:p14="http://schemas.microsoft.com/office/powerpoint/2010/main" val="70457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60F93-0D78-302E-B712-0E3DDD5A6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E90ED-DB99-C776-0D82-3D93D787C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A6FC0-C3A5-BABF-BB2F-E81B7DBEDD49}"/>
              </a:ext>
            </a:extLst>
          </p:cNvPr>
          <p:cNvSpPr>
            <a:spLocks noGrp="1"/>
          </p:cNvSpPr>
          <p:nvPr>
            <p:ph type="body" idx="1"/>
          </p:nvPr>
        </p:nvSpPr>
        <p:spPr/>
        <p:txBody>
          <a:bodyPr/>
          <a:lstStyle/>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Potem imamo tukaj tudi nekaj POVRATNIH SREDSTEV - Tukaj gre za finančne produkte, torej za ugodna posojila za projekte z določenim namenom </a:t>
            </a:r>
          </a:p>
          <a:p>
            <a:pPr>
              <a:lnSpc>
                <a:spcPct val="107000"/>
              </a:lnSpc>
              <a:spcAft>
                <a:spcPts val="800"/>
              </a:spcAft>
              <a:buNone/>
            </a:pPr>
            <a:endParaRPr lang="sl-SI" sz="1100" b="1"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PF – pred-financiranje:</a:t>
            </a:r>
            <a:r>
              <a:rPr lang="sl-SI" sz="1100" dirty="0">
                <a:effectLst/>
                <a:latin typeface="Aptos" panose="020B0004020202020204" pitchFamily="34" charset="0"/>
                <a:ea typeface="Aptos" panose="020B0004020202020204" pitchFamily="34" charset="0"/>
                <a:cs typeface="Times New Roman" panose="02020603050405020304" pitchFamily="18" charset="0"/>
              </a:rPr>
              <a:t> </a:t>
            </a:r>
            <a:r>
              <a:rPr lang="sl-SI" sz="11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https://www.srrs.si/javni-razpisi/bizi-pf-2-2/</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LES: </a:t>
            </a:r>
            <a:r>
              <a:rPr lang="sl-SI" sz="11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https://www.srrs.si/javni-razpisi/bizi-les-2/</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Začetek projekta oz. upravičeni stroški, ki lahko nastanejo od 1. 1. 2024, naprej so:</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Opredmetena osnovna sredstva (nepremične), </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Opredmetena osnovna sredstva (proizvajalne naprave in stroji, vključno z opremo na področju OVE za samooskrbo), in sicer:</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Neopredmetena sredstva, in sicer:</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programska oprema, nakup patentov, licenc, blagovnih znamk, znanja ali nepatentiranega tehničnega znanja.</a:t>
            </a:r>
          </a:p>
          <a:p>
            <a:pPr marL="342900" lvl="0" indent="-342900">
              <a:lnSpc>
                <a:spcPct val="107000"/>
              </a:lnSpc>
              <a:spcAft>
                <a:spcPts val="800"/>
              </a:spcAft>
              <a:buSzPts val="1000"/>
              <a:buFont typeface="Symbol" panose="05050102010706020507" pitchFamily="18" charset="2"/>
              <a:buChar char=""/>
              <a:tabLst>
                <a:tab pos="4572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obratnih sredstev (do 30% upravičene vrednosti projekta, v kolikor so vezani na projekt), in sicer:</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storitev zunanjih izvajalcev,</a:t>
            </a:r>
          </a:p>
          <a:p>
            <a:pPr marL="742950" lvl="1" indent="-285750">
              <a:lnSpc>
                <a:spcPct val="107000"/>
              </a:lnSpc>
              <a:spcAft>
                <a:spcPts val="800"/>
              </a:spcAft>
              <a:buSzPts val="1000"/>
              <a:buFont typeface="Courier New" panose="02070309020205020404" pitchFamily="49" charset="0"/>
              <a:buChar char="o"/>
              <a:tabLst>
                <a:tab pos="914400" algn="l"/>
              </a:tabLst>
            </a:pPr>
            <a:r>
              <a:rPr lang="sl-SI" sz="1100" dirty="0">
                <a:effectLst/>
                <a:latin typeface="Aptos" panose="020B0004020202020204" pitchFamily="34" charset="0"/>
                <a:ea typeface="Aptos" panose="020B0004020202020204" pitchFamily="34" charset="0"/>
                <a:cs typeface="Times New Roman" panose="02020603050405020304" pitchFamily="18" charset="0"/>
              </a:rPr>
              <a:t>stroški materiala in blaga.</a:t>
            </a:r>
          </a:p>
          <a:p>
            <a:pPr marL="742950" lvl="1" indent="-285750">
              <a:lnSpc>
                <a:spcPct val="107000"/>
              </a:lnSpc>
              <a:spcAft>
                <a:spcPts val="800"/>
              </a:spcAft>
              <a:buSzPts val="1000"/>
              <a:buFont typeface="Courier New" panose="02070309020205020404" pitchFamily="49" charset="0"/>
              <a:buChar char="o"/>
              <a:tabLst>
                <a:tab pos="914400" algn="l"/>
              </a:tabLst>
            </a:pP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BIZI TURIZEM: </a:t>
            </a:r>
            <a:r>
              <a:rPr lang="sl-SI" sz="11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https://www.srrs.si/javni-razpisi/bizi-turizem/</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Cilji projekta</a:t>
            </a:r>
          </a:p>
          <a:p>
            <a:pPr>
              <a:lnSpc>
                <a:spcPct val="107000"/>
              </a:lnSpc>
              <a:spcAft>
                <a:spcPts val="800"/>
              </a:spcAft>
              <a:buNone/>
            </a:pPr>
            <a:r>
              <a:rPr lang="sl-SI" sz="1100" dirty="0">
                <a:effectLst/>
                <a:latin typeface="Aptos" panose="020B0004020202020204" pitchFamily="34" charset="0"/>
                <a:ea typeface="Aptos" panose="020B0004020202020204" pitchFamily="34" charset="0"/>
                <a:cs typeface="Times New Roman" panose="02020603050405020304" pitchFamily="18" charset="0"/>
              </a:rPr>
              <a:t>Projekt mora po zaključku izvedbe dosegati vsaj enega izmed ciljev:</a:t>
            </a:r>
          </a:p>
          <a:p>
            <a:pPr marL="342900" lvl="0" indent="-342900">
              <a:lnSpc>
                <a:spcPct val="107000"/>
              </a:lnSpc>
              <a:spcAft>
                <a:spcPts val="800"/>
              </a:spcAft>
              <a:buSzPts val="1000"/>
              <a:buFont typeface="Symbol" panose="05050102010706020507" pitchFamily="18" charset="2"/>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Razvoj zelenih in trajnostnih storitev, trajnostno delovanje podjetja:</a:t>
            </a:r>
          </a:p>
          <a:p>
            <a:pPr marL="342900" lvl="0" indent="-342900">
              <a:lnSpc>
                <a:spcPct val="107000"/>
              </a:lnSpc>
              <a:spcAft>
                <a:spcPts val="800"/>
              </a:spcAft>
              <a:buSzPts val="1000"/>
              <a:buFont typeface="Symbol" panose="05050102010706020507" pitchFamily="18" charset="2"/>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Zmanjšanje emisij in ogljičnega odtisa:</a:t>
            </a:r>
          </a:p>
          <a:p>
            <a:pPr marL="342900" lvl="0" indent="-342900">
              <a:lnSpc>
                <a:spcPct val="107000"/>
              </a:lnSpc>
              <a:spcAft>
                <a:spcPts val="800"/>
              </a:spcAft>
              <a:buSzPts val="1000"/>
              <a:buFont typeface="Symbol" panose="05050102010706020507" pitchFamily="18" charset="2"/>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Prehod na krožno gospodarstvo:</a:t>
            </a:r>
          </a:p>
          <a:p>
            <a:pPr marL="342900" lvl="0" indent="-342900">
              <a:lnSpc>
                <a:spcPct val="107000"/>
              </a:lnSpc>
              <a:spcAft>
                <a:spcPts val="800"/>
              </a:spcAft>
              <a:buSzPts val="1000"/>
              <a:buFont typeface="Symbol" panose="05050102010706020507" pitchFamily="18" charset="2"/>
              <a:buChar char=""/>
              <a:tabLst>
                <a:tab pos="457200" algn="l"/>
              </a:tabLst>
            </a:pPr>
            <a:r>
              <a:rPr lang="sl-SI" sz="1100" b="1" dirty="0">
                <a:effectLst/>
                <a:latin typeface="Aptos" panose="020B0004020202020204" pitchFamily="34" charset="0"/>
                <a:ea typeface="Aptos" panose="020B0004020202020204" pitchFamily="34" charset="0"/>
                <a:cs typeface="Times New Roman" panose="02020603050405020304" pitchFamily="18" charset="0"/>
              </a:rPr>
              <a:t>Razvoj dodatne turistične ponudbe:</a:t>
            </a:r>
          </a:p>
          <a:p>
            <a:pPr>
              <a:lnSpc>
                <a:spcPct val="107000"/>
              </a:lnSpc>
              <a:spcAft>
                <a:spcPts val="800"/>
              </a:spcAft>
              <a:buNone/>
            </a:pPr>
            <a:r>
              <a:rPr lang="sl-SI" sz="1100" b="1" dirty="0">
                <a:effectLst/>
                <a:latin typeface="Aptos" panose="020B0004020202020204" pitchFamily="34" charset="0"/>
                <a:ea typeface="Aptos" panose="020B0004020202020204" pitchFamily="34" charset="0"/>
                <a:cs typeface="Times New Roman" panose="02020603050405020304" pitchFamily="18" charset="0"/>
              </a:rPr>
              <a:t> </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sl-SI" sz="1100" b="1" dirty="0">
                <a:effectLst/>
                <a:latin typeface="Aptos" panose="020B0004020202020204" pitchFamily="34" charset="0"/>
                <a:ea typeface="Aptos" panose="020B0004020202020204" pitchFamily="34" charset="0"/>
                <a:cs typeface="Times New Roman" panose="02020603050405020304" pitchFamily="18" charset="0"/>
              </a:rPr>
              <a:t>BIZI OPO TURIZEM: </a:t>
            </a:r>
            <a:r>
              <a:rPr lang="sl-SI" sz="11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https://www.srrs.si/javni-razpisi/bizi-opo-turizem/</a:t>
            </a:r>
            <a:endParaRPr lang="sl-SI" sz="1100" dirty="0">
              <a:effectLst/>
              <a:latin typeface="Aptos" panose="020B0004020202020204" pitchFamily="34" charset="0"/>
              <a:ea typeface="Aptos" panose="020B0004020202020204" pitchFamily="34" charset="0"/>
              <a:cs typeface="Times New Roman" panose="02020603050405020304" pitchFamily="18" charset="0"/>
            </a:endParaRPr>
          </a:p>
          <a:p>
            <a:endParaRPr lang="sl-SI" dirty="0"/>
          </a:p>
        </p:txBody>
      </p:sp>
      <p:sp>
        <p:nvSpPr>
          <p:cNvPr id="4" name="Slide Number Placeholder 3">
            <a:extLst>
              <a:ext uri="{FF2B5EF4-FFF2-40B4-BE49-F238E27FC236}">
                <a16:creationId xmlns:a16="http://schemas.microsoft.com/office/drawing/2014/main" id="{4D449ABB-B9ED-6B26-C45D-7E7741FC4887}"/>
              </a:ext>
            </a:extLst>
          </p:cNvPr>
          <p:cNvSpPr>
            <a:spLocks noGrp="1"/>
          </p:cNvSpPr>
          <p:nvPr>
            <p:ph type="sldNum" sz="quarter" idx="5"/>
          </p:nvPr>
        </p:nvSpPr>
        <p:spPr/>
        <p:txBody>
          <a:bodyPr/>
          <a:lstStyle/>
          <a:p>
            <a:fld id="{867617D9-8B3F-437A-9C0F-6DBFE3D75340}" type="slidenum">
              <a:rPr lang="sl-SI" smtClean="0"/>
              <a:t>10</a:t>
            </a:fld>
            <a:endParaRPr lang="sl-SI"/>
          </a:p>
        </p:txBody>
      </p:sp>
    </p:spTree>
    <p:extLst>
      <p:ext uri="{BB962C8B-B14F-4D97-AF65-F5344CB8AC3E}">
        <p14:creationId xmlns:p14="http://schemas.microsoft.com/office/powerpoint/2010/main" val="1115679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4.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11" name="Grafika 10">
            <a:extLst>
              <a:ext uri="{FF2B5EF4-FFF2-40B4-BE49-F238E27FC236}">
                <a16:creationId xmlns:a16="http://schemas.microsoft.com/office/drawing/2014/main" id="{AE08598C-2F73-4E83-B304-CD18F7297A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5903"/>
          <a:stretch/>
        </p:blipFill>
        <p:spPr>
          <a:xfrm>
            <a:off x="-40343" y="0"/>
            <a:ext cx="12232343" cy="6858000"/>
          </a:xfrm>
          <a:prstGeom prst="rect">
            <a:avLst/>
          </a:prstGeom>
        </p:spPr>
      </p:pic>
      <p:sp>
        <p:nvSpPr>
          <p:cNvPr id="2" name="Naslov 1">
            <a:extLst>
              <a:ext uri="{FF2B5EF4-FFF2-40B4-BE49-F238E27FC236}">
                <a16:creationId xmlns:a16="http://schemas.microsoft.com/office/drawing/2014/main" id="{3DBC0221-1401-41B0-BD89-E15EA716E1AB}"/>
              </a:ext>
            </a:extLst>
          </p:cNvPr>
          <p:cNvSpPr>
            <a:spLocks noGrp="1"/>
          </p:cNvSpPr>
          <p:nvPr>
            <p:ph type="ctrTitle"/>
          </p:nvPr>
        </p:nvSpPr>
        <p:spPr>
          <a:xfrm>
            <a:off x="2812473" y="1122363"/>
            <a:ext cx="7042727" cy="2390094"/>
          </a:xfrm>
        </p:spPr>
        <p:txBody>
          <a:bodyPr anchor="b"/>
          <a:lstStyle>
            <a:lvl1pPr algn="ctr">
              <a:defRPr sz="6000"/>
            </a:lvl1pPr>
          </a:lstStyle>
          <a:p>
            <a:r>
              <a:rPr lang="sl-SI" dirty="0"/>
              <a:t>Kliknite, če želite urediti slog naslova matrice</a:t>
            </a:r>
          </a:p>
        </p:txBody>
      </p:sp>
      <p:sp>
        <p:nvSpPr>
          <p:cNvPr id="3" name="Podnaslov 2">
            <a:extLst>
              <a:ext uri="{FF2B5EF4-FFF2-40B4-BE49-F238E27FC236}">
                <a16:creationId xmlns:a16="http://schemas.microsoft.com/office/drawing/2014/main" id="{6FDF3D6C-3EE2-429F-9F33-985119A25F5F}"/>
              </a:ext>
            </a:extLst>
          </p:cNvPr>
          <p:cNvSpPr>
            <a:spLocks noGrp="1"/>
          </p:cNvSpPr>
          <p:nvPr>
            <p:ph type="subTitle" idx="1"/>
          </p:nvPr>
        </p:nvSpPr>
        <p:spPr>
          <a:xfrm>
            <a:off x="2812473" y="3602038"/>
            <a:ext cx="7042727" cy="165749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9D657BC-2763-426D-A2E6-6B5DF4637C0E}"/>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A7630039-B140-4FC2-9771-D99C05E7F7A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6915702-AB6D-4B38-AF78-16EF826B1099}"/>
              </a:ext>
            </a:extLst>
          </p:cNvPr>
          <p:cNvSpPr>
            <a:spLocks noGrp="1"/>
          </p:cNvSpPr>
          <p:nvPr>
            <p:ph type="sldNum" sz="quarter" idx="12"/>
          </p:nvPr>
        </p:nvSpPr>
        <p:spPr/>
        <p:txBody>
          <a:body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6F9AACED-51FC-4990-A27D-F488560CE2D5}"/>
              </a:ext>
            </a:extLst>
          </p:cNvPr>
          <p:cNvPicPr>
            <a:picLocks noChangeAspect="1"/>
          </p:cNvPicPr>
          <p:nvPr userDrawn="1"/>
        </p:nvPicPr>
        <p:blipFill>
          <a:blip r:embed="rId4">
            <a:extLst>
              <a:ext uri="{96DAC541-7B7A-43D3-8B79-37D633B846F1}">
                <asvg:svgBlip xmlns:asvg="http://schemas.microsoft.com/office/drawing/2016/SVG/main" r:embed="rId5"/>
              </a:ext>
            </a:extLst>
          </a:blip>
          <a:srcRect l="28590"/>
          <a:stretch>
            <a:fillRect/>
          </a:stretch>
        </p:blipFill>
        <p:spPr>
          <a:xfrm rot="1002202">
            <a:off x="-611939" y="-232475"/>
            <a:ext cx="2705922" cy="4671843"/>
          </a:xfrm>
          <a:custGeom>
            <a:avLst/>
            <a:gdLst>
              <a:gd name="connsiteX0" fmla="*/ 0 w 2705922"/>
              <a:gd name="connsiteY0" fmla="*/ 545805 h 4671843"/>
              <a:gd name="connsiteX1" fmla="*/ 1818875 w 2705922"/>
              <a:gd name="connsiteY1" fmla="*/ 0 h 4671843"/>
              <a:gd name="connsiteX2" fmla="*/ 2655593 w 2705922"/>
              <a:gd name="connsiteY2" fmla="*/ 0 h 4671843"/>
              <a:gd name="connsiteX3" fmla="*/ 2705922 w 2705922"/>
              <a:gd name="connsiteY3" fmla="*/ 167720 h 4671843"/>
              <a:gd name="connsiteX4" fmla="*/ 2705922 w 2705922"/>
              <a:gd name="connsiteY4" fmla="*/ 4671843 h 4671843"/>
              <a:gd name="connsiteX5" fmla="*/ 1238135 w 2705922"/>
              <a:gd name="connsiteY5" fmla="*/ 4671843 h 467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922" h="4671843">
                <a:moveTo>
                  <a:pt x="0" y="545805"/>
                </a:moveTo>
                <a:lnTo>
                  <a:pt x="1818875" y="0"/>
                </a:lnTo>
                <a:lnTo>
                  <a:pt x="2655593" y="0"/>
                </a:lnTo>
                <a:lnTo>
                  <a:pt x="2705922" y="167720"/>
                </a:lnTo>
                <a:lnTo>
                  <a:pt x="2705922" y="4671843"/>
                </a:lnTo>
                <a:lnTo>
                  <a:pt x="1238135" y="4671843"/>
                </a:lnTo>
                <a:close/>
              </a:path>
            </a:pathLst>
          </a:custGeom>
        </p:spPr>
      </p:pic>
      <p:pic>
        <p:nvPicPr>
          <p:cNvPr id="19" name="Grafika 18">
            <a:extLst>
              <a:ext uri="{FF2B5EF4-FFF2-40B4-BE49-F238E27FC236}">
                <a16:creationId xmlns:a16="http://schemas.microsoft.com/office/drawing/2014/main" id="{651A567A-1D10-4C5B-91E8-BDF52159F0E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619" r="323" b="21344"/>
          <a:stretch/>
        </p:blipFill>
        <p:spPr>
          <a:xfrm>
            <a:off x="-40343" y="4555559"/>
            <a:ext cx="12232341" cy="2302441"/>
          </a:xfrm>
          <a:prstGeom prst="rect">
            <a:avLst/>
          </a:prstGeom>
        </p:spPr>
      </p:pic>
    </p:spTree>
    <p:extLst>
      <p:ext uri="{BB962C8B-B14F-4D97-AF65-F5344CB8AC3E}">
        <p14:creationId xmlns:p14="http://schemas.microsoft.com/office/powerpoint/2010/main" val="169073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0C30F0E-034F-4BCF-82E8-B4E9071FF84D}"/>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E31D7E19-4CFB-4FE3-B0BD-89F1457EF10E}"/>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06032CD-4CFF-420A-9D48-4E4167E8748F}"/>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83A2550F-2117-4C40-B827-D9BE52B652F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A231FEE-F2C1-43B2-B012-94B534D8A4AA}"/>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68386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DE0EAD9-4EC7-4169-AACE-42340B932166}"/>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EE0DD59B-CF42-4B4B-89D7-ED613B2E16B3}"/>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84DAB9C6-B85A-4743-A2E5-DEB10EB747F7}"/>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53811041-03C8-4E06-A211-7FE3560A7F9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2EF187B-5643-4FC0-BEED-FFCE356023CA}"/>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96686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96B4FF1-FECE-4E74-940E-F4F6FC67A076}"/>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3" name="Označba mesta noge 2">
            <a:extLst>
              <a:ext uri="{FF2B5EF4-FFF2-40B4-BE49-F238E27FC236}">
                <a16:creationId xmlns:a16="http://schemas.microsoft.com/office/drawing/2014/main" id="{8C33B417-E56F-4AC4-8C3F-DAA80D6B79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657F7E5-EFB6-45DC-9F8D-6ED5805D87B9}"/>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360606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A311AD-603C-4F1E-9FDC-E2E4F2A5BD9C}"/>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3CD8985-9E10-40B2-BE25-CA275F80C5D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8622EB1-B006-4A42-8BCF-6623E3CA5A33}"/>
              </a:ext>
            </a:extLst>
          </p:cNvPr>
          <p:cNvSpPr>
            <a:spLocks noGrp="1"/>
          </p:cNvSpPr>
          <p:nvPr>
            <p:ph type="dt" sz="half" idx="10"/>
          </p:nvPr>
        </p:nvSpPr>
        <p:spPr/>
        <p:txBody>
          <a:bodyPr/>
          <a:lstStyle/>
          <a:p>
            <a:fld id="{97D802B7-426F-444C-B557-46C40C57AA64}" type="datetimeFigureOut">
              <a:rPr lang="sl-SI" smtClean="0"/>
              <a:t>11. 06. 2025</a:t>
            </a:fld>
            <a:endParaRPr lang="sl-SI" dirty="0"/>
          </a:p>
        </p:txBody>
      </p:sp>
      <p:sp>
        <p:nvSpPr>
          <p:cNvPr id="5" name="Označba mesta noge 4">
            <a:extLst>
              <a:ext uri="{FF2B5EF4-FFF2-40B4-BE49-F238E27FC236}">
                <a16:creationId xmlns:a16="http://schemas.microsoft.com/office/drawing/2014/main" id="{E53D7A95-282A-4913-9FEA-9DEE32E90DE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090E394-12A7-49A5-8A1E-1A4A84240625}"/>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0094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4B2322-DCE7-467F-BF82-92065170792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9FCAF53-2E0B-4DFC-BD1A-41C796D5B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E0F1EDF-417A-4B38-8AF7-755CA1225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AACFC5D-0C9C-4A64-A825-E463AFD82369}"/>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6" name="Označba mesta noge 5">
            <a:extLst>
              <a:ext uri="{FF2B5EF4-FFF2-40B4-BE49-F238E27FC236}">
                <a16:creationId xmlns:a16="http://schemas.microsoft.com/office/drawing/2014/main" id="{A617B100-A64E-4374-8D4D-44F6EA8C568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D962C35-BE4B-413A-88A0-5219774522B7}"/>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68266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A311AD-603C-4F1E-9FDC-E2E4F2A5BD9C}"/>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3CD8985-9E10-40B2-BE25-CA275F80C5D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8622EB1-B006-4A42-8BCF-6623E3CA5A33}"/>
              </a:ext>
            </a:extLst>
          </p:cNvPr>
          <p:cNvSpPr>
            <a:spLocks noGrp="1"/>
          </p:cNvSpPr>
          <p:nvPr>
            <p:ph type="dt" sz="half" idx="10"/>
          </p:nvPr>
        </p:nvSpPr>
        <p:spPr/>
        <p:txBody>
          <a:bodyPr/>
          <a:lstStyle/>
          <a:p>
            <a:fld id="{97D802B7-426F-444C-B557-46C40C57AA64}" type="datetimeFigureOut">
              <a:rPr lang="sl-SI" smtClean="0"/>
              <a:t>11. 06. 2025</a:t>
            </a:fld>
            <a:endParaRPr lang="sl-SI" dirty="0"/>
          </a:p>
        </p:txBody>
      </p:sp>
      <p:sp>
        <p:nvSpPr>
          <p:cNvPr id="5" name="Označba mesta noge 4">
            <a:extLst>
              <a:ext uri="{FF2B5EF4-FFF2-40B4-BE49-F238E27FC236}">
                <a16:creationId xmlns:a16="http://schemas.microsoft.com/office/drawing/2014/main" id="{E53D7A95-282A-4913-9FEA-9DEE32E90DE8}"/>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090E394-12A7-49A5-8A1E-1A4A84240625}"/>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00946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FAEA45-479D-42D7-928D-86095AB9AEDA}"/>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C230453C-6676-4CC2-8113-24BFEF0B5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0C649770-8319-4592-A2BC-DB8747A4B20D}"/>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313ECFB5-704A-4622-8E9D-7915B889983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BF61927-1657-4DBE-AE21-733E561C74C4}"/>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88242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469A84-779D-4CF1-938A-C3BF1E88792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4CC0BDC-4398-4C53-9485-AA085380CE75}"/>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93D0CB47-DA42-4FBD-BFFC-603399AEF189}"/>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0B24F188-EC67-4359-9BA9-1E7EF325E21B}"/>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6" name="Označba mesta noge 5">
            <a:extLst>
              <a:ext uri="{FF2B5EF4-FFF2-40B4-BE49-F238E27FC236}">
                <a16:creationId xmlns:a16="http://schemas.microsoft.com/office/drawing/2014/main" id="{6DB67261-938F-4F26-82A2-EC6F4FF309D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A9CDEA7-6FF2-4EDC-A43B-8E842EF1932B}"/>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240145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14FAC6-080E-4762-B54B-DFF4D8964B9A}"/>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3CE44B41-CE94-4E9A-B7AE-96FA937C8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86510FED-89CE-4217-94A8-B4BC168D60F1}"/>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3A6CE92-CE60-40D6-8B10-9EE22028BA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989D8F4A-4262-4A62-A8B7-2989C39E61B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7AD02F3D-006C-4D10-8737-D44B4E328534}"/>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8" name="Označba mesta noge 7">
            <a:extLst>
              <a:ext uri="{FF2B5EF4-FFF2-40B4-BE49-F238E27FC236}">
                <a16:creationId xmlns:a16="http://schemas.microsoft.com/office/drawing/2014/main" id="{C4AB05A7-8415-454B-B1D7-E3E629409E10}"/>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79727A29-C53B-49F2-9F11-62B059AFEE8B}"/>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739195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D00150-DDE8-4E93-B2A8-997BF6C63759}"/>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4E7381C-DAD2-4492-B4FA-5D5A93507E06}"/>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4" name="Označba mesta noge 3">
            <a:extLst>
              <a:ext uri="{FF2B5EF4-FFF2-40B4-BE49-F238E27FC236}">
                <a16:creationId xmlns:a16="http://schemas.microsoft.com/office/drawing/2014/main" id="{AD3C6C89-D993-417C-9022-F954CFFFBDC1}"/>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F582556-12BB-45DD-BB90-9BEEDD084CB8}"/>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558490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A96B4FF1-FECE-4E74-940E-F4F6FC67A076}"/>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3" name="Označba mesta noge 2">
            <a:extLst>
              <a:ext uri="{FF2B5EF4-FFF2-40B4-BE49-F238E27FC236}">
                <a16:creationId xmlns:a16="http://schemas.microsoft.com/office/drawing/2014/main" id="{8C33B417-E56F-4AC4-8C3F-DAA80D6B795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657F7E5-EFB6-45DC-9F8D-6ED5805D87B9}"/>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36060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F16877-9B01-4C23-95BF-5FFE00F8447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4BC9D53-AB75-43E4-9BFC-52E222E23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A5658309-137D-4932-9C31-3B3D7F178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D2EC66A0-73C4-4BBB-A6ED-61FDC8BE5877}"/>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6" name="Označba mesta noge 5">
            <a:extLst>
              <a:ext uri="{FF2B5EF4-FFF2-40B4-BE49-F238E27FC236}">
                <a16:creationId xmlns:a16="http://schemas.microsoft.com/office/drawing/2014/main" id="{51BAA627-2F92-4686-961B-46C5464ED60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8DD57BB-C7D5-48A1-A14F-814FC340F923}"/>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399970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4B2322-DCE7-467F-BF82-92065170792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49FCAF53-2E0B-4DFC-BD1A-41C796D5B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E0F1EDF-417A-4B38-8AF7-755CA1225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AACFC5D-0C9C-4A64-A825-E463AFD82369}"/>
              </a:ext>
            </a:extLst>
          </p:cNvPr>
          <p:cNvSpPr>
            <a:spLocks noGrp="1"/>
          </p:cNvSpPr>
          <p:nvPr>
            <p:ph type="dt" sz="half" idx="10"/>
          </p:nvPr>
        </p:nvSpPr>
        <p:spPr/>
        <p:txBody>
          <a:bodyPr/>
          <a:lstStyle/>
          <a:p>
            <a:fld id="{97D802B7-426F-444C-B557-46C40C57AA64}" type="datetimeFigureOut">
              <a:rPr lang="sl-SI" smtClean="0"/>
              <a:t>11. 06. 2025</a:t>
            </a:fld>
            <a:endParaRPr lang="sl-SI"/>
          </a:p>
        </p:txBody>
      </p:sp>
      <p:sp>
        <p:nvSpPr>
          <p:cNvPr id="6" name="Označba mesta noge 5">
            <a:extLst>
              <a:ext uri="{FF2B5EF4-FFF2-40B4-BE49-F238E27FC236}">
                <a16:creationId xmlns:a16="http://schemas.microsoft.com/office/drawing/2014/main" id="{A617B100-A64E-4374-8D4D-44F6EA8C568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D962C35-BE4B-413A-88A0-5219774522B7}"/>
              </a:ext>
            </a:extLst>
          </p:cNvPr>
          <p:cNvSpPr>
            <a:spLocks noGrp="1"/>
          </p:cNvSpPr>
          <p:nvPr>
            <p:ph type="sldNum" sz="quarter" idx="12"/>
          </p:nvPr>
        </p:nvSpPr>
        <p:spPr/>
        <p:txBody>
          <a:bodyPr/>
          <a:lstStyle/>
          <a:p>
            <a:fld id="{1D4BD298-8031-442C-990E-C57BA1392359}" type="slidenum">
              <a:rPr lang="sl-SI" smtClean="0"/>
              <a:t>‹#›</a:t>
            </a:fld>
            <a:endParaRPr lang="sl-SI"/>
          </a:p>
        </p:txBody>
      </p:sp>
    </p:spTree>
    <p:extLst>
      <p:ext uri="{BB962C8B-B14F-4D97-AF65-F5344CB8AC3E}">
        <p14:creationId xmlns:p14="http://schemas.microsoft.com/office/powerpoint/2010/main" val="168266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61711816-B287-49FA-B8C3-A5F698D624A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r="19473" b="5098"/>
          <a:stretch/>
        </p:blipFill>
        <p:spPr>
          <a:xfrm>
            <a:off x="9448801" y="3376412"/>
            <a:ext cx="2743200" cy="3481588"/>
          </a:xfrm>
          <a:prstGeom prst="rect">
            <a:avLst/>
          </a:prstGeom>
        </p:spPr>
      </p:pic>
      <p:sp>
        <p:nvSpPr>
          <p:cNvPr id="2" name="Označba mesta naslova 1">
            <a:extLst>
              <a:ext uri="{FF2B5EF4-FFF2-40B4-BE49-F238E27FC236}">
                <a16:creationId xmlns:a16="http://schemas.microsoft.com/office/drawing/2014/main" id="{EF5146DB-8102-46B4-A1B4-CC41AC3B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za urejanje sloga naslovov matrike</a:t>
            </a:r>
          </a:p>
        </p:txBody>
      </p:sp>
      <p:sp>
        <p:nvSpPr>
          <p:cNvPr id="3" name="Označba mesta besedila 2">
            <a:extLst>
              <a:ext uri="{FF2B5EF4-FFF2-40B4-BE49-F238E27FC236}">
                <a16:creationId xmlns:a16="http://schemas.microsoft.com/office/drawing/2014/main" id="{F7867715-7CB7-4A0E-A610-B92FEEC33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v matriki</a:t>
            </a:r>
          </a:p>
          <a:p>
            <a:pPr lvl="1"/>
            <a:r>
              <a:rPr lang="sl-SI"/>
              <a:t>Druga raven</a:t>
            </a:r>
          </a:p>
          <a:p>
            <a:pPr lvl="2"/>
            <a:r>
              <a:rPr lang="sl-SI"/>
              <a:t>Raven 3</a:t>
            </a:r>
          </a:p>
          <a:p>
            <a:pPr lvl="3"/>
            <a:r>
              <a:rPr lang="sl-SI"/>
              <a:t>Raven 4</a:t>
            </a:r>
          </a:p>
          <a:p>
            <a:pPr lvl="4"/>
            <a:r>
              <a:rPr lang="sl-SI"/>
              <a:t>Peta raven</a:t>
            </a:r>
          </a:p>
        </p:txBody>
      </p:sp>
      <p:sp>
        <p:nvSpPr>
          <p:cNvPr id="4" name="Označba mesta datuma 3">
            <a:extLst>
              <a:ext uri="{FF2B5EF4-FFF2-40B4-BE49-F238E27FC236}">
                <a16:creationId xmlns:a16="http://schemas.microsoft.com/office/drawing/2014/main" id="{A0C2CFC1-1A78-4F05-9C31-C4B6E343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F4BF8406-ACCE-4B41-928B-2C093AD46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9E170C77-9843-46F7-99EB-50F6B4AED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7A5D0E3B-C2C7-41DA-9FD0-2AD092B8E0A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943" r="323" b="21344"/>
          <a:stretch/>
        </p:blipFill>
        <p:spPr>
          <a:xfrm>
            <a:off x="-1" y="4555559"/>
            <a:ext cx="12192001" cy="2302441"/>
          </a:xfrm>
          <a:prstGeom prst="rect">
            <a:avLst/>
          </a:prstGeom>
        </p:spPr>
      </p:pic>
      <p:pic>
        <p:nvPicPr>
          <p:cNvPr id="20" name="Slika 19">
            <a:extLst>
              <a:ext uri="{FF2B5EF4-FFF2-40B4-BE49-F238E27FC236}">
                <a16:creationId xmlns:a16="http://schemas.microsoft.com/office/drawing/2014/main" id="{0944391B-FD25-458F-8373-E7E3D137448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958285" y="365125"/>
            <a:ext cx="1001294" cy="560725"/>
          </a:xfrm>
          <a:prstGeom prst="rect">
            <a:avLst/>
          </a:prstGeom>
        </p:spPr>
      </p:pic>
      <p:pic>
        <p:nvPicPr>
          <p:cNvPr id="24" name="Grafika 23">
            <a:extLst>
              <a:ext uri="{FF2B5EF4-FFF2-40B4-BE49-F238E27FC236}">
                <a16:creationId xmlns:a16="http://schemas.microsoft.com/office/drawing/2014/main" id="{C2C1A27B-DFF4-43E0-B9A2-5EFE22600A7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63411" y="5881687"/>
            <a:ext cx="2457450" cy="657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252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a 7">
            <a:extLst>
              <a:ext uri="{FF2B5EF4-FFF2-40B4-BE49-F238E27FC236}">
                <a16:creationId xmlns:a16="http://schemas.microsoft.com/office/drawing/2014/main" id="{61711816-B287-49FA-B8C3-A5F698D624A2}"/>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19473" b="5098"/>
          <a:stretch/>
        </p:blipFill>
        <p:spPr>
          <a:xfrm>
            <a:off x="9448801" y="3376412"/>
            <a:ext cx="2743200" cy="3481588"/>
          </a:xfrm>
          <a:prstGeom prst="rect">
            <a:avLst/>
          </a:prstGeom>
        </p:spPr>
      </p:pic>
      <p:sp>
        <p:nvSpPr>
          <p:cNvPr id="2" name="Označba mesta naslova 1">
            <a:extLst>
              <a:ext uri="{FF2B5EF4-FFF2-40B4-BE49-F238E27FC236}">
                <a16:creationId xmlns:a16="http://schemas.microsoft.com/office/drawing/2014/main" id="{EF5146DB-8102-46B4-A1B4-CC41AC3BA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7867715-7CB7-4A0E-A610-B92FEEC33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0C2CFC1-1A78-4F05-9C31-C4B6E343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D802B7-426F-444C-B557-46C40C57AA64}" type="datetimeFigureOut">
              <a:rPr lang="sl-SI" smtClean="0"/>
              <a:t>11. 06. 2025</a:t>
            </a:fld>
            <a:endParaRPr lang="sl-SI"/>
          </a:p>
        </p:txBody>
      </p:sp>
      <p:sp>
        <p:nvSpPr>
          <p:cNvPr id="5" name="Označba mesta noge 4">
            <a:extLst>
              <a:ext uri="{FF2B5EF4-FFF2-40B4-BE49-F238E27FC236}">
                <a16:creationId xmlns:a16="http://schemas.microsoft.com/office/drawing/2014/main" id="{F4BF8406-ACCE-4B41-928B-2C093AD46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9E170C77-9843-46F7-99EB-50F6B4AED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BD298-8031-442C-990E-C57BA1392359}" type="slidenum">
              <a:rPr lang="sl-SI" smtClean="0"/>
              <a:t>‹#›</a:t>
            </a:fld>
            <a:endParaRPr lang="sl-SI"/>
          </a:p>
        </p:txBody>
      </p:sp>
      <p:pic>
        <p:nvPicPr>
          <p:cNvPr id="12" name="Grafika 11">
            <a:extLst>
              <a:ext uri="{FF2B5EF4-FFF2-40B4-BE49-F238E27FC236}">
                <a16:creationId xmlns:a16="http://schemas.microsoft.com/office/drawing/2014/main" id="{7A5D0E3B-C2C7-41DA-9FD0-2AD092B8E0A1}"/>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943" r="323" b="21344"/>
          <a:stretch/>
        </p:blipFill>
        <p:spPr>
          <a:xfrm>
            <a:off x="-1" y="4555559"/>
            <a:ext cx="12192001" cy="2302441"/>
          </a:xfrm>
          <a:prstGeom prst="rect">
            <a:avLst/>
          </a:prstGeom>
        </p:spPr>
      </p:pic>
      <p:pic>
        <p:nvPicPr>
          <p:cNvPr id="20" name="Slika 19">
            <a:extLst>
              <a:ext uri="{FF2B5EF4-FFF2-40B4-BE49-F238E27FC236}">
                <a16:creationId xmlns:a16="http://schemas.microsoft.com/office/drawing/2014/main" id="{0944391B-FD25-458F-8373-E7E3D137448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58285" y="365125"/>
            <a:ext cx="1001294" cy="560725"/>
          </a:xfrm>
          <a:prstGeom prst="rect">
            <a:avLst/>
          </a:prstGeom>
        </p:spPr>
      </p:pic>
      <p:pic>
        <p:nvPicPr>
          <p:cNvPr id="24" name="Grafika 23">
            <a:extLst>
              <a:ext uri="{FF2B5EF4-FFF2-40B4-BE49-F238E27FC236}">
                <a16:creationId xmlns:a16="http://schemas.microsoft.com/office/drawing/2014/main" id="{C2C1A27B-DFF4-43E0-B9A2-5EFE22600A7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63411" y="5881687"/>
            <a:ext cx="2457450" cy="6572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2521929"/>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rrs.si/javni-razpisi/?_sft_status-razpisa=odprto"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odjetniskisklad.si/odprti-razpisi-poziv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epslovenija.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is-rs.si/sl/razpisi/25/pregled-razpisov-25.as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odjetniskisklad.si/plan-objav-razpisov-poziv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research-and-innovation.ec.europa.eu/funding/funding-opportunities/funding-programmes-and-open-calls/horizon-europe_e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podjetniskisklad.si/odprti-razpisi-poziv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ec.europa.eu/info/funding-tenders/opportunities/portal/screen/opportunities/topic-details/HORIZON-CL5-2026-02-D4-05"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ircular-cities-and-regions.ec.europa.eu/"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hyperlink" Target="https://eic.ec.europa.eu/index_e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ic.ec.europa.eu/eic-funding-opportunities/eic-accelerator/eic-accelerator-challenges_e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piritslovenia.si/razpis/4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PARTICIPATION-0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NEB-2025-01-PARTICIPATION-04" TargetMode="External"/><Relationship Id="rId5" Type="http://schemas.openxmlformats.org/officeDocument/2006/relationships/hyperlink" Target="https://ec.europa.eu/info/funding-tenders/opportunities/portal/screen/opportunities/topic-details/HORIZON-NEB-2025-01-PARTICIPATION-03" TargetMode="External"/><Relationship Id="rId4" Type="http://schemas.openxmlformats.org/officeDocument/2006/relationships/hyperlink" Target="https://ec.europa.eu/info/funding-tenders/opportunities/portal/screen/opportunities/topic-details/HORIZON-NEB-2025-01-PARTICIPATION-0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REGEN-0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NEB-2025-01-REGEN-04" TargetMode="External"/><Relationship Id="rId5" Type="http://schemas.openxmlformats.org/officeDocument/2006/relationships/hyperlink" Target="https://ec.europa.eu/info/funding-tenders/opportunities/portal/screen/opportunities/topic-details/HORIZON-NEB-2025-01-REGEN-03" TargetMode="External"/><Relationship Id="rId4" Type="http://schemas.openxmlformats.org/officeDocument/2006/relationships/hyperlink" Target="https://ec.europa.eu/info/funding-tenders/opportunities/portal/screen/opportunities/topic-details/HORIZON-NEB-2025-01-REGEN-02"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NEB-2025-01-BUSINESS-0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ec.europa.eu/info/funding-tenders/opportunities/portal/screen/opportunities/topic-details/HORIZON-NEB-2025-01-BUSINESS-03" TargetMode="External"/><Relationship Id="rId4" Type="http://schemas.openxmlformats.org/officeDocument/2006/relationships/hyperlink" Target="https://ec.europa.eu/info/funding-tenders/opportunities/portal/screen/opportunities/topic-details/HORIZON-NEB-2025-01-BUSINESS-02"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JU-CBE-2025-IA-02" TargetMode="External"/><Relationship Id="rId13" Type="http://schemas.openxmlformats.org/officeDocument/2006/relationships/hyperlink" Target="https://ec.europa.eu/info/funding-tenders/opportunities/portal/screen/opportunities/topic-details/HORIZON-JU-CBE-2025-RIA-02" TargetMode="External"/><Relationship Id="rId3" Type="http://schemas.openxmlformats.org/officeDocument/2006/relationships/hyperlink" Target="https://ec.europa.eu/info/funding-tenders/opportunities/portal/screen/opportunities/topic-details/HORIZON-JU-CBE-2025-IAFlag-01" TargetMode="External"/><Relationship Id="rId7" Type="http://schemas.openxmlformats.org/officeDocument/2006/relationships/hyperlink" Target="https://ec.europa.eu/info/funding-tenders/opportunities/portal/screen/opportunities/topic-details/HORIZON-JU-CBE-2025-IA-01" TargetMode="External"/><Relationship Id="rId12" Type="http://schemas.openxmlformats.org/officeDocument/2006/relationships/hyperlink" Target="https://ec.europa.eu/info/funding-tenders/opportunities/portal/screen/opportunities/topic-details/HORIZON-JU-CBE-2025-RIA-0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JU-CBE-2025-IAFlag-04" TargetMode="External"/><Relationship Id="rId11" Type="http://schemas.openxmlformats.org/officeDocument/2006/relationships/hyperlink" Target="HORIZON-JU-CBE-2025-IA-05" TargetMode="External"/><Relationship Id="rId5" Type="http://schemas.openxmlformats.org/officeDocument/2006/relationships/hyperlink" Target="https://ec.europa.eu/info/funding-tenders/opportunities/portal/screen/opportunities/topic-details/HORIZON-JU-CBE-2025-IAFlag-03" TargetMode="External"/><Relationship Id="rId15" Type="http://schemas.openxmlformats.org/officeDocument/2006/relationships/hyperlink" Target="https://ec.europa.eu/info/funding-tenders/opportunities/portal/screen/opportunities/topic-details/HORIZON-JU-CBE-2025-CSA-01" TargetMode="External"/><Relationship Id="rId10" Type="http://schemas.openxmlformats.org/officeDocument/2006/relationships/hyperlink" Target="https://ec.europa.eu/info/funding-tenders/opportunities/portal/screen/opportunities/topic-details/HORIZON-JU-CBE-2025-IA-04" TargetMode="External"/><Relationship Id="rId4" Type="http://schemas.openxmlformats.org/officeDocument/2006/relationships/hyperlink" Target="https://ec.europa.eu/info/funding-tenders/opportunities/portal/screen/opportunities/topic-details/HORIZON-JU-CBE-2025-IAFlag-02" TargetMode="External"/><Relationship Id="rId9" Type="http://schemas.openxmlformats.org/officeDocument/2006/relationships/hyperlink" Target="https://ec.europa.eu/info/funding-tenders/opportunities/portal/screen/opportunities/topic-details/HORIZON-JU-CBE-2025-IA-03" TargetMode="External"/><Relationship Id="rId14" Type="http://schemas.openxmlformats.org/officeDocument/2006/relationships/hyperlink" Target="https://ec.europa.eu/info/funding-tenders/opportunities/portal/screen/opportunities/topic-details/HORIZON-JU-CBE-2025-RIA-0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aris-rs.si/sl/inovac/razpisi/25/razpis-RZK-junij25.asp"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45.xml.rels><?xml version="1.0" encoding="UTF-8" standalone="yes"?>
<Relationships xmlns="http://schemas.openxmlformats.org/package/2006/relationships"><Relationship Id="rId3" Type="http://schemas.openxmlformats.org/officeDocument/2006/relationships/hyperlink" Target="https://www.diana.nato.int/challenges.html"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commission.europa.eu/funding-tenders/tools-public-buyers/innovation-procurement_sl"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hyperlink" Target="http://www.gzs.si/"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spiritslovenia.si/razpis/42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www.gzs.si/"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mailto:katja.bucan@gzs.si" TargetMode="External"/><Relationship Id="rId5" Type="http://schemas.openxmlformats.org/officeDocument/2006/relationships/hyperlink" Target="mailto:razpisi@gzs.si" TargetMode="Externa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www.podjetniskisklad.si/odprti-razpisi-pozivi/"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podjetniski-portal.si/razpisi/javni-razpis-slovenski-tehnoloski-sklad-sts-2025-2025-04-04"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energetika-portal.si/javne-objav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odjetniskisklad.si/odprti-razpisi-poziv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gov.si/zbirke/javne-objave/javni-razpis-za-sofinanciranje-celovite-energetske-prenove-stavb-v-lasti-in-rabi-obcin-za-obdobje-od-2023-do-202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88EC01-EF02-423C-BF5A-0E355A5ED698}"/>
              </a:ext>
            </a:extLst>
          </p:cNvPr>
          <p:cNvSpPr>
            <a:spLocks noGrp="1"/>
          </p:cNvSpPr>
          <p:nvPr>
            <p:ph type="ctrTitle"/>
          </p:nvPr>
        </p:nvSpPr>
        <p:spPr>
          <a:xfrm>
            <a:off x="2159330" y="1096949"/>
            <a:ext cx="7042727" cy="4664101"/>
          </a:xfrm>
        </p:spPr>
        <p:txBody>
          <a:bodyPr>
            <a:normAutofit/>
          </a:bodyPr>
          <a:lstStyle/>
          <a:p>
            <a:r>
              <a:rPr lang="sl-SI" sz="4500" b="1" noProof="0" dirty="0">
                <a:latin typeface="Calibri Light" panose="020F0302020204030204" pitchFamily="34" charset="0"/>
                <a:cs typeface="Calibri Light" panose="020F0302020204030204" pitchFamily="34" charset="0"/>
              </a:rPr>
              <a:t>Nacionalni in evropski razpisi </a:t>
            </a:r>
            <a:br>
              <a:rPr lang="sl-SI" sz="4500" b="1" noProof="0" dirty="0">
                <a:latin typeface="Calibri Light" panose="020F0302020204030204" pitchFamily="34" charset="0"/>
                <a:cs typeface="Calibri Light" panose="020F0302020204030204" pitchFamily="34" charset="0"/>
              </a:rPr>
            </a:br>
            <a:r>
              <a:rPr lang="en-US" sz="4500" b="1" noProof="0" dirty="0">
                <a:latin typeface="Calibri Light" panose="020F0302020204030204" pitchFamily="34" charset="0"/>
                <a:cs typeface="Calibri Light" panose="020F0302020204030204" pitchFamily="34" charset="0"/>
              </a:rPr>
              <a:t>v letu 2025 </a:t>
            </a: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br>
              <a:rPr lang="en-US" sz="3200" b="1" noProof="0" dirty="0">
                <a:latin typeface="Calibri Light" panose="020F0302020204030204" pitchFamily="34" charset="0"/>
                <a:cs typeface="Calibri Light" panose="020F0302020204030204" pitchFamily="34" charset="0"/>
              </a:rPr>
            </a:br>
            <a:r>
              <a:rPr lang="en-US" sz="2400" b="1" noProof="0" dirty="0">
                <a:latin typeface="Calibri Light" panose="020F0302020204030204" pitchFamily="34" charset="0"/>
                <a:cs typeface="Calibri Light" panose="020F0302020204030204" pitchFamily="34" charset="0"/>
              </a:rPr>
              <a:t>Katja Bučan | </a:t>
            </a:r>
            <a:r>
              <a:rPr lang="sl-SI" sz="2400" b="1" noProof="0" dirty="0">
                <a:latin typeface="Calibri Light" panose="020F0302020204030204" pitchFamily="34" charset="0"/>
                <a:cs typeface="Calibri Light" panose="020F0302020204030204" pitchFamily="34" charset="0"/>
              </a:rPr>
              <a:t>12</a:t>
            </a:r>
            <a:r>
              <a:rPr lang="en-US" sz="2400" b="1" noProof="0" dirty="0">
                <a:latin typeface="Calibri Light" panose="020F0302020204030204" pitchFamily="34" charset="0"/>
                <a:cs typeface="Calibri Light" panose="020F0302020204030204" pitchFamily="34" charset="0"/>
              </a:rPr>
              <a:t>. 6. 2025</a:t>
            </a:r>
            <a:br>
              <a:rPr lang="en-US" sz="2400" b="1" noProof="0" dirty="0">
                <a:latin typeface="Calibri Light" panose="020F0302020204030204" pitchFamily="34" charset="0"/>
                <a:cs typeface="Calibri Light" panose="020F0302020204030204" pitchFamily="34" charset="0"/>
              </a:rPr>
            </a:br>
            <a:r>
              <a:rPr lang="en-US" sz="2400" b="1" noProof="0" dirty="0">
                <a:latin typeface="Calibri Light" panose="020F0302020204030204" pitchFamily="34" charset="0"/>
                <a:cs typeface="Calibri Light" panose="020F0302020204030204" pitchFamily="34" charset="0"/>
              </a:rPr>
              <a:t>Gospodarska zbornica </a:t>
            </a:r>
            <a:r>
              <a:rPr lang="en-US" sz="2400" b="1" dirty="0">
                <a:latin typeface="Calibri Light" panose="020F0302020204030204" pitchFamily="34" charset="0"/>
                <a:cs typeface="Calibri Light" panose="020F0302020204030204" pitchFamily="34" charset="0"/>
              </a:rPr>
              <a:t>Slovenije</a:t>
            </a:r>
            <a:endParaRPr lang="en-US" sz="2400"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0501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BEC8-40CC-4A9B-2C3B-0CB9F1C6C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752E2-4E3C-8376-8824-09480B4F4225}"/>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Slovenski regionalno razvojni sklad (SRRS)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https://www.srrs.si/javni-razpisi/?_sft_status-razpisa=odprto</a:t>
            </a:r>
            <a:br>
              <a:rPr lang="sl-SI" sz="1400" b="1" dirty="0">
                <a:latin typeface="Calibri Light" panose="020F0302020204030204" pitchFamily="34" charset="0"/>
                <a:cs typeface="Calibri Light" panose="020F0302020204030204" pitchFamily="34" charset="0"/>
                <a:hlinkClick r:id="rId4"/>
              </a:rPr>
            </a:br>
            <a:endParaRPr lang="sl-SI" sz="1400" dirty="0">
              <a:latin typeface="Calibri Light" panose="020F0302020204030204" pitchFamily="34" charset="0"/>
              <a:cs typeface="Calibri Light" panose="020F0302020204030204" pitchFamily="34" charset="0"/>
            </a:endParaRPr>
          </a:p>
        </p:txBody>
      </p:sp>
      <p:graphicFrame>
        <p:nvGraphicFramePr>
          <p:cNvPr id="3" name="Tabela 2">
            <a:extLst>
              <a:ext uri="{FF2B5EF4-FFF2-40B4-BE49-F238E27FC236}">
                <a16:creationId xmlns:a16="http://schemas.microsoft.com/office/drawing/2014/main" id="{8854EBDC-3211-4F9C-70DC-E59C38EF16EC}"/>
              </a:ext>
            </a:extLst>
          </p:cNvPr>
          <p:cNvGraphicFramePr>
            <a:graphicFrameLocks noGrp="1"/>
          </p:cNvGraphicFramePr>
          <p:nvPr>
            <p:extLst>
              <p:ext uri="{D42A27DB-BD31-4B8C-83A1-F6EECF244321}">
                <p14:modId xmlns:p14="http://schemas.microsoft.com/office/powerpoint/2010/main" val="1245913035"/>
              </p:ext>
            </p:extLst>
          </p:nvPr>
        </p:nvGraphicFramePr>
        <p:xfrm>
          <a:off x="838200" y="1398079"/>
          <a:ext cx="10402824" cy="2623078"/>
        </p:xfrm>
        <a:graphic>
          <a:graphicData uri="http://schemas.openxmlformats.org/drawingml/2006/table">
            <a:tbl>
              <a:tblPr firstRow="1" bandRow="1">
                <a:tableStyleId>{5C22544A-7EE6-4342-B048-85BDC9FD1C3A}</a:tableStyleId>
              </a:tblPr>
              <a:tblGrid>
                <a:gridCol w="1629229">
                  <a:extLst>
                    <a:ext uri="{9D8B030D-6E8A-4147-A177-3AD203B41FA5}">
                      <a16:colId xmlns:a16="http://schemas.microsoft.com/office/drawing/2014/main" val="1065813522"/>
                    </a:ext>
                  </a:extLst>
                </a:gridCol>
                <a:gridCol w="5457371">
                  <a:extLst>
                    <a:ext uri="{9D8B030D-6E8A-4147-A177-3AD203B41FA5}">
                      <a16:colId xmlns:a16="http://schemas.microsoft.com/office/drawing/2014/main" val="1751969062"/>
                    </a:ext>
                  </a:extLst>
                </a:gridCol>
                <a:gridCol w="1814286">
                  <a:extLst>
                    <a:ext uri="{9D8B030D-6E8A-4147-A177-3AD203B41FA5}">
                      <a16:colId xmlns:a16="http://schemas.microsoft.com/office/drawing/2014/main" val="4110326218"/>
                    </a:ext>
                  </a:extLst>
                </a:gridCol>
                <a:gridCol w="1501938">
                  <a:extLst>
                    <a:ext uri="{9D8B030D-6E8A-4147-A177-3AD203B41FA5}">
                      <a16:colId xmlns:a16="http://schemas.microsoft.com/office/drawing/2014/main" val="2164943848"/>
                    </a:ext>
                  </a:extLst>
                </a:gridCol>
              </a:tblGrid>
              <a:tr h="464768">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Predmet razpisa</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Višina posojil </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Rok za prijavo</a:t>
                      </a:r>
                    </a:p>
                  </a:txBody>
                  <a:tcPr marL="7620" marR="7620" marT="7620" marB="0" anchor="ctr"/>
                </a:tc>
                <a:extLst>
                  <a:ext uri="{0D108BD9-81ED-4DB2-BD59-A6C34878D82A}">
                    <a16:rowId xmlns:a16="http://schemas.microsoft.com/office/drawing/2014/main" val="1283525742"/>
                  </a:ext>
                </a:extLst>
              </a:tr>
              <a:tr h="1079155">
                <a:tc>
                  <a:txBody>
                    <a:bodyPr/>
                    <a:lstStyle/>
                    <a:p>
                      <a:pPr algn="ctr" rtl="0" fontAlgn="ctr"/>
                      <a:r>
                        <a:rPr lang="sl-SI" sz="1800" b="1" i="0" u="none" strike="noStrike" dirty="0">
                          <a:solidFill>
                            <a:srgbClr val="000000"/>
                          </a:solidFill>
                          <a:effectLst/>
                          <a:latin typeface="Calibri Light" panose="020F0302020204030204" pitchFamily="34" charset="0"/>
                        </a:rPr>
                        <a:t>BIZI PF </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Finančni produkt po vsebini predstavlja premostitveno posojilo, katerega cilj je </a:t>
                      </a:r>
                      <a:r>
                        <a:rPr lang="sl-SI" sz="1400" b="1" i="0" u="none" strike="noStrike" dirty="0">
                          <a:solidFill>
                            <a:srgbClr val="000000"/>
                          </a:solidFill>
                          <a:effectLst/>
                          <a:latin typeface="Calibri Light" panose="020F0302020204030204" pitchFamily="34" charset="0"/>
                        </a:rPr>
                        <a:t>hitrejša izvedba projektov z odobrenimi evropskimi in/ali nacionalnimi nepovratnimi sredstvi</a:t>
                      </a:r>
                      <a:r>
                        <a:rPr lang="sl-SI" sz="1400" b="0" i="0" u="none" strike="noStrike" dirty="0">
                          <a:solidFill>
                            <a:srgbClr val="000000"/>
                          </a:solidFill>
                          <a:effectLst/>
                          <a:latin typeface="Calibri Light" panose="020F0302020204030204" pitchFamily="34" charset="0"/>
                        </a:rPr>
                        <a:t>.</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30.000 – 450.000 EUR</a:t>
                      </a:r>
                    </a:p>
                    <a:p>
                      <a:pPr algn="ctr" rtl="0" fontAlgn="ctr"/>
                      <a:r>
                        <a:rPr lang="sl-SI" sz="1400" b="0" i="0" u="none" strike="noStrike" dirty="0">
                          <a:solidFill>
                            <a:srgbClr val="000000"/>
                          </a:solidFill>
                          <a:effectLst/>
                          <a:latin typeface="Calibri Light" panose="020F0302020204030204" pitchFamily="34" charset="0"/>
                        </a:rPr>
                        <a:t>80 % odobrenih, neizplačanih in/ali nacionalnih sredstev</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31. 12. 2025 oz. do porabe</a:t>
                      </a:r>
                    </a:p>
                  </a:txBody>
                  <a:tcPr marL="7620" marR="7620" marT="7620" marB="0" anchor="ctr"/>
                </a:tc>
                <a:extLst>
                  <a:ext uri="{0D108BD9-81ED-4DB2-BD59-A6C34878D82A}">
                    <a16:rowId xmlns:a16="http://schemas.microsoft.com/office/drawing/2014/main" val="4051261936"/>
                  </a:ext>
                </a:extLst>
              </a:tr>
              <a:tr h="1079155">
                <a:tc>
                  <a:txBody>
                    <a:bodyPr/>
                    <a:lstStyle/>
                    <a:p>
                      <a:pPr algn="ctr" rtl="0" fontAlgn="ctr"/>
                      <a:r>
                        <a:rPr lang="sl-SI" sz="1800" b="1" i="0" u="none" strike="noStrike" dirty="0">
                          <a:solidFill>
                            <a:srgbClr val="000000"/>
                          </a:solidFill>
                          <a:effectLst/>
                          <a:latin typeface="Calibri Light" panose="020F0302020204030204" pitchFamily="34" charset="0"/>
                        </a:rPr>
                        <a:t>BIZI Les</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Finančni produkt je namenjen </a:t>
                      </a:r>
                      <a:r>
                        <a:rPr lang="sl-SI" sz="1400" b="1" i="0" u="none" strike="noStrike" dirty="0">
                          <a:solidFill>
                            <a:srgbClr val="000000"/>
                          </a:solidFill>
                          <a:effectLst/>
                          <a:latin typeface="Calibri Light" panose="020F0302020204030204" pitchFamily="34" charset="0"/>
                        </a:rPr>
                        <a:t>sofinanciranje projektov na področju lesno – predelovalne panoge v okviru vlaganj na področju zelenega in digitalnega prehoda</a:t>
                      </a:r>
                      <a:r>
                        <a:rPr lang="sl-SI" sz="1400" b="0" i="0" u="none" strike="noStrike" dirty="0">
                          <a:solidFill>
                            <a:srgbClr val="000000"/>
                          </a:solidFill>
                          <a:effectLst/>
                          <a:latin typeface="Calibri Light" panose="020F0302020204030204" pitchFamily="34" charset="0"/>
                        </a:rPr>
                        <a:t>. Poudarek finančnega produkta je na aktivnostih vlagateljev za izvedbo vlaganj na področju trajnostnega razvoja.</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100.000 – 1,5 mio EUR </a:t>
                      </a:r>
                    </a:p>
                    <a:p>
                      <a:pPr algn="ctr" rtl="0" fontAlgn="ctr"/>
                      <a:r>
                        <a:rPr lang="sl-SI" sz="1400" b="0" i="0" u="none" strike="noStrike" dirty="0">
                          <a:solidFill>
                            <a:srgbClr val="000000"/>
                          </a:solidFill>
                          <a:effectLst/>
                          <a:latin typeface="Calibri Light" panose="020F0302020204030204" pitchFamily="34" charset="0"/>
                        </a:rPr>
                        <a:t>85 % upravičenih stroškov</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sl-SI" sz="1400" b="0" i="0" u="none" strike="noStrike" dirty="0">
                          <a:solidFill>
                            <a:srgbClr val="000000"/>
                          </a:solidFill>
                          <a:effectLst/>
                          <a:latin typeface="Calibri Light" panose="020F0302020204030204" pitchFamily="34" charset="0"/>
                        </a:rPr>
                        <a:t>31. 12. 2025 oz. do porabe</a:t>
                      </a:r>
                    </a:p>
                  </a:txBody>
                  <a:tcPr marL="7620" marR="7620" marT="7620" marB="0" anchor="ctr"/>
                </a:tc>
                <a:extLst>
                  <a:ext uri="{0D108BD9-81ED-4DB2-BD59-A6C34878D82A}">
                    <a16:rowId xmlns:a16="http://schemas.microsoft.com/office/drawing/2014/main" val="3053532804"/>
                  </a:ext>
                </a:extLst>
              </a:tr>
            </a:tbl>
          </a:graphicData>
        </a:graphic>
      </p:graphicFrame>
    </p:spTree>
    <p:extLst>
      <p:ext uri="{BB962C8B-B14F-4D97-AF65-F5344CB8AC3E}">
        <p14:creationId xmlns:p14="http://schemas.microsoft.com/office/powerpoint/2010/main" val="1782383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BB97E-7F2A-D0A9-770F-10CE51E5A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E0927-499A-0115-61BC-38B7C8CCA6AD}"/>
              </a:ext>
            </a:extLst>
          </p:cNvPr>
          <p:cNvSpPr>
            <a:spLocks noGrp="1"/>
          </p:cNvSpPr>
          <p:nvPr>
            <p:ph type="title"/>
          </p:nvPr>
        </p:nvSpPr>
        <p:spPr>
          <a:xfrm>
            <a:off x="838200" y="1841227"/>
            <a:ext cx="10515600" cy="1325563"/>
          </a:xfrm>
        </p:spPr>
        <p:txBody>
          <a:bodyPr>
            <a:normAutofit/>
          </a:bodyPr>
          <a:lstStyle/>
          <a:p>
            <a:r>
              <a:rPr lang="en-AU" b="1" noProof="0" dirty="0" err="1">
                <a:latin typeface="Calibri Light" panose="020F0302020204030204" pitchFamily="34" charset="0"/>
                <a:cs typeface="Calibri Light" panose="020F0302020204030204" pitchFamily="34" charset="0"/>
              </a:rPr>
              <a:t>Prihajajoče</a:t>
            </a:r>
            <a:r>
              <a:rPr lang="en-AU" b="1" noProof="0" dirty="0">
                <a:latin typeface="Calibri Light" panose="020F0302020204030204" pitchFamily="34" charset="0"/>
                <a:cs typeface="Calibri Light" panose="020F0302020204030204" pitchFamily="34" charset="0"/>
              </a:rPr>
              <a:t> </a:t>
            </a:r>
            <a:r>
              <a:rPr lang="sl-SI" b="1" noProof="0" dirty="0">
                <a:latin typeface="Calibri Light" panose="020F0302020204030204" pitchFamily="34" charset="0"/>
                <a:cs typeface="Calibri Light" panose="020F0302020204030204" pitchFamily="34" charset="0"/>
              </a:rPr>
              <a:t>priložnosti za financiranje </a:t>
            </a:r>
            <a:endParaRPr lang="en-AU"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3077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17EB-0C30-D36A-2949-DA6C9BDC8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C4EEC-BDBB-F8F1-3689-BD3F76E73E8E}"/>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Platforma strateških tehnologij za Evropo | </a:t>
            </a:r>
            <a:r>
              <a:rPr lang="sl-SI" sz="3500" b="1" dirty="0" err="1">
                <a:latin typeface="Calibri Light" panose="020F0302020204030204" pitchFamily="34" charset="0"/>
                <a:cs typeface="Calibri Light" panose="020F0302020204030204" pitchFamily="34" charset="0"/>
              </a:rPr>
              <a:t>Strategic</a:t>
            </a:r>
            <a:r>
              <a:rPr lang="sl-SI" sz="3500" b="1" dirty="0">
                <a:latin typeface="Calibri Light" panose="020F0302020204030204" pitchFamily="34" charset="0"/>
                <a:cs typeface="Calibri Light" panose="020F0302020204030204" pitchFamily="34" charset="0"/>
              </a:rPr>
              <a:t> Technologies </a:t>
            </a:r>
            <a:r>
              <a:rPr lang="sl-SI" sz="3500" b="1" dirty="0" err="1">
                <a:latin typeface="Calibri Light" panose="020F0302020204030204" pitchFamily="34" charset="0"/>
                <a:cs typeface="Calibri Light" panose="020F0302020204030204" pitchFamily="34" charset="0"/>
              </a:rPr>
              <a:t>for</a:t>
            </a:r>
            <a:r>
              <a:rPr lang="sl-SI" sz="3500" b="1" dirty="0">
                <a:latin typeface="Calibri Light" panose="020F0302020204030204" pitchFamily="34" charset="0"/>
                <a:cs typeface="Calibri Light" panose="020F0302020204030204" pitchFamily="34" charset="0"/>
              </a:rPr>
              <a:t> </a:t>
            </a:r>
            <a:r>
              <a:rPr lang="sl-SI" sz="3500" b="1" dirty="0" err="1">
                <a:latin typeface="Calibri Light" panose="020F0302020204030204" pitchFamily="34" charset="0"/>
                <a:cs typeface="Calibri Light" panose="020F0302020204030204" pitchFamily="34" charset="0"/>
              </a:rPr>
              <a:t>Europe</a:t>
            </a:r>
            <a:r>
              <a:rPr lang="sl-SI" sz="3500" b="1" dirty="0">
                <a:latin typeface="Calibri Light" panose="020F0302020204030204" pitchFamily="34" charset="0"/>
                <a:cs typeface="Calibri Light" panose="020F0302020204030204" pitchFamily="34" charset="0"/>
              </a:rPr>
              <a:t> Platform (STEP) </a:t>
            </a:r>
          </a:p>
        </p:txBody>
      </p:sp>
      <p:sp>
        <p:nvSpPr>
          <p:cNvPr id="4" name="TextBox 3">
            <a:extLst>
              <a:ext uri="{FF2B5EF4-FFF2-40B4-BE49-F238E27FC236}">
                <a16:creationId xmlns:a16="http://schemas.microsoft.com/office/drawing/2014/main" id="{82075F48-8A01-CD6C-E52B-906D565AAD62}"/>
              </a:ext>
            </a:extLst>
          </p:cNvPr>
          <p:cNvSpPr txBox="1"/>
          <p:nvPr/>
        </p:nvSpPr>
        <p:spPr>
          <a:xfrm>
            <a:off x="873213" y="1690688"/>
            <a:ext cx="10480587" cy="3660682"/>
          </a:xfrm>
          <a:prstGeom prst="rect">
            <a:avLst/>
          </a:prstGeom>
          <a:noFill/>
        </p:spPr>
        <p:txBody>
          <a:bodyPr wrap="square">
            <a:spAutoFit/>
          </a:bodyPr>
          <a:lstStyle/>
          <a:p>
            <a:pPr>
              <a:lnSpc>
                <a:spcPct val="107000"/>
              </a:lnSpc>
              <a:spcAft>
                <a:spcPts val="800"/>
              </a:spcAft>
            </a:pPr>
            <a:r>
              <a:rPr lang="sl-SI" sz="1800" dirty="0">
                <a:effectLst/>
                <a:latin typeface="Calibri Light" panose="020F0302020204030204" pitchFamily="34" charset="0"/>
                <a:ea typeface="Aptos" panose="020B0004020202020204" pitchFamily="34" charset="0"/>
              </a:rPr>
              <a:t>Platforma strateških tehnologij za Evropo (STEP) je nova pobuda Evropske komisije, namenjena okrepitvi strateških industrijskih sektorjev EU s ciljem izboljšanja konkurenčnosti, tehnološke suverenosti in odpornosti gospodarstva.</a:t>
            </a:r>
          </a:p>
          <a:p>
            <a:pPr>
              <a:lnSpc>
                <a:spcPct val="107000"/>
              </a:lnSpc>
              <a:spcAft>
                <a:spcPts val="800"/>
              </a:spcAft>
            </a:pPr>
            <a:endParaRPr lang="sl-SI" sz="1800" dirty="0">
              <a:effectLst/>
              <a:latin typeface="Calibri Light" panose="020F0302020204030204" pitchFamily="34" charset="0"/>
              <a:ea typeface="Aptos" panose="020B0004020202020204" pitchFamily="34" charset="0"/>
            </a:endParaRPr>
          </a:p>
          <a:p>
            <a:pPr>
              <a:lnSpc>
                <a:spcPct val="107000"/>
              </a:lnSpc>
              <a:spcAft>
                <a:spcPts val="800"/>
              </a:spcAft>
            </a:pPr>
            <a:r>
              <a:rPr lang="sl-SI" sz="1800" b="1" dirty="0">
                <a:effectLst/>
                <a:latin typeface="Calibri Light" panose="020F0302020204030204" pitchFamily="34" charset="0"/>
                <a:ea typeface="Aptos" panose="020B0004020202020204" pitchFamily="34" charset="0"/>
                <a:cs typeface="Times New Roman" panose="02020603050405020304" pitchFamily="18" charset="0"/>
              </a:rPr>
              <a:t>Ključni cilji programa STEP:</a:t>
            </a: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Spodbujanje vlaganj 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kritične tehnologije</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(razvoj in/ali proizvodnja), ki na notranji trg EU prinašajo inovativen, nastajajoč in/ali najsodobnejši element z velikim gospodarskim potencialom.</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Podpora raziskavam, razvoju in inovacijam 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visokotehnoloških sektorjih</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cs typeface="Times New Roman" panose="02020603050405020304" pitchFamily="18" charset="0"/>
              </a:rPr>
              <a:t>Krepitev </a:t>
            </a:r>
            <a:r>
              <a:rPr lang="sl-SI" sz="1800" b="1" dirty="0">
                <a:effectLst/>
                <a:latin typeface="Calibri Light" panose="020F0302020204030204" pitchFamily="34" charset="0"/>
                <a:ea typeface="Aptos" panose="020B0004020202020204" pitchFamily="34" charset="0"/>
                <a:cs typeface="Times New Roman" panose="02020603050405020304" pitchFamily="18" charset="0"/>
              </a:rPr>
              <a:t>industrijske odpornosti EU</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in zmanjšanje odvisnosti od tretjih držav.</a:t>
            </a:r>
            <a:endParaRPr lang="sl-SI"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l-SI" sz="1800" dirty="0">
                <a:effectLst/>
                <a:latin typeface="Calibri Light" panose="020F0302020204030204" pitchFamily="34" charset="0"/>
                <a:ea typeface="Aptos" panose="020B0004020202020204" pitchFamily="34" charset="0"/>
              </a:rPr>
              <a:t>Učinkovitejša uporaba že obstoječih EU finančnih instrumentov, kot so </a:t>
            </a:r>
            <a:r>
              <a:rPr lang="sl-SI" sz="1800" dirty="0" err="1">
                <a:effectLst/>
                <a:latin typeface="Calibri Light" panose="020F0302020204030204" pitchFamily="34" charset="0"/>
                <a:ea typeface="Aptos" panose="020B0004020202020204" pitchFamily="34" charset="0"/>
              </a:rPr>
              <a:t>InvestEU</a:t>
            </a:r>
            <a:r>
              <a:rPr lang="sl-SI" sz="1800" dirty="0">
                <a:effectLst/>
                <a:latin typeface="Calibri Light" panose="020F0302020204030204" pitchFamily="34" charset="0"/>
                <a:ea typeface="Aptos" panose="020B0004020202020204" pitchFamily="34" charset="0"/>
              </a:rPr>
              <a:t>, </a:t>
            </a:r>
            <a:r>
              <a:rPr lang="sl-SI" sz="1800" dirty="0" err="1">
                <a:effectLst/>
                <a:latin typeface="Calibri Light" panose="020F0302020204030204" pitchFamily="34" charset="0"/>
                <a:ea typeface="Aptos" panose="020B0004020202020204" pitchFamily="34" charset="0"/>
              </a:rPr>
              <a:t>Horizon</a:t>
            </a:r>
            <a:r>
              <a:rPr lang="sl-SI" sz="1800" dirty="0">
                <a:effectLst/>
                <a:latin typeface="Calibri Light" panose="020F0302020204030204" pitchFamily="34" charset="0"/>
                <a:ea typeface="Aptos" panose="020B0004020202020204" pitchFamily="34" charset="0"/>
              </a:rPr>
              <a:t> Europe in EIC.</a:t>
            </a: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3162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8EC2-5E3A-6475-13DC-E7387329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28491-0E2D-6CB3-3BCF-95C823C05ED1}"/>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Platforma strateških tehnologij za Evropo | Strategic Technologies for Europe Platform (STEP) </a:t>
            </a:r>
          </a:p>
        </p:txBody>
      </p:sp>
      <p:sp>
        <p:nvSpPr>
          <p:cNvPr id="4" name="TextBox 3">
            <a:extLst>
              <a:ext uri="{FF2B5EF4-FFF2-40B4-BE49-F238E27FC236}">
                <a16:creationId xmlns:a16="http://schemas.microsoft.com/office/drawing/2014/main" id="{F3FEA78E-0B20-AEC3-8184-69623DF83C54}"/>
              </a:ext>
            </a:extLst>
          </p:cNvPr>
          <p:cNvSpPr txBox="1"/>
          <p:nvPr/>
        </p:nvSpPr>
        <p:spPr>
          <a:xfrm>
            <a:off x="296269" y="1690688"/>
            <a:ext cx="10480587" cy="4490781"/>
          </a:xfrm>
          <a:prstGeom prst="rect">
            <a:avLst/>
          </a:prstGeom>
          <a:noFill/>
        </p:spPr>
        <p:txBody>
          <a:bodyPr wrap="square">
            <a:spAutoFit/>
          </a:bodyPr>
          <a:lstStyle/>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Namen:  </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prispevati k suverenosti in varnosti Evropske unije,</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zmanjšanju ali preprečevanju strateške odvisnosti Evropske unije v strateških sektorjih,</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okrepitvi konkurenčnosti Evropske unije s povečanjem njene odpornosti in produktivnosti ter k mobilizaciji financiranja, tako da se gospodarsko, industrijsko in tehnološko bazo pripravi na zeleni in digitalni prehod.</a:t>
            </a:r>
          </a:p>
          <a:p>
            <a:pPr marL="467995"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Cilji: </a:t>
            </a:r>
          </a:p>
          <a:p>
            <a:pPr marL="467995" indent="0" algn="just">
              <a:lnSpc>
                <a:spcPct val="91000"/>
              </a:lnSpc>
              <a:spcBef>
                <a:spcPts val="705"/>
              </a:spcBef>
              <a:buNone/>
            </a:pPr>
            <a:r>
              <a:rPr lang="sl-SI" dirty="0">
                <a:latin typeface="Calibri Light" panose="020F0302020204030204" pitchFamily="34" charset="0"/>
                <a:cs typeface="Calibri Light" panose="020F0302020204030204" pitchFamily="34" charset="0"/>
              </a:rPr>
              <a:t>Podpora podjetjem in raziskovalnim organizacijam za izvedbo projektov na področju kritičnih in nastajajočih strateških tehnologij ter njihovih vrednostnih verig, in sicer na področjih:</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digitalnih tehnologij ter </a:t>
            </a:r>
            <a:r>
              <a:rPr lang="sl-SI" dirty="0" err="1">
                <a:latin typeface="Calibri Light" panose="020F0302020204030204" pitchFamily="34" charset="0"/>
                <a:cs typeface="Calibri Light" panose="020F0302020204030204" pitchFamily="34" charset="0"/>
              </a:rPr>
              <a:t>globokotehnoloških</a:t>
            </a:r>
            <a:r>
              <a:rPr lang="sl-SI" dirty="0">
                <a:latin typeface="Calibri Light" panose="020F0302020204030204" pitchFamily="34" charset="0"/>
                <a:cs typeface="Calibri Light" panose="020F0302020204030204" pitchFamily="34" charset="0"/>
              </a:rPr>
              <a:t> inovacij ali</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čistih in z viri gospodarnih tehnologij ali</a:t>
            </a:r>
          </a:p>
          <a:p>
            <a:pPr marL="753745"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biotehnologij.</a:t>
            </a:r>
          </a:p>
          <a:p>
            <a:pPr marL="467995" algn="just">
              <a:lnSpc>
                <a:spcPct val="91000"/>
              </a:lnSpc>
              <a:spcBef>
                <a:spcPts val="705"/>
              </a:spcBef>
            </a:pP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62981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BD6E1-84E3-4968-53D0-47F995F1E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E6B50-4999-F899-96B9-53A802EB6ADA}"/>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Spodbude v okviru platforme STEP </a:t>
            </a:r>
          </a:p>
        </p:txBody>
      </p:sp>
      <p:sp>
        <p:nvSpPr>
          <p:cNvPr id="4" name="TextBox 3">
            <a:extLst>
              <a:ext uri="{FF2B5EF4-FFF2-40B4-BE49-F238E27FC236}">
                <a16:creationId xmlns:a16="http://schemas.microsoft.com/office/drawing/2014/main" id="{A3E4D937-9694-D180-1A0C-2A94AD202FEA}"/>
              </a:ext>
            </a:extLst>
          </p:cNvPr>
          <p:cNvSpPr txBox="1"/>
          <p:nvPr/>
        </p:nvSpPr>
        <p:spPr>
          <a:xfrm>
            <a:off x="296269" y="1690688"/>
            <a:ext cx="10480587" cy="4418261"/>
          </a:xfrm>
          <a:prstGeom prst="rect">
            <a:avLst/>
          </a:prstGeom>
          <a:noFill/>
        </p:spPr>
        <p:txBody>
          <a:bodyPr wrap="square">
            <a:spAutoFit/>
          </a:bodyPr>
          <a:lstStyle/>
          <a:p>
            <a:pPr marL="467995" indent="0" algn="just">
              <a:lnSpc>
                <a:spcPct val="91000"/>
              </a:lnSpc>
              <a:spcBef>
                <a:spcPts val="705"/>
              </a:spcBef>
              <a:buNone/>
            </a:pPr>
            <a:r>
              <a:rPr lang="sl-SI" sz="1600" b="1" dirty="0">
                <a:latin typeface="Calibri Light" panose="020F0302020204030204" pitchFamily="34" charset="0"/>
                <a:cs typeface="Calibri Light" panose="020F0302020204030204" pitchFamily="34" charset="0"/>
              </a:rPr>
              <a:t>1</a:t>
            </a:r>
            <a:r>
              <a:rPr lang="sl-SI" b="1" dirty="0">
                <a:latin typeface="Calibri Light" panose="020F0302020204030204" pitchFamily="34" charset="0"/>
                <a:cs typeface="Calibri Light" panose="020F0302020204030204" pitchFamily="34" charset="0"/>
              </a:rPr>
              <a:t>. Centralizirani razpisi EU in Pečat suverenosti (spodbude MGTŠ in SPS)</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Spodbude za projekte s pečatom suverenosti</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Vavčerji za pomoč MSP pri prijavi na centralizirane program</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Vavčerji za članarine MSP za evropska partnerstva v Obzorju Evropa</a:t>
            </a:r>
          </a:p>
          <a:p>
            <a:pPr marL="467995" lvl="1"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2. Podpora pomembnim projektom skupnega evropskega interesa (IPCEI)</a:t>
            </a:r>
          </a:p>
          <a:p>
            <a:pPr marL="753745" lvl="1" indent="-285750" algn="just">
              <a:lnSpc>
                <a:spcPct val="91000"/>
              </a:lnSpc>
              <a:spcBef>
                <a:spcPts val="705"/>
              </a:spcBef>
              <a:buFont typeface="Arial" panose="020B0604020202020204" pitchFamily="34" charset="0"/>
              <a:buChar char="•"/>
            </a:pPr>
            <a:r>
              <a:rPr lang="sl-SI" dirty="0">
                <a:latin typeface="Calibri Light" panose="020F0302020204030204" pitchFamily="34" charset="0"/>
                <a:cs typeface="Calibri Light" panose="020F0302020204030204" pitchFamily="34" charset="0"/>
              </a:rPr>
              <a:t>Čezmejni, </a:t>
            </a:r>
            <a:r>
              <a:rPr lang="sl-SI" dirty="0" err="1">
                <a:latin typeface="Calibri Light" panose="020F0302020204030204" pitchFamily="34" charset="0"/>
                <a:cs typeface="Calibri Light" panose="020F0302020204030204" pitchFamily="34" charset="0"/>
              </a:rPr>
              <a:t>večdržavni</a:t>
            </a:r>
            <a:r>
              <a:rPr lang="sl-SI" dirty="0">
                <a:latin typeface="Calibri Light" panose="020F0302020204030204" pitchFamily="34" charset="0"/>
                <a:cs typeface="Calibri Light" panose="020F0302020204030204" pitchFamily="34" charset="0"/>
              </a:rPr>
              <a:t> raziskovalno razvojni projekti na strateško pomembnih področjih za Evropsko unijo </a:t>
            </a:r>
          </a:p>
          <a:p>
            <a:pPr marL="467995" lvl="1" algn="just">
              <a:lnSpc>
                <a:spcPct val="91000"/>
              </a:lnSpc>
              <a:spcBef>
                <a:spcPts val="705"/>
              </a:spcBef>
            </a:pPr>
            <a:r>
              <a:rPr lang="sl-SI" dirty="0">
                <a:latin typeface="Calibri Light" panose="020F0302020204030204" pitchFamily="34" charset="0"/>
                <a:cs typeface="Calibri Light" panose="020F0302020204030204" pitchFamily="34" charset="0"/>
              </a:rPr>
              <a:t>(področje AI, mikroelektronike, tehnologij in storitev v oblaku, krožnih materialov, jedrskih tehnologij)</a:t>
            </a:r>
          </a:p>
          <a:p>
            <a:pPr marL="467995" lvl="1" algn="just">
              <a:lnSpc>
                <a:spcPct val="91000"/>
              </a:lnSpc>
              <a:spcBef>
                <a:spcPts val="705"/>
              </a:spcBef>
            </a:pP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b="1" dirty="0">
                <a:latin typeface="Calibri Light" panose="020F0302020204030204" pitchFamily="34" charset="0"/>
                <a:cs typeface="Calibri Light" panose="020F0302020204030204" pitchFamily="34" charset="0"/>
              </a:rPr>
              <a:t>3. Javni razpis za strateške tehnologije za Evropo – JR STEP</a:t>
            </a:r>
          </a:p>
          <a:p>
            <a:pPr marL="467995" indent="0" algn="just">
              <a:lnSpc>
                <a:spcPct val="91000"/>
              </a:lnSpc>
              <a:spcBef>
                <a:spcPts val="705"/>
              </a:spcBef>
              <a:buNone/>
            </a:pPr>
            <a:r>
              <a:rPr lang="en-GB" dirty="0" err="1">
                <a:latin typeface="Calibri Light" panose="020F0302020204030204" pitchFamily="34" charset="0"/>
                <a:cs typeface="Calibri Light" panose="020F0302020204030204" pitchFamily="34" charset="0"/>
              </a:rPr>
              <a:t>Izvajanje</a:t>
            </a:r>
            <a:r>
              <a:rPr lang="en-GB" dirty="0">
                <a:latin typeface="Calibri Light" panose="020F0302020204030204" pitchFamily="34" charset="0"/>
                <a:cs typeface="Calibri Light" panose="020F0302020204030204" pitchFamily="34" charset="0"/>
              </a:rPr>
              <a:t> </a:t>
            </a:r>
            <a:r>
              <a:rPr lang="en-GB" dirty="0" err="1">
                <a:latin typeface="Calibri Light" panose="020F0302020204030204" pitchFamily="34" charset="0"/>
                <a:cs typeface="Calibri Light" panose="020F0302020204030204" pitchFamily="34" charset="0"/>
              </a:rPr>
              <a:t>ukrepov</a:t>
            </a:r>
            <a:r>
              <a:rPr lang="en-GB" dirty="0">
                <a:latin typeface="Calibri Light" panose="020F0302020204030204" pitchFamily="34" charset="0"/>
                <a:cs typeface="Calibri Light" panose="020F0302020204030204" pitchFamily="34" charset="0"/>
              </a:rPr>
              <a:t>: MGTŠ (80 </a:t>
            </a:r>
            <a:r>
              <a:rPr lang="en-GB" dirty="0" err="1">
                <a:latin typeface="Calibri Light" panose="020F0302020204030204" pitchFamily="34" charset="0"/>
                <a:cs typeface="Calibri Light" panose="020F0302020204030204" pitchFamily="34" charset="0"/>
              </a:rPr>
              <a:t>mio</a:t>
            </a:r>
            <a:r>
              <a:rPr lang="en-GB" dirty="0">
                <a:latin typeface="Calibri Light" panose="020F0302020204030204" pitchFamily="34" charset="0"/>
                <a:cs typeface="Calibri Light" panose="020F0302020204030204" pitchFamily="34" charset="0"/>
              </a:rPr>
              <a:t> EUR)</a:t>
            </a:r>
            <a:r>
              <a:rPr lang="sl-SI" dirty="0">
                <a:latin typeface="Calibri Light" panose="020F0302020204030204" pitchFamily="34" charset="0"/>
                <a:cs typeface="Calibri Light" panose="020F0302020204030204" pitchFamily="34" charset="0"/>
              </a:rPr>
              <a:t>, </a:t>
            </a:r>
            <a:r>
              <a:rPr lang="en-GB" dirty="0">
                <a:latin typeface="Calibri Light" panose="020F0302020204030204" pitchFamily="34" charset="0"/>
                <a:cs typeface="Calibri Light" panose="020F0302020204030204" pitchFamily="34" charset="0"/>
              </a:rPr>
              <a:t>MVZI (20 </a:t>
            </a:r>
            <a:r>
              <a:rPr lang="en-GB" dirty="0" err="1">
                <a:latin typeface="Calibri Light" panose="020F0302020204030204" pitchFamily="34" charset="0"/>
                <a:cs typeface="Calibri Light" panose="020F0302020204030204" pitchFamily="34" charset="0"/>
              </a:rPr>
              <a:t>mio</a:t>
            </a:r>
            <a:r>
              <a:rPr lang="en-GB" dirty="0">
                <a:latin typeface="Calibri Light" panose="020F0302020204030204" pitchFamily="34" charset="0"/>
                <a:cs typeface="Calibri Light" panose="020F0302020204030204" pitchFamily="34" charset="0"/>
              </a:rPr>
              <a:t> EUR)</a:t>
            </a:r>
            <a:endParaRPr lang="sl-SI"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dirty="0">
                <a:latin typeface="Calibri Light" panose="020F0302020204030204" pitchFamily="34" charset="0"/>
                <a:cs typeface="Calibri Light" panose="020F0302020204030204" pitchFamily="34" charset="0"/>
              </a:rPr>
              <a:t>Povezava: </a:t>
            </a:r>
            <a:r>
              <a:rPr lang="sl-SI" dirty="0">
                <a:latin typeface="Calibri Light" panose="020F0302020204030204" pitchFamily="34" charset="0"/>
                <a:cs typeface="Calibri Light" panose="020F0302020204030204" pitchFamily="34" charset="0"/>
                <a:hlinkClick r:id="rId3"/>
              </a:rPr>
              <a:t>https://stepslovenija.eu/</a:t>
            </a: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21454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AF8-603D-B13D-1D05-8FB4542A4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8BA85-7849-5160-78B8-6F10BE5AF0A4}"/>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Javna agencija za znanstvenoraziskovalno in inovacijsko dejavnost RS (ARIS)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https://www.aris-rs.si/sl/razpisi/25/pregled-razpisov-25.asp</a:t>
            </a:r>
            <a:endParaRPr lang="sl-SI" sz="1400" dirty="0">
              <a:latin typeface="Calibri Light" panose="020F0302020204030204" pitchFamily="34" charset="0"/>
              <a:cs typeface="Calibri Light" panose="020F0302020204030204" pitchFamily="34" charset="0"/>
            </a:endParaRPr>
          </a:p>
        </p:txBody>
      </p:sp>
      <p:graphicFrame>
        <p:nvGraphicFramePr>
          <p:cNvPr id="12" name="Tabela 11">
            <a:extLst>
              <a:ext uri="{FF2B5EF4-FFF2-40B4-BE49-F238E27FC236}">
                <a16:creationId xmlns:a16="http://schemas.microsoft.com/office/drawing/2014/main" id="{9EBA59FF-877F-0215-9785-861B4ED7690C}"/>
              </a:ext>
            </a:extLst>
          </p:cNvPr>
          <p:cNvGraphicFramePr>
            <a:graphicFrameLocks noGrp="1"/>
          </p:cNvGraphicFramePr>
          <p:nvPr/>
        </p:nvGraphicFramePr>
        <p:xfrm>
          <a:off x="838200" y="1372234"/>
          <a:ext cx="10068681" cy="4297049"/>
        </p:xfrm>
        <a:graphic>
          <a:graphicData uri="http://schemas.openxmlformats.org/drawingml/2006/table">
            <a:tbl>
              <a:tblPr firstRow="1" bandRow="1">
                <a:tableStyleId>{5C22544A-7EE6-4342-B048-85BDC9FD1C3A}</a:tableStyleId>
              </a:tblPr>
              <a:tblGrid>
                <a:gridCol w="4826447">
                  <a:extLst>
                    <a:ext uri="{9D8B030D-6E8A-4147-A177-3AD203B41FA5}">
                      <a16:colId xmlns:a16="http://schemas.microsoft.com/office/drawing/2014/main" val="2297477036"/>
                    </a:ext>
                  </a:extLst>
                </a:gridCol>
                <a:gridCol w="2611845">
                  <a:extLst>
                    <a:ext uri="{9D8B030D-6E8A-4147-A177-3AD203B41FA5}">
                      <a16:colId xmlns:a16="http://schemas.microsoft.com/office/drawing/2014/main" val="452487185"/>
                    </a:ext>
                  </a:extLst>
                </a:gridCol>
                <a:gridCol w="2630389">
                  <a:extLst>
                    <a:ext uri="{9D8B030D-6E8A-4147-A177-3AD203B41FA5}">
                      <a16:colId xmlns:a16="http://schemas.microsoft.com/office/drawing/2014/main" val="5888117"/>
                    </a:ext>
                  </a:extLst>
                </a:gridCol>
              </a:tblGrid>
              <a:tr h="323529">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Predviden datum objave</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Vrednost razpisa</a:t>
                      </a:r>
                    </a:p>
                  </a:txBody>
                  <a:tcPr marL="7620" marR="7620" marT="7620" marB="0" anchor="ctr"/>
                </a:tc>
                <a:extLst>
                  <a:ext uri="{0D108BD9-81ED-4DB2-BD59-A6C34878D82A}">
                    <a16:rowId xmlns:a16="http://schemas.microsoft.com/office/drawing/2014/main" val="287417806"/>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Nadgradnja aplikativnih projektov ARIS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2,8 mio EUR</a:t>
                      </a:r>
                    </a:p>
                  </a:txBody>
                  <a:tcPr marL="7620" marR="7620" marT="7620" marB="0" anchor="ctr"/>
                </a:tc>
                <a:extLst>
                  <a:ext uri="{0D108BD9-81ED-4DB2-BD59-A6C34878D82A}">
                    <a16:rowId xmlns:a16="http://schemas.microsoft.com/office/drawing/2014/main" val="3568934787"/>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Eureka</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11,4 mio EUR</a:t>
                      </a:r>
                    </a:p>
                  </a:txBody>
                  <a:tcPr marL="7620" marR="7620" marT="7620" marB="0" anchor="ctr"/>
                </a:tc>
                <a:extLst>
                  <a:ext uri="{0D108BD9-81ED-4DB2-BD59-A6C34878D82A}">
                    <a16:rowId xmlns:a16="http://schemas.microsoft.com/office/drawing/2014/main" val="2776351667"/>
                  </a:ext>
                </a:extLst>
              </a:tr>
              <a:tr h="323529">
                <a:tc>
                  <a:txBody>
                    <a:bodyPr/>
                    <a:lstStyle/>
                    <a:p>
                      <a:pPr algn="ctr" rtl="0" fontAlgn="ctr"/>
                      <a:r>
                        <a:rPr lang="pl-PL" sz="1600" b="1" i="0" u="none" strike="noStrike" dirty="0">
                          <a:solidFill>
                            <a:srgbClr val="000000"/>
                          </a:solidFill>
                          <a:effectLst/>
                          <a:latin typeface="Calibri Light" panose="020F0302020204030204" pitchFamily="34" charset="0"/>
                        </a:rPr>
                        <a:t>Pospeševalnik za obdobje 2025 - 2029</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11,4 mio EUR</a:t>
                      </a:r>
                    </a:p>
                  </a:txBody>
                  <a:tcPr marL="7620" marR="7620" marT="7620" marB="0" anchor="ctr"/>
                </a:tc>
                <a:extLst>
                  <a:ext uri="{0D108BD9-81ED-4DB2-BD59-A6C34878D82A}">
                    <a16:rowId xmlns:a16="http://schemas.microsoft.com/office/drawing/2014/main" val="3530801886"/>
                  </a:ext>
                </a:extLst>
              </a:tr>
              <a:tr h="323529">
                <a:tc>
                  <a:txBody>
                    <a:bodyPr/>
                    <a:lstStyle/>
                    <a:p>
                      <a:pPr algn="ctr" rtl="0" fontAlgn="ctr"/>
                      <a:r>
                        <a:rPr lang="sl-SI" sz="1600" b="1" i="0" u="none" strike="noStrike">
                          <a:solidFill>
                            <a:srgbClr val="000000"/>
                          </a:solidFill>
                          <a:effectLst/>
                          <a:latin typeface="Calibri Light" panose="020F0302020204030204" pitchFamily="34" charset="0"/>
                        </a:rPr>
                        <a:t>Raziskovalci v gospodarstvu</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 kvartal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17,5 mio EUR</a:t>
                      </a:r>
                    </a:p>
                  </a:txBody>
                  <a:tcPr marL="7620" marR="7620" marT="7620" marB="0" anchor="ctr"/>
                </a:tc>
                <a:extLst>
                  <a:ext uri="{0D108BD9-81ED-4DB2-BD59-A6C34878D82A}">
                    <a16:rowId xmlns:a16="http://schemas.microsoft.com/office/drawing/2014/main" val="1949854121"/>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JR RRI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a:t>
                      </a:r>
                    </a:p>
                  </a:txBody>
                  <a:tcPr marL="7620" marR="7620" marT="7620" marB="0" anchor="ctr"/>
                </a:tc>
                <a:extLst>
                  <a:ext uri="{0D108BD9-81ED-4DB2-BD59-A6C34878D82A}">
                    <a16:rowId xmlns:a16="http://schemas.microsoft.com/office/drawing/2014/main" val="971048561"/>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JR DEMO PILOTI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30 mio </a:t>
                      </a:r>
                    </a:p>
                  </a:txBody>
                  <a:tcPr marL="7620" marR="7620" marT="7620" marB="0" anchor="ctr"/>
                </a:tc>
                <a:extLst>
                  <a:ext uri="{0D108BD9-81ED-4DB2-BD59-A6C34878D82A}">
                    <a16:rowId xmlns:a16="http://schemas.microsoft.com/office/drawing/2014/main" val="3980428052"/>
                  </a:ext>
                </a:extLst>
              </a:tr>
              <a:tr h="323529">
                <a:tc>
                  <a:txBody>
                    <a:bodyPr/>
                    <a:lstStyle/>
                    <a:p>
                      <a:pPr algn="ctr" rtl="0" fontAlgn="ctr"/>
                      <a:r>
                        <a:rPr lang="pl-PL" sz="1600" b="1" i="0" u="none" strike="noStrike">
                          <a:solidFill>
                            <a:srgbClr val="000000"/>
                          </a:solidFill>
                          <a:effectLst/>
                          <a:latin typeface="Calibri Light" panose="020F0302020204030204" pitchFamily="34" charset="0"/>
                        </a:rPr>
                        <a:t>JR za kompetenčni center za umetno inteligenco </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v usklajevanju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3,6 mio EUR </a:t>
                      </a:r>
                    </a:p>
                  </a:txBody>
                  <a:tcPr marL="7620" marR="7620" marT="7620" marB="0" anchor="ctr"/>
                </a:tc>
                <a:extLst>
                  <a:ext uri="{0D108BD9-81ED-4DB2-BD59-A6C34878D82A}">
                    <a16:rowId xmlns:a16="http://schemas.microsoft.com/office/drawing/2014/main" val="1179301073"/>
                  </a:ext>
                </a:extLst>
              </a:tr>
              <a:tr h="529602">
                <a:tc>
                  <a:txBody>
                    <a:bodyPr/>
                    <a:lstStyle/>
                    <a:p>
                      <a:pPr algn="ctr" rtl="0" fontAlgn="ctr"/>
                      <a:r>
                        <a:rPr lang="pl-PL" sz="1600" b="1" i="0" u="none" strike="noStrike">
                          <a:solidFill>
                            <a:srgbClr val="000000"/>
                          </a:solidFill>
                          <a:effectLst/>
                          <a:latin typeface="Calibri Light" panose="020F0302020204030204" pitchFamily="34" charset="0"/>
                        </a:rPr>
                        <a:t>Javni razpis za podporo inovacijskim projektov s področja umetne inteligence</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v usklajevanju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15,4 mio EUR</a:t>
                      </a:r>
                    </a:p>
                  </a:txBody>
                  <a:tcPr marL="7620" marR="7620" marT="7620" marB="0" anchor="ctr"/>
                </a:tc>
                <a:extLst>
                  <a:ext uri="{0D108BD9-81ED-4DB2-BD59-A6C34878D82A}">
                    <a16:rowId xmlns:a16="http://schemas.microsoft.com/office/drawing/2014/main" val="3201941414"/>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Sklad za pravični prehod  - RRI aktivnosti ZASAVJE</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4,4 mio EUR</a:t>
                      </a:r>
                    </a:p>
                  </a:txBody>
                  <a:tcPr marL="7620" marR="7620" marT="7620" marB="0" anchor="ctr"/>
                </a:tc>
                <a:extLst>
                  <a:ext uri="{0D108BD9-81ED-4DB2-BD59-A6C34878D82A}">
                    <a16:rowId xmlns:a16="http://schemas.microsoft.com/office/drawing/2014/main" val="3733022298"/>
                  </a:ext>
                </a:extLst>
              </a:tr>
              <a:tr h="323529">
                <a:tc>
                  <a:txBody>
                    <a:bodyPr/>
                    <a:lstStyle/>
                    <a:p>
                      <a:pPr algn="ctr" rtl="0" fontAlgn="ctr"/>
                      <a:r>
                        <a:rPr lang="sl-SI" sz="1600" b="1" i="0" u="none" strike="noStrike" dirty="0">
                          <a:solidFill>
                            <a:srgbClr val="000000"/>
                          </a:solidFill>
                          <a:effectLst/>
                          <a:latin typeface="Calibri Light" panose="020F0302020204030204" pitchFamily="34" charset="0"/>
                        </a:rPr>
                        <a:t>Sklad za pravični prehod  - RRI aktivnosti SAŠA</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Do konca leta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10 mio EUR</a:t>
                      </a:r>
                    </a:p>
                  </a:txBody>
                  <a:tcPr marL="7620" marR="7620" marT="7620" marB="0" anchor="ctr"/>
                </a:tc>
                <a:extLst>
                  <a:ext uri="{0D108BD9-81ED-4DB2-BD59-A6C34878D82A}">
                    <a16:rowId xmlns:a16="http://schemas.microsoft.com/office/drawing/2014/main" val="2273815363"/>
                  </a:ext>
                </a:extLst>
              </a:tr>
              <a:tr h="532157">
                <a:tc>
                  <a:txBody>
                    <a:bodyPr/>
                    <a:lstStyle/>
                    <a:p>
                      <a:pPr algn="ctr" rtl="0" fontAlgn="ctr"/>
                      <a:r>
                        <a:rPr lang="sl-SI" sz="1600" b="1" i="0" u="none" strike="noStrike" dirty="0">
                          <a:solidFill>
                            <a:srgbClr val="000000"/>
                          </a:solidFill>
                          <a:effectLst/>
                          <a:latin typeface="Calibri Light" panose="020F0302020204030204" pitchFamily="34" charset="0"/>
                        </a:rPr>
                        <a:t>JR RRI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2026</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a:t>
                      </a:r>
                    </a:p>
                  </a:txBody>
                  <a:tcPr marL="7620" marR="7620" marT="7620" marB="0" anchor="ctr"/>
                </a:tc>
                <a:extLst>
                  <a:ext uri="{0D108BD9-81ED-4DB2-BD59-A6C34878D82A}">
                    <a16:rowId xmlns:a16="http://schemas.microsoft.com/office/drawing/2014/main" val="595050464"/>
                  </a:ext>
                </a:extLst>
              </a:tr>
            </a:tbl>
          </a:graphicData>
        </a:graphic>
      </p:graphicFrame>
    </p:spTree>
    <p:extLst>
      <p:ext uri="{BB962C8B-B14F-4D97-AF65-F5344CB8AC3E}">
        <p14:creationId xmlns:p14="http://schemas.microsoft.com/office/powerpoint/2010/main" val="3240361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5969-7E24-FB89-1A61-A497E5692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E6F6F8-F92C-A714-8130-428358B9C467}"/>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Slovenski podjetniški sklad (SPS)</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https://www.podjetniskisklad.si/plan-objav-razpisov-pozivov/</a:t>
            </a:r>
            <a:br>
              <a:rPr lang="sl-SI" sz="1400" b="1" dirty="0">
                <a:latin typeface="Calibri Light" panose="020F0302020204030204" pitchFamily="34" charset="0"/>
                <a:cs typeface="Calibri Light" panose="020F0302020204030204" pitchFamily="34" charset="0"/>
              </a:rPr>
            </a:br>
            <a:endParaRPr lang="sl-SI" sz="1400" dirty="0">
              <a:latin typeface="Calibri Light" panose="020F0302020204030204" pitchFamily="34" charset="0"/>
              <a:cs typeface="Calibri Light" panose="020F0302020204030204" pitchFamily="34" charset="0"/>
            </a:endParaRPr>
          </a:p>
        </p:txBody>
      </p:sp>
      <p:graphicFrame>
        <p:nvGraphicFramePr>
          <p:cNvPr id="4" name="Tabela 3">
            <a:extLst>
              <a:ext uri="{FF2B5EF4-FFF2-40B4-BE49-F238E27FC236}">
                <a16:creationId xmlns:a16="http://schemas.microsoft.com/office/drawing/2014/main" id="{90220FE5-00E5-6389-FD21-DC34EA676E9F}"/>
              </a:ext>
            </a:extLst>
          </p:cNvPr>
          <p:cNvGraphicFramePr>
            <a:graphicFrameLocks noGrp="1"/>
          </p:cNvGraphicFramePr>
          <p:nvPr/>
        </p:nvGraphicFramePr>
        <p:xfrm>
          <a:off x="838200" y="1475570"/>
          <a:ext cx="10134600" cy="3058328"/>
        </p:xfrm>
        <a:graphic>
          <a:graphicData uri="http://schemas.openxmlformats.org/drawingml/2006/table">
            <a:tbl>
              <a:tblPr firstRow="1" bandRow="1">
                <a:tableStyleId>{5C22544A-7EE6-4342-B048-85BDC9FD1C3A}</a:tableStyleId>
              </a:tblPr>
              <a:tblGrid>
                <a:gridCol w="5733288">
                  <a:extLst>
                    <a:ext uri="{9D8B030D-6E8A-4147-A177-3AD203B41FA5}">
                      <a16:colId xmlns:a16="http://schemas.microsoft.com/office/drawing/2014/main" val="2521143810"/>
                    </a:ext>
                  </a:extLst>
                </a:gridCol>
                <a:gridCol w="2511552">
                  <a:extLst>
                    <a:ext uri="{9D8B030D-6E8A-4147-A177-3AD203B41FA5}">
                      <a16:colId xmlns:a16="http://schemas.microsoft.com/office/drawing/2014/main" val="1154983081"/>
                    </a:ext>
                  </a:extLst>
                </a:gridCol>
                <a:gridCol w="1889760">
                  <a:extLst>
                    <a:ext uri="{9D8B030D-6E8A-4147-A177-3AD203B41FA5}">
                      <a16:colId xmlns:a16="http://schemas.microsoft.com/office/drawing/2014/main" val="2931425692"/>
                    </a:ext>
                  </a:extLst>
                </a:gridCol>
              </a:tblGrid>
              <a:tr h="436904">
                <a:tc>
                  <a:txBody>
                    <a:bodyPr/>
                    <a:lstStyle/>
                    <a:p>
                      <a:pPr algn="ctr" rtl="0" fontAlgn="ctr"/>
                      <a:r>
                        <a:rPr lang="sl-SI" sz="18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Predviden datum objave</a:t>
                      </a:r>
                    </a:p>
                  </a:txBody>
                  <a:tcPr marL="7620" marR="7620" marT="7620" marB="0" anchor="ctr"/>
                </a:tc>
                <a:tc>
                  <a:txBody>
                    <a:bodyPr/>
                    <a:lstStyle/>
                    <a:p>
                      <a:pPr algn="ctr" rtl="0" fontAlgn="ctr"/>
                      <a:r>
                        <a:rPr lang="sl-SI" sz="1800" b="1" i="0" u="none" strike="noStrike" dirty="0">
                          <a:solidFill>
                            <a:srgbClr val="FFFFFF"/>
                          </a:solidFill>
                          <a:effectLst/>
                          <a:latin typeface="Calibri Light" panose="020F0302020204030204" pitchFamily="34" charset="0"/>
                        </a:rPr>
                        <a:t>Vrednost razpisa</a:t>
                      </a:r>
                    </a:p>
                  </a:txBody>
                  <a:tcPr marL="7620" marR="7620" marT="7620" marB="0" anchor="ctr"/>
                </a:tc>
                <a:extLst>
                  <a:ext uri="{0D108BD9-81ED-4DB2-BD59-A6C34878D82A}">
                    <a16:rowId xmlns:a16="http://schemas.microsoft.com/office/drawing/2014/main" val="104020707"/>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P7L 2025 | Likvidnostni krediti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polovica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20 mio EUR</a:t>
                      </a:r>
                    </a:p>
                  </a:txBody>
                  <a:tcPr marL="7620" marR="7620" marT="7620" marB="0" anchor="ctr"/>
                </a:tc>
                <a:extLst>
                  <a:ext uri="{0D108BD9-81ED-4DB2-BD59-A6C34878D82A}">
                    <a16:rowId xmlns:a16="http://schemas.microsoft.com/office/drawing/2014/main" val="3946516520"/>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P4L </a:t>
                      </a:r>
                      <a:r>
                        <a:rPr lang="sl-SI" sz="1600" b="1" i="0" u="none" strike="noStrike" dirty="0" err="1">
                          <a:solidFill>
                            <a:srgbClr val="000000"/>
                          </a:solidFill>
                          <a:effectLst/>
                          <a:latin typeface="Calibri Light" panose="020F0302020204030204" pitchFamily="34" charset="0"/>
                        </a:rPr>
                        <a:t>blending</a:t>
                      </a:r>
                      <a:r>
                        <a:rPr lang="sl-SI" sz="1600" b="1" i="0" u="none" strike="noStrike" dirty="0">
                          <a:solidFill>
                            <a:srgbClr val="000000"/>
                          </a:solidFill>
                          <a:effectLst/>
                          <a:latin typeface="Calibri Light" panose="020F0302020204030204" pitchFamily="34" charset="0"/>
                        </a:rPr>
                        <a:t> 2025 | Specifične spodbude za podjetja v lesarstvu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2. polovica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15 mio EUR</a:t>
                      </a:r>
                    </a:p>
                  </a:txBody>
                  <a:tcPr marL="7620" marR="7620" marT="7620" marB="0" anchor="ctr"/>
                </a:tc>
                <a:extLst>
                  <a:ext uri="{0D108BD9-81ED-4DB2-BD59-A6C34878D82A}">
                    <a16:rowId xmlns:a16="http://schemas.microsoft.com/office/drawing/2014/main" val="1200822489"/>
                  </a:ext>
                </a:extLst>
              </a:tr>
              <a:tr h="436904">
                <a:tc>
                  <a:txBody>
                    <a:bodyPr/>
                    <a:lstStyle/>
                    <a:p>
                      <a:pPr algn="ctr" rtl="0" fontAlgn="ctr"/>
                      <a:r>
                        <a:rPr lang="pl-PL" sz="1600" b="1" i="0" u="none" strike="noStrike" dirty="0">
                          <a:solidFill>
                            <a:srgbClr val="000000"/>
                          </a:solidFill>
                          <a:effectLst/>
                          <a:latin typeface="Calibri Light" panose="020F0302020204030204" pitchFamily="34" charset="0"/>
                        </a:rPr>
                        <a:t>V7 | Vavčer za kibernetsko varnost</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Junij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 mio EUR</a:t>
                      </a:r>
                    </a:p>
                  </a:txBody>
                  <a:tcPr marL="7620" marR="7620" marT="7620" marB="0" anchor="ctr"/>
                </a:tc>
                <a:extLst>
                  <a:ext uri="{0D108BD9-81ED-4DB2-BD59-A6C34878D82A}">
                    <a16:rowId xmlns:a16="http://schemas.microsoft.com/office/drawing/2014/main" val="2701636672"/>
                  </a:ext>
                </a:extLst>
              </a:tr>
              <a:tr h="436904">
                <a:tc>
                  <a:txBody>
                    <a:bodyPr/>
                    <a:lstStyle/>
                    <a:p>
                      <a:pPr algn="ctr" rtl="0" fontAlgn="ctr"/>
                      <a:r>
                        <a:rPr lang="pl-PL" sz="1600" b="1" i="0" u="none" strike="noStrike">
                          <a:solidFill>
                            <a:srgbClr val="000000"/>
                          </a:solidFill>
                          <a:effectLst/>
                          <a:latin typeface="Calibri Light" panose="020F0302020204030204" pitchFamily="34" charset="0"/>
                        </a:rPr>
                        <a:t>V8 | Vavčer za LCA analizo</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0,5 mio EUR</a:t>
                      </a:r>
                    </a:p>
                  </a:txBody>
                  <a:tcPr marL="7620" marR="7620" marT="7620" marB="0" anchor="ctr"/>
                </a:tc>
                <a:extLst>
                  <a:ext uri="{0D108BD9-81ED-4DB2-BD59-A6C34878D82A}">
                    <a16:rowId xmlns:a16="http://schemas.microsoft.com/office/drawing/2014/main" val="348127375"/>
                  </a:ext>
                </a:extLst>
              </a:tr>
              <a:tr h="436904">
                <a:tc>
                  <a:txBody>
                    <a:bodyPr/>
                    <a:lstStyle/>
                    <a:p>
                      <a:pPr algn="ctr" rtl="0" fontAlgn="ctr"/>
                      <a:r>
                        <a:rPr lang="sl-SI" sz="1600" b="1" i="0" u="none" strike="noStrike">
                          <a:solidFill>
                            <a:srgbClr val="000000"/>
                          </a:solidFill>
                          <a:effectLst/>
                          <a:latin typeface="Calibri Light" panose="020F0302020204030204" pitchFamily="34" charset="0"/>
                        </a:rPr>
                        <a:t>V9 | Vavčer za prototipiranje </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0,5 mio EUR</a:t>
                      </a:r>
                    </a:p>
                  </a:txBody>
                  <a:tcPr marL="7620" marR="7620" marT="7620" marB="0" anchor="ctr"/>
                </a:tc>
                <a:extLst>
                  <a:ext uri="{0D108BD9-81ED-4DB2-BD59-A6C34878D82A}">
                    <a16:rowId xmlns:a16="http://schemas.microsoft.com/office/drawing/2014/main" val="3498358428"/>
                  </a:ext>
                </a:extLst>
              </a:tr>
              <a:tr h="436904">
                <a:tc>
                  <a:txBody>
                    <a:bodyPr/>
                    <a:lstStyle/>
                    <a:p>
                      <a:pPr algn="ctr" rtl="0" fontAlgn="ctr"/>
                      <a:r>
                        <a:rPr lang="sl-SI" sz="1600" b="1" i="0" u="none" strike="noStrike" dirty="0">
                          <a:solidFill>
                            <a:srgbClr val="000000"/>
                          </a:solidFill>
                          <a:effectLst/>
                          <a:latin typeface="Calibri Light" panose="020F0302020204030204" pitchFamily="34" charset="0"/>
                        </a:rPr>
                        <a:t>VESG | ESG vavčer </a:t>
                      </a:r>
                    </a:p>
                  </a:txBody>
                  <a:tcPr marL="7620" marR="7620" marT="7620" marB="0" anchor="ctr"/>
                </a:tc>
                <a:tc>
                  <a:txBody>
                    <a:bodyPr/>
                    <a:lstStyle/>
                    <a:p>
                      <a:pPr algn="ctr" rtl="0" fontAlgn="ctr"/>
                      <a:r>
                        <a:rPr lang="sl-SI" sz="1600" b="0" i="0" u="none" strike="noStrike">
                          <a:solidFill>
                            <a:srgbClr val="000000"/>
                          </a:solidFill>
                          <a:effectLst/>
                          <a:latin typeface="Calibri Light" panose="020F0302020204030204" pitchFamily="34" charset="0"/>
                        </a:rPr>
                        <a:t>september 2025</a:t>
                      </a:r>
                    </a:p>
                  </a:txBody>
                  <a:tcPr marL="7620" marR="7620" marT="7620" marB="0" anchor="ctr"/>
                </a:tc>
                <a:tc>
                  <a:txBody>
                    <a:bodyPr/>
                    <a:lstStyle/>
                    <a:p>
                      <a:pPr algn="ctr" rtl="0" fontAlgn="ctr"/>
                      <a:r>
                        <a:rPr lang="sl-SI" sz="1600" b="0" i="0" u="none" strike="noStrike" dirty="0">
                          <a:solidFill>
                            <a:srgbClr val="000000"/>
                          </a:solidFill>
                          <a:effectLst/>
                          <a:latin typeface="Calibri Light" panose="020F0302020204030204" pitchFamily="34" charset="0"/>
                        </a:rPr>
                        <a:t>1,2 mio EUR</a:t>
                      </a:r>
                    </a:p>
                  </a:txBody>
                  <a:tcPr marL="7620" marR="7620" marT="7620" marB="0" anchor="ctr"/>
                </a:tc>
                <a:extLst>
                  <a:ext uri="{0D108BD9-81ED-4DB2-BD59-A6C34878D82A}">
                    <a16:rowId xmlns:a16="http://schemas.microsoft.com/office/drawing/2014/main" val="12260343"/>
                  </a:ext>
                </a:extLst>
              </a:tr>
            </a:tbl>
          </a:graphicData>
        </a:graphic>
      </p:graphicFrame>
    </p:spTree>
    <p:extLst>
      <p:ext uri="{BB962C8B-B14F-4D97-AF65-F5344CB8AC3E}">
        <p14:creationId xmlns:p14="http://schemas.microsoft.com/office/powerpoint/2010/main" val="183980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0A79-8E2C-5192-DEB6-2F084ECE8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617FF-1A4E-8C97-B15C-0F3D544288C9}"/>
              </a:ext>
            </a:extLst>
          </p:cNvPr>
          <p:cNvSpPr>
            <a:spLocks noGrp="1"/>
          </p:cNvSpPr>
          <p:nvPr>
            <p:ph type="title"/>
          </p:nvPr>
        </p:nvSpPr>
        <p:spPr>
          <a:xfrm>
            <a:off x="838200" y="1841227"/>
            <a:ext cx="10515600" cy="1325563"/>
          </a:xfrm>
        </p:spPr>
        <p:txBody>
          <a:bodyPr>
            <a:normAutofit/>
          </a:bodyPr>
          <a:lstStyle/>
          <a:p>
            <a:r>
              <a:rPr lang="sl-SI" sz="4000" b="1" noProof="0" dirty="0">
                <a:latin typeface="Calibri Light" panose="020F0302020204030204" pitchFamily="34" charset="0"/>
                <a:cs typeface="Calibri Light" panose="020F0302020204030204" pitchFamily="34" charset="0"/>
              </a:rPr>
              <a:t>Priložnosti za financiranje / Evropa </a:t>
            </a:r>
            <a:endParaRPr lang="en-AU" sz="4000" b="1"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727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značba mesta slike 17" descr="Slika, ki vsebuje besede besedilo, elektronika, posnetek zaslona, spletna stran&#10;&#10;Vsebina, ustvarjena z umetno inteligenco, morda ni pravilna.">
            <a:extLst>
              <a:ext uri="{FF2B5EF4-FFF2-40B4-BE49-F238E27FC236}">
                <a16:creationId xmlns:a16="http://schemas.microsoft.com/office/drawing/2014/main" id="{8CB9030A-1ECB-8DEC-4E97-91030DA7123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449894" y="1586442"/>
            <a:ext cx="5739416" cy="3407590"/>
          </a:xfrm>
        </p:spPr>
      </p:pic>
      <p:sp>
        <p:nvSpPr>
          <p:cNvPr id="19" name="PoljeZBesedilom 18">
            <a:extLst>
              <a:ext uri="{FF2B5EF4-FFF2-40B4-BE49-F238E27FC236}">
                <a16:creationId xmlns:a16="http://schemas.microsoft.com/office/drawing/2014/main" id="{D36BC15B-B0FC-0B01-584E-16BDCEDBE306}"/>
              </a:ext>
            </a:extLst>
          </p:cNvPr>
          <p:cNvSpPr txBox="1"/>
          <p:nvPr/>
        </p:nvSpPr>
        <p:spPr>
          <a:xfrm>
            <a:off x="951620" y="595907"/>
            <a:ext cx="9098936" cy="769441"/>
          </a:xfrm>
          <a:prstGeom prst="rect">
            <a:avLst/>
          </a:prstGeom>
          <a:noFill/>
        </p:spPr>
        <p:txBody>
          <a:bodyPr wrap="square" rtlCol="0">
            <a:spAutoFit/>
          </a:bodyPr>
          <a:lstStyle/>
          <a:p>
            <a:r>
              <a:rPr lang="es-ES" sz="4400" b="1" dirty="0">
                <a:solidFill>
                  <a:srgbClr val="92D050"/>
                </a:solidFill>
                <a:latin typeface="Calibri Light" panose="020F0302020204030204" pitchFamily="34" charset="0"/>
                <a:ea typeface="+mj-ea"/>
                <a:cs typeface="Calibri Light" panose="020F0302020204030204" pitchFamily="34" charset="0"/>
              </a:rPr>
              <a:t>Obzorje Evropa 2021-2027</a:t>
            </a:r>
            <a:endParaRPr lang="sl-SI" sz="4400" b="1" dirty="0">
              <a:solidFill>
                <a:srgbClr val="92D050"/>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901340" y="1470508"/>
            <a:ext cx="4548554" cy="36394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en-AU" sz="1400" dirty="0">
                <a:solidFill>
                  <a:prstClr val="black"/>
                </a:solidFill>
                <a:latin typeface="Calibri Light" panose="020F0302020204030204" pitchFamily="34" charset="0"/>
                <a:cs typeface="Calibri Light" panose="020F0302020204030204" pitchFamily="34" charset="0"/>
              </a:rPr>
              <a:t>Obzorje Evropa je največji evropski program za financiranje raziskav in inovacij, katerega proračun za obdobje 2021-2027 znaša 95,5 milijarde evrov. </a:t>
            </a:r>
          </a:p>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Program podpira projekte, ki spodbujajo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znanstveno odličnost</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prebojne tehnologije</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industrijsko konkurenčnost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 reševanje globalnih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izzivov</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p>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Financiranje RRI v vseh sektorjih / trije stebri: </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Odlična znanost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(ERC, MSCA, raziskovalne infrastrukture)</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Globalni izzivi in </a:t>
            </a:r>
            <a:r>
              <a:rPr kumimoji="0" lang="en-AU" sz="1400" b="1"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konkurenčnost </a:t>
            </a: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evropske industrije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grozdi za različna področja) </a:t>
            </a:r>
          </a:p>
          <a:p>
            <a:pPr marL="685800" marR="0" lvl="1" indent="-228600" algn="l" defTabSz="914400" rtl="0" eaLnBrk="1" fontAlgn="auto" latinLnBrk="0" hangingPunct="1">
              <a:lnSpc>
                <a:spcPct val="100000"/>
              </a:lnSpc>
              <a:spcBef>
                <a:spcPts val="500"/>
              </a:spcBef>
              <a:spcAft>
                <a:spcPts val="800"/>
              </a:spcAft>
              <a:buClrTx/>
              <a:buSzTx/>
              <a:buFont typeface="Arial" panose="020B0604020202020204" pitchFamily="34" charset="0"/>
              <a:buChar char="•"/>
              <a:tabLst/>
              <a:defRPr/>
            </a:pPr>
            <a:r>
              <a:rPr kumimoji="0" lang="en-AU"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Inovativna Evropa </a:t>
            </a:r>
            <a:r>
              <a:rPr kumimoji="0" lang="en-AU"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(EIC, EIT, podporna omrežja)</a:t>
            </a:r>
            <a:endParaRPr kumimoji="0" lang="en-AU"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
        <p:nvSpPr>
          <p:cNvPr id="24" name="PoljeZBesedilom 23">
            <a:extLst>
              <a:ext uri="{FF2B5EF4-FFF2-40B4-BE49-F238E27FC236}">
                <a16:creationId xmlns:a16="http://schemas.microsoft.com/office/drawing/2014/main" id="{3FDDCF09-8025-DD9B-048C-9D608564924E}"/>
              </a:ext>
            </a:extLst>
          </p:cNvPr>
          <p:cNvSpPr txBox="1"/>
          <p:nvPr/>
        </p:nvSpPr>
        <p:spPr>
          <a:xfrm>
            <a:off x="951620" y="5271558"/>
            <a:ext cx="10304584" cy="61555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Povezava: </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hlinkClick r:id="rId4"/>
              </a:rPr>
              <a:t>https://research-and-innovation.ec.europa.eu/funding/funding-opportunities/funding-programmes-and-open-calls/horizon-europe_en</a:t>
            </a:r>
            <a:endPar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69223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p:txBody>
          <a:bodyPr>
            <a:normAutofit/>
          </a:bodyPr>
          <a:lstStyle/>
          <a:p>
            <a:pPr algn="ctr"/>
            <a:r>
              <a:rPr lang="en-AU" sz="3000" b="1" noProof="0" dirty="0">
                <a:latin typeface="Calibri Light" panose="020F0302020204030204" pitchFamily="34" charset="0"/>
                <a:cs typeface="Calibri Light" panose="020F0302020204030204" pitchFamily="34" charset="0"/>
              </a:rPr>
              <a:t>Osnovni </a:t>
            </a:r>
            <a:r>
              <a:rPr lang="en-AU" sz="3000" b="1" noProof="0" dirty="0" err="1">
                <a:latin typeface="Calibri Light" panose="020F0302020204030204" pitchFamily="34" charset="0"/>
                <a:cs typeface="Calibri Light" panose="020F0302020204030204" pitchFamily="34" charset="0"/>
              </a:rPr>
              <a:t>pogoji za prijavo na </a:t>
            </a:r>
            <a:r>
              <a:rPr lang="en-AU" sz="3000" b="1" noProof="0" dirty="0">
                <a:latin typeface="Calibri Light" panose="020F0302020204030204" pitchFamily="34" charset="0"/>
                <a:cs typeface="Calibri Light" panose="020F0302020204030204" pitchFamily="34" charset="0"/>
              </a:rPr>
              <a:t>razpis:</a:t>
            </a:r>
          </a:p>
        </p:txBody>
      </p:sp>
      <p:sp>
        <p:nvSpPr>
          <p:cNvPr id="3" name="Označba mesta vsebine 2">
            <a:extLst>
              <a:ext uri="{FF2B5EF4-FFF2-40B4-BE49-F238E27FC236}">
                <a16:creationId xmlns:a16="http://schemas.microsoft.com/office/drawing/2014/main" id="{45886FEB-4FA5-39B0-D602-E84B87EE6CE3}"/>
              </a:ext>
            </a:extLst>
          </p:cNvPr>
          <p:cNvSpPr>
            <a:spLocks noGrp="1"/>
          </p:cNvSpPr>
          <p:nvPr>
            <p:ph idx="1"/>
          </p:nvPr>
        </p:nvSpPr>
        <p:spPr>
          <a:xfrm>
            <a:off x="1042916" y="1511726"/>
            <a:ext cx="9766111" cy="3879140"/>
          </a:xfrm>
        </p:spPr>
        <p:txBody>
          <a:bodyPr>
            <a:normAutofit/>
          </a:bodyPr>
          <a:lstStyle/>
          <a:p>
            <a:r>
              <a:rPr lang="en-US" sz="2400" dirty="0">
                <a:latin typeface="Calibri Light" panose="020F0302020204030204" pitchFamily="34" charset="0"/>
                <a:cs typeface="Calibri Light" panose="020F0302020204030204" pitchFamily="34" charset="0"/>
              </a:rPr>
              <a:t>Za sredstva iz programa Obzorje Evropa lahko zaprosijo </a:t>
            </a:r>
            <a:r>
              <a:rPr lang="en-US" sz="2400" b="1" dirty="0">
                <a:latin typeface="Calibri Light" panose="020F0302020204030204" pitchFamily="34" charset="0"/>
                <a:cs typeface="Calibri Light" panose="020F0302020204030204" pitchFamily="34" charset="0"/>
              </a:rPr>
              <a:t>vse vrste organizacij, </a:t>
            </a:r>
            <a:r>
              <a:rPr lang="en-US" sz="2400" dirty="0">
                <a:latin typeface="Calibri Light" panose="020F0302020204030204" pitchFamily="34" charset="0"/>
                <a:cs typeface="Calibri Light" panose="020F0302020204030204" pitchFamily="34" charset="0"/>
              </a:rPr>
              <a:t>če imajo operativne in finančne zmogljivosti za izvajanje predlaganih nalog. </a:t>
            </a:r>
            <a:endParaRPr lang="sl-SI" sz="2400"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Konzorcij: </a:t>
            </a:r>
            <a:r>
              <a:rPr lang="en-US" sz="2400" dirty="0">
                <a:latin typeface="Calibri Light" panose="020F0302020204030204" pitchFamily="34" charset="0"/>
                <a:cs typeface="Calibri Light" panose="020F0302020204030204" pitchFamily="34" charset="0"/>
              </a:rPr>
              <a:t>Na večino razpisov se morajo prijaviti </a:t>
            </a:r>
            <a:r>
              <a:rPr lang="en-US" sz="2400" b="1" dirty="0">
                <a:latin typeface="Calibri Light" panose="020F0302020204030204" pitchFamily="34" charset="0"/>
                <a:cs typeface="Calibri Light" panose="020F0302020204030204" pitchFamily="34" charset="0"/>
              </a:rPr>
              <a:t>vsaj tri partnerske organizacije iz treh različnih držav EU ali pridruženih držav</a:t>
            </a:r>
            <a:r>
              <a:rPr lang="en-US" sz="2400" dirty="0">
                <a:latin typeface="Calibri Light" panose="020F0302020204030204" pitchFamily="34" charset="0"/>
                <a:cs typeface="Calibri Light" panose="020F0302020204030204" pitchFamily="34" charset="0"/>
              </a:rPr>
              <a:t>. </a:t>
            </a:r>
            <a:r>
              <a:rPr lang="en-US" sz="2400" u="sng" dirty="0">
                <a:latin typeface="Calibri Light" panose="020F0302020204030204" pitchFamily="34" charset="0"/>
                <a:cs typeface="Calibri Light" panose="020F0302020204030204" pitchFamily="34" charset="0"/>
              </a:rPr>
              <a:t>Vsaj eden od treh partnerjev mora biti iz države EU</a:t>
            </a:r>
            <a:r>
              <a:rPr lang="en-US" sz="2400" dirty="0">
                <a:latin typeface="Calibri Light" panose="020F0302020204030204" pitchFamily="34" charset="0"/>
                <a:cs typeface="Calibri Light" panose="020F0302020204030204" pitchFamily="34" charset="0"/>
              </a:rPr>
              <a:t>. Poleg teh 3 partnerjev se lahko konzorciju pridružijo tudi organizacije iz drugih držav.</a:t>
            </a:r>
            <a:endParaRPr lang="sl-SI"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Nekateri razpisi za zbiranje predlogov zahtevajo pristop z več zainteresiranimi stranmi: to pomeni, da mora vaš predlagani projekt vključevati različne zainteresirane strani, zlasti končne uporabnike in uporabnike rezultatov projekta. </a:t>
            </a:r>
            <a:endParaRPr lang="sl-SI" sz="1800" dirty="0"/>
          </a:p>
        </p:txBody>
      </p:sp>
    </p:spTree>
    <p:extLst>
      <p:ext uri="{BB962C8B-B14F-4D97-AF65-F5344CB8AC3E}">
        <p14:creationId xmlns:p14="http://schemas.microsoft.com/office/powerpoint/2010/main" val="3150945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3B727-AD89-EAF7-0A62-512CB366001F}"/>
              </a:ext>
            </a:extLst>
          </p:cNvPr>
          <p:cNvSpPr>
            <a:spLocks noGrp="1"/>
          </p:cNvSpPr>
          <p:nvPr>
            <p:ph type="title"/>
          </p:nvPr>
        </p:nvSpPr>
        <p:spPr>
          <a:xfrm>
            <a:off x="838200" y="1841227"/>
            <a:ext cx="10515600" cy="1325563"/>
          </a:xfrm>
        </p:spPr>
        <p:txBody>
          <a:bodyPr/>
          <a:lstStyle/>
          <a:p>
            <a:r>
              <a:rPr lang="sl-SI" b="1" dirty="0">
                <a:latin typeface="Calibri Light" panose="020F0302020204030204" pitchFamily="34" charset="0"/>
                <a:cs typeface="Calibri Light" panose="020F0302020204030204" pitchFamily="34" charset="0"/>
              </a:rPr>
              <a:t>PRILOŽNOSTI ZA FINANCIRANJE / Nacionalne </a:t>
            </a:r>
          </a:p>
        </p:txBody>
      </p:sp>
    </p:spTree>
    <p:extLst>
      <p:ext uri="{BB962C8B-B14F-4D97-AF65-F5344CB8AC3E}">
        <p14:creationId xmlns:p14="http://schemas.microsoft.com/office/powerpoint/2010/main" val="29602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C92651-2C36-5266-8381-84A2537DB903}"/>
              </a:ext>
            </a:extLst>
          </p:cNvPr>
          <p:cNvSpPr>
            <a:spLocks noGrp="1"/>
          </p:cNvSpPr>
          <p:nvPr>
            <p:ph type="title"/>
          </p:nvPr>
        </p:nvSpPr>
        <p:spPr/>
        <p:txBody>
          <a:bodyPr>
            <a:normAutofit/>
          </a:bodyPr>
          <a:lstStyle/>
          <a:p>
            <a:r>
              <a:rPr lang="en-AU" sz="3000" b="1" i="1" noProof="0" dirty="0" err="1">
                <a:latin typeface="Calibri Light" panose="020F0302020204030204" pitchFamily="34" charset="0"/>
                <a:cs typeface="Calibri Light" panose="020F0302020204030204" pitchFamily="34" charset="0"/>
              </a:rPr>
              <a:t>Obzorje</a:t>
            </a:r>
            <a:r>
              <a:rPr lang="en-AU" sz="3000" b="1" i="1" noProof="0" dirty="0">
                <a:latin typeface="Calibri Light" panose="020F0302020204030204" pitchFamily="34" charset="0"/>
                <a:cs typeface="Calibri Light" panose="020F0302020204030204" pitchFamily="34" charset="0"/>
              </a:rPr>
              <a:t> Evropa</a:t>
            </a:r>
            <a:r>
              <a:rPr lang="sl-SI" sz="3000" b="1" i="1" noProof="0" dirty="0">
                <a:latin typeface="Calibri Light" panose="020F0302020204030204" pitchFamily="34" charset="0"/>
                <a:cs typeface="Calibri Light" panose="020F0302020204030204" pitchFamily="34" charset="0"/>
              </a:rPr>
              <a:t>,</a:t>
            </a:r>
            <a:r>
              <a:rPr lang="en-AU" sz="3000" b="1" i="1" noProof="0" dirty="0">
                <a:latin typeface="Calibri Light" panose="020F0302020204030204" pitchFamily="34" charset="0"/>
                <a:cs typeface="Calibri Light" panose="020F0302020204030204" pitchFamily="34" charset="0"/>
              </a:rPr>
              <a:t> 2. steber</a:t>
            </a:r>
          </a:p>
        </p:txBody>
      </p:sp>
      <p:sp>
        <p:nvSpPr>
          <p:cNvPr id="3" name="Označba mesta vsebine 2">
            <a:extLst>
              <a:ext uri="{FF2B5EF4-FFF2-40B4-BE49-F238E27FC236}">
                <a16:creationId xmlns:a16="http://schemas.microsoft.com/office/drawing/2014/main" id="{C97C327B-26A5-B7F1-7A51-0A339FA18A5E}"/>
              </a:ext>
            </a:extLst>
          </p:cNvPr>
          <p:cNvSpPr>
            <a:spLocks noGrp="1"/>
          </p:cNvSpPr>
          <p:nvPr>
            <p:ph idx="1"/>
          </p:nvPr>
        </p:nvSpPr>
        <p:spPr>
          <a:xfrm>
            <a:off x="838200" y="1445028"/>
            <a:ext cx="10515600" cy="4351338"/>
          </a:xfrm>
        </p:spPr>
        <p:txBody>
          <a:bodyPr/>
          <a:lstStyle/>
          <a:p>
            <a:pPr marL="0" indent="0">
              <a:buNone/>
            </a:pPr>
            <a:r>
              <a:rPr lang="en-AU" sz="2400" b="1" noProof="0" dirty="0">
                <a:latin typeface="Calibri Light" panose="020F0302020204030204" pitchFamily="34" charset="0"/>
                <a:cs typeface="Calibri Light" panose="020F0302020204030204" pitchFamily="34" charset="0"/>
              </a:rPr>
              <a:t>Grozd 5</a:t>
            </a:r>
            <a:r>
              <a:rPr lang="en-AU" b="1" noProof="0" dirty="0">
                <a:latin typeface="Calibri Light" panose="020F0302020204030204" pitchFamily="34" charset="0"/>
                <a:cs typeface="Calibri Light" panose="020F0302020204030204" pitchFamily="34" charset="0"/>
              </a:rPr>
              <a:t>:</a:t>
            </a:r>
            <a:r>
              <a:rPr lang="en-AU" noProof="0" dirty="0">
                <a:latin typeface="Calibri Light" panose="020F0302020204030204" pitchFamily="34" charset="0"/>
                <a:cs typeface="Calibri Light" panose="020F0302020204030204" pitchFamily="34" charset="0"/>
              </a:rPr>
              <a:t> </a:t>
            </a:r>
            <a:r>
              <a:rPr lang="en-AU" sz="2400" b="1" noProof="0" dirty="0">
                <a:latin typeface="Calibri Light" panose="020F0302020204030204" pitchFamily="34" charset="0"/>
                <a:cs typeface="Calibri Light" panose="020F0302020204030204" pitchFamily="34" charset="0"/>
              </a:rPr>
              <a:t>Podnebje, energija in mobilnost</a:t>
            </a:r>
          </a:p>
          <a:p>
            <a:pPr marL="0" indent="0">
              <a:buNone/>
            </a:pPr>
            <a:r>
              <a:rPr lang="en-AU" sz="1800" b="1" noProof="0" dirty="0" err="1">
                <a:latin typeface="Calibri Light" panose="020F0302020204030204" pitchFamily="34" charset="0"/>
                <a:cs typeface="Calibri Light" panose="020F0302020204030204" pitchFamily="34" charset="0"/>
              </a:rPr>
              <a:t>Cilj</a:t>
            </a:r>
            <a:r>
              <a:rPr lang="sl-SI" sz="1800" noProof="0" dirty="0">
                <a:latin typeface="Calibri Light" panose="020F0302020204030204" pitchFamily="34" charset="0"/>
                <a:cs typeface="Calibri Light" panose="020F0302020204030204" pitchFamily="34" charset="0"/>
              </a:rPr>
              <a:t>: </a:t>
            </a:r>
            <a:r>
              <a:rPr lang="sl-SI" sz="1800" dirty="0">
                <a:latin typeface="Calibri Light" panose="020F0302020204030204" pitchFamily="34" charset="0"/>
                <a:cs typeface="Calibri Light" panose="020F0302020204030204" pitchFamily="34" charset="0"/>
              </a:rPr>
              <a:t>Ta grozd si prizadeva za boj proti podnebnim spremembam z boljšim razumevanjem njihovih vzrokov, razvoja, tveganj, vplivov in priložnosti ter z oblikovanjem energetskega in prometnega sektorja, ki bo bolj prijazen do podnebja in okolja, učinkovitejši in konkurenčnejši, pametnejši, varnejši ter odporno.</a:t>
            </a:r>
            <a:endParaRPr lang="en-AU" sz="1800" dirty="0">
              <a:latin typeface="Calibri Light" panose="020F0302020204030204" pitchFamily="34" charset="0"/>
              <a:cs typeface="Calibri Light" panose="020F0302020204030204" pitchFamily="34" charset="0"/>
            </a:endParaRPr>
          </a:p>
        </p:txBody>
      </p:sp>
      <p:sp>
        <p:nvSpPr>
          <p:cNvPr id="4" name="PoljeZBesedilom 3">
            <a:extLst>
              <a:ext uri="{FF2B5EF4-FFF2-40B4-BE49-F238E27FC236}">
                <a16:creationId xmlns:a16="http://schemas.microsoft.com/office/drawing/2014/main" id="{5ACFD053-C361-4321-928D-629B1ECCB094}"/>
              </a:ext>
            </a:extLst>
          </p:cNvPr>
          <p:cNvSpPr txBox="1"/>
          <p:nvPr/>
        </p:nvSpPr>
        <p:spPr>
          <a:xfrm>
            <a:off x="838200" y="2942492"/>
            <a:ext cx="7854462" cy="2862322"/>
          </a:xfrm>
          <a:prstGeom prst="rect">
            <a:avLst/>
          </a:prstGeom>
          <a:noFill/>
        </p:spPr>
        <p:txBody>
          <a:bodyPr wrap="square" rtlCol="0">
            <a:spAutoFit/>
          </a:bodyPr>
          <a:lstStyle/>
          <a:p>
            <a:r>
              <a:rPr lang="en-AU" u="sng" noProof="0" dirty="0">
                <a:latin typeface="Calibri Light" panose="020F0302020204030204" pitchFamily="34" charset="0"/>
                <a:cs typeface="Calibri Light" panose="020F0302020204030204" pitchFamily="34" charset="0"/>
              </a:rPr>
              <a:t>Področja ukrepanja</a:t>
            </a:r>
            <a:r>
              <a:rPr lang="en-AU" noProof="0" dirty="0">
                <a:latin typeface="Calibri Light" panose="020F0302020204030204" pitchFamily="34" charset="0"/>
                <a:cs typeface="Calibri Light" panose="020F0302020204030204" pitchFamily="34" charset="0"/>
              </a:rPr>
              <a:t>:</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climate science and solutions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supply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systems and grids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buildings and industrial facilities in energy transition</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communities and cities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industrial competitiveness in transport</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clean, safe and accessible transport and mobility </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smart mobility</a:t>
            </a:r>
          </a:p>
          <a:p>
            <a:pPr>
              <a:buFont typeface="Arial" panose="020B0604020202020204" pitchFamily="34" charset="0"/>
              <a:buChar char="•"/>
            </a:pPr>
            <a:r>
              <a:rPr lang="sl-SI"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energy storage</a:t>
            </a:r>
            <a:endParaRPr lang="sl-SI"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83174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D6A-E2A8-AAD0-8875-166C3CCA5C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96BC0-23F4-DA29-1366-812D7273C0F8}"/>
              </a:ext>
            </a:extLst>
          </p:cNvPr>
          <p:cNvSpPr>
            <a:spLocks noGrp="1"/>
          </p:cNvSpPr>
          <p:nvPr>
            <p:ph type="title"/>
          </p:nvPr>
        </p:nvSpPr>
        <p:spPr>
          <a:xfrm>
            <a:off x="838200" y="365125"/>
            <a:ext cx="9938657" cy="741681"/>
          </a:xfrm>
        </p:spPr>
        <p:txBody>
          <a:bodyPr>
            <a:normAutofit fontScale="90000"/>
          </a:bodyPr>
          <a:lstStyle/>
          <a:p>
            <a:br>
              <a:rPr lang="sl-SI" sz="2800" b="1" dirty="0">
                <a:latin typeface="Calibri Light" panose="020F0302020204030204" pitchFamily="34" charset="0"/>
                <a:cs typeface="Calibri Light" panose="020F0302020204030204" pitchFamily="34" charset="0"/>
              </a:rPr>
            </a:br>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EUROPEAN COMMISSION – HORIZON EUROPE</a:t>
            </a:r>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 </a:t>
            </a:r>
            <a:br>
              <a:rPr lang="sl-SI" sz="2400" b="1" dirty="0">
                <a:latin typeface="Calibri Light" panose="020F0302020204030204" pitchFamily="34" charset="0"/>
                <a:cs typeface="Calibri Light" panose="020F0302020204030204" pitchFamily="34" charset="0"/>
              </a:rPr>
            </a:br>
            <a:br>
              <a:rPr lang="sl-SI" sz="2400" b="1" dirty="0">
                <a:latin typeface="Calibri Light" panose="020F0302020204030204" pitchFamily="34" charset="0"/>
                <a:cs typeface="Calibri Light" panose="020F0302020204030204" pitchFamily="34" charset="0"/>
              </a:rPr>
            </a:b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sp>
        <p:nvSpPr>
          <p:cNvPr id="4" name="Title 1">
            <a:extLst>
              <a:ext uri="{FF2B5EF4-FFF2-40B4-BE49-F238E27FC236}">
                <a16:creationId xmlns:a16="http://schemas.microsoft.com/office/drawing/2014/main" id="{D5039187-C89D-0C56-AC63-845467ACE127}"/>
              </a:ext>
            </a:extLst>
          </p:cNvPr>
          <p:cNvSpPr txBox="1">
            <a:spLocks/>
          </p:cNvSpPr>
          <p:nvPr/>
        </p:nvSpPr>
        <p:spPr>
          <a:xfrm>
            <a:off x="838200" y="2430684"/>
            <a:ext cx="9938657" cy="30557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sl-SI" sz="2800" b="1" dirty="0">
                <a:latin typeface="Calibri Light" panose="020F0302020204030204" pitchFamily="34" charset="0"/>
                <a:cs typeface="Calibri Light" panose="020F0302020204030204" pitchFamily="34" charset="0"/>
              </a:rPr>
            </a:br>
            <a:r>
              <a:rPr lang="sl-SI" sz="2800" b="1" dirty="0">
                <a:latin typeface="Calibri Light" panose="020F0302020204030204" pitchFamily="34" charset="0"/>
                <a:cs typeface="Calibri Light" panose="020F0302020204030204" pitchFamily="34" charset="0"/>
              </a:rPr>
              <a:t> </a:t>
            </a:r>
            <a:br>
              <a:rPr lang="sl-SI" sz="2400" b="1" dirty="0">
                <a:latin typeface="Calibri Light" panose="020F0302020204030204" pitchFamily="34" charset="0"/>
                <a:cs typeface="Calibri Light" panose="020F0302020204030204" pitchFamily="34" charset="0"/>
              </a:rPr>
            </a:b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graphicFrame>
        <p:nvGraphicFramePr>
          <p:cNvPr id="5" name="Tabela 4">
            <a:extLst>
              <a:ext uri="{FF2B5EF4-FFF2-40B4-BE49-F238E27FC236}">
                <a16:creationId xmlns:a16="http://schemas.microsoft.com/office/drawing/2014/main" id="{3BD0E036-7374-B908-CF7E-59F3C50E1772}"/>
              </a:ext>
            </a:extLst>
          </p:cNvPr>
          <p:cNvGraphicFramePr>
            <a:graphicFrameLocks noGrp="1"/>
          </p:cNvGraphicFramePr>
          <p:nvPr/>
        </p:nvGraphicFramePr>
        <p:xfrm>
          <a:off x="913021" y="1568712"/>
          <a:ext cx="9938656" cy="741680"/>
        </p:xfrm>
        <a:graphic>
          <a:graphicData uri="http://schemas.openxmlformats.org/drawingml/2006/table">
            <a:tbl>
              <a:tblPr firstRow="1" bandRow="1">
                <a:tableStyleId>{5C22544A-7EE6-4342-B048-85BDC9FD1C3A}</a:tableStyleId>
              </a:tblPr>
              <a:tblGrid>
                <a:gridCol w="4486153">
                  <a:extLst>
                    <a:ext uri="{9D8B030D-6E8A-4147-A177-3AD203B41FA5}">
                      <a16:colId xmlns:a16="http://schemas.microsoft.com/office/drawing/2014/main" val="1290769235"/>
                    </a:ext>
                  </a:extLst>
                </a:gridCol>
                <a:gridCol w="985219">
                  <a:extLst>
                    <a:ext uri="{9D8B030D-6E8A-4147-A177-3AD203B41FA5}">
                      <a16:colId xmlns:a16="http://schemas.microsoft.com/office/drawing/2014/main" val="3899120964"/>
                    </a:ext>
                  </a:extLst>
                </a:gridCol>
                <a:gridCol w="2151279">
                  <a:extLst>
                    <a:ext uri="{9D8B030D-6E8A-4147-A177-3AD203B41FA5}">
                      <a16:colId xmlns:a16="http://schemas.microsoft.com/office/drawing/2014/main" val="4001859785"/>
                    </a:ext>
                  </a:extLst>
                </a:gridCol>
                <a:gridCol w="2316005">
                  <a:extLst>
                    <a:ext uri="{9D8B030D-6E8A-4147-A177-3AD203B41FA5}">
                      <a16:colId xmlns:a16="http://schemas.microsoft.com/office/drawing/2014/main" val="1951040916"/>
                    </a:ext>
                  </a:extLst>
                </a:gridCol>
              </a:tblGrid>
              <a:tr h="370840">
                <a:tc>
                  <a:txBody>
                    <a:bodyPr/>
                    <a:lstStyle/>
                    <a:p>
                      <a:pPr algn="ctr"/>
                      <a:r>
                        <a:rPr lang="sl-SI" dirty="0" err="1">
                          <a:latin typeface="Calibri Light" panose="020F0302020204030204" pitchFamily="34" charset="0"/>
                          <a:cs typeface="Calibri Light" panose="020F0302020204030204" pitchFamily="34" charset="0"/>
                        </a:rPr>
                        <a:t>Call</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Type</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Publication</a:t>
                      </a:r>
                      <a:endParaRPr lang="sl-SI" dirty="0">
                        <a:latin typeface="Calibri Light" panose="020F0302020204030204" pitchFamily="34" charset="0"/>
                        <a:cs typeface="Calibri Light" panose="020F0302020204030204" pitchFamily="34" charset="0"/>
                      </a:endParaRPr>
                    </a:p>
                  </a:txBody>
                  <a:tcPr/>
                </a:tc>
                <a:tc>
                  <a:txBody>
                    <a:bodyPr/>
                    <a:lstStyle/>
                    <a:p>
                      <a:pPr algn="ctr"/>
                      <a:r>
                        <a:rPr lang="sl-SI" dirty="0" err="1">
                          <a:latin typeface="Calibri Light" panose="020F0302020204030204" pitchFamily="34" charset="0"/>
                          <a:cs typeface="Calibri Light" panose="020F0302020204030204" pitchFamily="34" charset="0"/>
                        </a:rPr>
                        <a:t>Deadline</a:t>
                      </a:r>
                      <a:endParaRPr lang="sl-SI"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17776174"/>
                  </a:ext>
                </a:extLst>
              </a:tr>
              <a:tr h="370840">
                <a:tc>
                  <a:txBody>
                    <a:bodyPr/>
                    <a:lstStyle/>
                    <a:p>
                      <a:pPr algn="ctr"/>
                      <a:r>
                        <a:rPr lang="sl-SI" sz="1400" dirty="0">
                          <a:latin typeface="Calibri Light" panose="020F0302020204030204" pitchFamily="34" charset="0"/>
                          <a:cs typeface="Calibri Light" panose="020F0302020204030204" pitchFamily="34" charset="0"/>
                          <a:hlinkClick r:id="rId4"/>
                        </a:rPr>
                        <a:t>HORIZON-CL5-2026-02-D4-05</a:t>
                      </a:r>
                      <a:endParaRPr lang="sl-SI" sz="1400" dirty="0">
                        <a:latin typeface="Calibri Light" panose="020F0302020204030204" pitchFamily="34" charset="0"/>
                        <a:cs typeface="Calibri Light" panose="020F0302020204030204" pitchFamily="34" charset="0"/>
                      </a:endParaRPr>
                    </a:p>
                  </a:txBody>
                  <a:tcPr/>
                </a:tc>
                <a:tc>
                  <a:txBody>
                    <a:bodyPr/>
                    <a:lstStyle/>
                    <a:p>
                      <a:pPr algn="ctr"/>
                      <a:r>
                        <a:rPr lang="sl-SI" dirty="0">
                          <a:latin typeface="Calibri Light" panose="020F0302020204030204" pitchFamily="34" charset="0"/>
                          <a:cs typeface="Calibri Light" panose="020F0302020204030204" pitchFamily="34" charset="0"/>
                        </a:rPr>
                        <a:t>RIA</a:t>
                      </a:r>
                    </a:p>
                  </a:txBody>
                  <a:tcPr/>
                </a:tc>
                <a:tc>
                  <a:txBody>
                    <a:bodyPr/>
                    <a:lstStyle/>
                    <a:p>
                      <a:pPr algn="ctr"/>
                      <a:r>
                        <a:rPr lang="sl-SI" dirty="0">
                          <a:latin typeface="Calibri Light" panose="020F0302020204030204" pitchFamily="34" charset="0"/>
                          <a:cs typeface="Calibri Light" panose="020F0302020204030204" pitchFamily="34" charset="0"/>
                        </a:rPr>
                        <a:t>16. 9. 2025</a:t>
                      </a:r>
                    </a:p>
                  </a:txBody>
                  <a:tcPr/>
                </a:tc>
                <a:tc>
                  <a:txBody>
                    <a:bodyPr/>
                    <a:lstStyle/>
                    <a:p>
                      <a:pPr algn="ctr"/>
                      <a:r>
                        <a:rPr lang="sl-SI" dirty="0">
                          <a:latin typeface="Calibri Light" panose="020F0302020204030204" pitchFamily="34" charset="0"/>
                          <a:cs typeface="Calibri Light" panose="020F0302020204030204" pitchFamily="34" charset="0"/>
                        </a:rPr>
                        <a:t>17. 2. 2026</a:t>
                      </a:r>
                    </a:p>
                  </a:txBody>
                  <a:tcPr/>
                </a:tc>
                <a:extLst>
                  <a:ext uri="{0D108BD9-81ED-4DB2-BD59-A6C34878D82A}">
                    <a16:rowId xmlns:a16="http://schemas.microsoft.com/office/drawing/2014/main" val="2519768551"/>
                  </a:ext>
                </a:extLst>
              </a:tr>
            </a:tbl>
          </a:graphicData>
        </a:graphic>
      </p:graphicFrame>
      <p:sp>
        <p:nvSpPr>
          <p:cNvPr id="6" name="PoljeZBesedilom 5">
            <a:extLst>
              <a:ext uri="{FF2B5EF4-FFF2-40B4-BE49-F238E27FC236}">
                <a16:creationId xmlns:a16="http://schemas.microsoft.com/office/drawing/2014/main" id="{52307480-A41D-66F0-DFB1-9C6322AA6A09}"/>
              </a:ext>
            </a:extLst>
          </p:cNvPr>
          <p:cNvSpPr txBox="1"/>
          <p:nvPr/>
        </p:nvSpPr>
        <p:spPr>
          <a:xfrm>
            <a:off x="913021" y="922140"/>
            <a:ext cx="9654502" cy="646331"/>
          </a:xfrm>
          <a:prstGeom prst="rect">
            <a:avLst/>
          </a:prstGeom>
          <a:noFill/>
        </p:spPr>
        <p:txBody>
          <a:bodyPr wrap="square" rtlCol="0">
            <a:spAutoFit/>
          </a:bodyPr>
          <a:lstStyle/>
          <a:p>
            <a:r>
              <a:rPr lang="en-US" b="1" dirty="0">
                <a:latin typeface="Calibri Light" panose="020F0302020204030204" pitchFamily="34" charset="0"/>
                <a:cs typeface="Calibri Light" panose="020F0302020204030204" pitchFamily="34" charset="0"/>
              </a:rPr>
              <a:t>Optimal combination of low embodied carbon construction products, technical building systems and circularity principles for climate neutral buildings </a:t>
            </a:r>
          </a:p>
        </p:txBody>
      </p:sp>
      <p:sp>
        <p:nvSpPr>
          <p:cNvPr id="7" name="PoljeZBesedilom 6">
            <a:extLst>
              <a:ext uri="{FF2B5EF4-FFF2-40B4-BE49-F238E27FC236}">
                <a16:creationId xmlns:a16="http://schemas.microsoft.com/office/drawing/2014/main" id="{55FA0471-EBD1-0FE6-B536-26907FC791A0}"/>
              </a:ext>
            </a:extLst>
          </p:cNvPr>
          <p:cNvSpPr txBox="1"/>
          <p:nvPr/>
        </p:nvSpPr>
        <p:spPr>
          <a:xfrm>
            <a:off x="838199" y="2430684"/>
            <a:ext cx="10088301" cy="397031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aim of the call is to </a:t>
            </a:r>
            <a:r>
              <a:rPr lang="en-US" b="1" dirty="0">
                <a:latin typeface="Calibri Light" panose="020F0302020204030204" pitchFamily="34" charset="0"/>
                <a:cs typeface="Calibri Light" panose="020F0302020204030204" pitchFamily="34" charset="0"/>
              </a:rPr>
              <a:t>support the development of low-carbon building materials </a:t>
            </a:r>
            <a:r>
              <a:rPr lang="en-US" dirty="0">
                <a:latin typeface="Calibri Light" panose="020F0302020204030204" pitchFamily="34" charset="0"/>
                <a:cs typeface="Calibri Light" panose="020F0302020204030204" pitchFamily="34" charset="0"/>
              </a:rPr>
              <a:t>(such as wood) </a:t>
            </a:r>
            <a:r>
              <a:rPr lang="en-US" b="1" dirty="0">
                <a:latin typeface="Calibri Light" panose="020F0302020204030204" pitchFamily="34" charset="0"/>
                <a:cs typeface="Calibri Light" panose="020F0302020204030204" pitchFamily="34" charset="0"/>
              </a:rPr>
              <a:t>and sustainable building systems</a:t>
            </a:r>
            <a:r>
              <a:rPr lang="en-US" dirty="0">
                <a:latin typeface="Calibri Light" panose="020F0302020204030204" pitchFamily="34" charset="0"/>
                <a:cs typeface="Calibri Light" panose="020F0302020204030204" pitchFamily="34" charset="0"/>
              </a:rPr>
              <a:t>, taking into account circularity and climate neutrality.</a:t>
            </a:r>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pPr>
              <a:buNone/>
            </a:pPr>
            <a:r>
              <a:rPr lang="en-US" b="1" dirty="0">
                <a:latin typeface="Calibri Light" panose="020F0302020204030204" pitchFamily="34" charset="0"/>
                <a:cs typeface="Calibri Light" panose="020F0302020204030204" pitchFamily="34" charset="0"/>
              </a:rPr>
              <a:t>Project results are expected to contribute to all of the following expected outcomes</a:t>
            </a:r>
            <a:r>
              <a:rPr lang="en-US" dirty="0">
                <a:latin typeface="Calibri Light" panose="020F0302020204030204" pitchFamily="34" charset="0"/>
                <a:cs typeface="Calibri Light" panose="020F0302020204030204" pitchFamily="34" charset="0"/>
              </a:rPr>
              <a:t>:</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Measurable reduction in whole life carbon emissions</a:t>
            </a:r>
            <a:r>
              <a:rPr lang="en-US" baseline="30000" dirty="0">
                <a:latin typeface="Calibri Light" panose="020F0302020204030204" pitchFamily="34" charset="0"/>
                <a:cs typeface="Calibri Light" panose="020F0302020204030204" pitchFamily="34" charset="0"/>
              </a:rPr>
              <a:t>[1]</a:t>
            </a:r>
            <a:r>
              <a:rPr lang="en-US" dirty="0">
                <a:latin typeface="Calibri Light" panose="020F0302020204030204" pitchFamily="34" charset="0"/>
                <a:cs typeface="Calibri Light" panose="020F0302020204030204" pitchFamily="34" charset="0"/>
              </a:rPr>
              <a:t> and uptake of carbon removals in buildings;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Increased integration of circular approaches for building construction and renovation works, with the aim of minimizing lifecycle impacts;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Availability of more accurate benchmarks and calculations of typical buildings’ whole life carbon emissions and carbon removals, based on Level(s) and consistent with the life-cycle global warming potential provisions under the Energy Performance of Buildings Directive. </a:t>
            </a:r>
          </a:p>
          <a:p>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endParaRPr lang="sl-SI" dirty="0">
              <a:latin typeface="Calibri Light" panose="020F0302020204030204" pitchFamily="34" charset="0"/>
              <a:cs typeface="Calibri Light" panose="020F0302020204030204" pitchFamily="34" charset="0"/>
            </a:endParaRPr>
          </a:p>
          <a:p>
            <a:endParaRPr lang="sl-SI" dirty="0"/>
          </a:p>
        </p:txBody>
      </p:sp>
      <p:sp>
        <p:nvSpPr>
          <p:cNvPr id="3" name="PoljeZBesedilom 2">
            <a:extLst>
              <a:ext uri="{FF2B5EF4-FFF2-40B4-BE49-F238E27FC236}">
                <a16:creationId xmlns:a16="http://schemas.microsoft.com/office/drawing/2014/main" id="{38C61307-2854-6773-4D94-1E362B1AF5D9}"/>
              </a:ext>
            </a:extLst>
          </p:cNvPr>
          <p:cNvSpPr txBox="1"/>
          <p:nvPr/>
        </p:nvSpPr>
        <p:spPr>
          <a:xfrm>
            <a:off x="5479094" y="5486399"/>
            <a:ext cx="4108361" cy="646331"/>
          </a:xfrm>
          <a:prstGeom prst="rect">
            <a:avLst/>
          </a:prstGeom>
          <a:noFill/>
        </p:spPr>
        <p:txBody>
          <a:bodyPr wrap="square" rtlCol="0">
            <a:spAutoFit/>
          </a:bodyPr>
          <a:lstStyle/>
          <a:p>
            <a:r>
              <a:rPr lang="en-US" noProof="0" dirty="0">
                <a:latin typeface="Calibri Light" panose="020F0302020204030204" pitchFamily="34" charset="0"/>
                <a:cs typeface="Calibri Light" panose="020F0302020204030204" pitchFamily="34" charset="0"/>
              </a:rPr>
              <a:t>Duration: 36 – 48 months</a:t>
            </a:r>
          </a:p>
          <a:p>
            <a:r>
              <a:rPr lang="en-US" noProof="0" dirty="0">
                <a:latin typeface="Calibri Light" panose="020F0302020204030204" pitchFamily="34" charset="0"/>
                <a:cs typeface="Calibri Light" panose="020F0302020204030204" pitchFamily="34" charset="0"/>
              </a:rPr>
              <a:t>Funding: </a:t>
            </a:r>
            <a:r>
              <a:rPr lang="sl-SI" dirty="0">
                <a:latin typeface="Calibri Light" panose="020F0302020204030204" pitchFamily="34" charset="0"/>
                <a:cs typeface="Calibri Light" panose="020F0302020204030204" pitchFamily="34" charset="0"/>
              </a:rPr>
              <a:t>100 %</a:t>
            </a:r>
          </a:p>
        </p:txBody>
      </p:sp>
    </p:spTree>
    <p:extLst>
      <p:ext uri="{BB962C8B-B14F-4D97-AF65-F5344CB8AC3E}">
        <p14:creationId xmlns:p14="http://schemas.microsoft.com/office/powerpoint/2010/main" val="3046138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EFB3-00A7-19BA-8438-3928B877D32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7D6404DD-9090-7F3A-43ED-9B38BEABD281}"/>
              </a:ext>
            </a:extLst>
          </p:cNvPr>
          <p:cNvSpPr>
            <a:spLocks noGrp="1"/>
          </p:cNvSpPr>
          <p:nvPr>
            <p:ph type="title"/>
          </p:nvPr>
        </p:nvSpPr>
        <p:spPr/>
        <p:txBody>
          <a:bodyPr>
            <a:normAutofit/>
          </a:bodyPr>
          <a:lstStyle/>
          <a:p>
            <a:r>
              <a:rPr lang="en-AU" sz="3000" b="1" i="1" noProof="0" dirty="0">
                <a:latin typeface="Calibri Light" panose="020F0302020204030204" pitchFamily="34" charset="0"/>
                <a:cs typeface="Calibri Light" panose="020F0302020204030204" pitchFamily="34" charset="0"/>
              </a:rPr>
              <a:t>Obzorje Evropa 2. steber</a:t>
            </a:r>
          </a:p>
        </p:txBody>
      </p:sp>
      <p:sp>
        <p:nvSpPr>
          <p:cNvPr id="3" name="Označba mesta vsebine 2">
            <a:extLst>
              <a:ext uri="{FF2B5EF4-FFF2-40B4-BE49-F238E27FC236}">
                <a16:creationId xmlns:a16="http://schemas.microsoft.com/office/drawing/2014/main" id="{F3B96029-F759-8BDF-BD68-822576EF52C7}"/>
              </a:ext>
            </a:extLst>
          </p:cNvPr>
          <p:cNvSpPr>
            <a:spLocks noGrp="1"/>
          </p:cNvSpPr>
          <p:nvPr>
            <p:ph idx="1"/>
          </p:nvPr>
        </p:nvSpPr>
        <p:spPr>
          <a:xfrm>
            <a:off x="838200" y="1445028"/>
            <a:ext cx="10515600" cy="4351338"/>
          </a:xfrm>
        </p:spPr>
        <p:txBody>
          <a:bodyPr/>
          <a:lstStyle/>
          <a:p>
            <a:pPr marL="0" indent="0">
              <a:buNone/>
            </a:pPr>
            <a:r>
              <a:rPr lang="en-AU" sz="2400" b="1" noProof="0" dirty="0" err="1">
                <a:latin typeface="Calibri Light" panose="020F0302020204030204" pitchFamily="34" charset="0"/>
                <a:cs typeface="Calibri Light" panose="020F0302020204030204" pitchFamily="34" charset="0"/>
              </a:rPr>
              <a:t>Grozd</a:t>
            </a:r>
            <a:r>
              <a:rPr lang="en-AU" sz="2400" b="1" noProof="0" dirty="0">
                <a:latin typeface="Calibri Light" panose="020F0302020204030204" pitchFamily="34" charset="0"/>
                <a:cs typeface="Calibri Light" panose="020F0302020204030204" pitchFamily="34" charset="0"/>
              </a:rPr>
              <a:t> </a:t>
            </a:r>
            <a:r>
              <a:rPr lang="sl-SI" sz="2400" b="1" noProof="0" dirty="0">
                <a:latin typeface="Calibri Light" panose="020F0302020204030204" pitchFamily="34" charset="0"/>
                <a:cs typeface="Calibri Light" panose="020F0302020204030204" pitchFamily="34" charset="0"/>
              </a:rPr>
              <a:t>6</a:t>
            </a:r>
            <a:r>
              <a:rPr lang="en-AU"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Hrana</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biogospodarstvo</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naravni</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viri</a:t>
            </a:r>
            <a:r>
              <a:rPr lang="en-AU" sz="2400" b="1" noProof="0" dirty="0">
                <a:latin typeface="Calibri Light" panose="020F0302020204030204" pitchFamily="34" charset="0"/>
                <a:cs typeface="Calibri Light" panose="020F0302020204030204" pitchFamily="34" charset="0"/>
              </a:rPr>
              <a:t>, </a:t>
            </a:r>
            <a:r>
              <a:rPr lang="en-AU" sz="2400" b="1" noProof="0" dirty="0" err="1">
                <a:latin typeface="Calibri Light" panose="020F0302020204030204" pitchFamily="34" charset="0"/>
                <a:cs typeface="Calibri Light" panose="020F0302020204030204" pitchFamily="34" charset="0"/>
              </a:rPr>
              <a:t>kmetijstvo</a:t>
            </a:r>
            <a:r>
              <a:rPr lang="en-AU" sz="2400" b="1" noProof="0" dirty="0">
                <a:latin typeface="Calibri Light" panose="020F0302020204030204" pitchFamily="34" charset="0"/>
                <a:cs typeface="Calibri Light" panose="020F0302020204030204" pitchFamily="34" charset="0"/>
              </a:rPr>
              <a:t> in </a:t>
            </a:r>
            <a:r>
              <a:rPr lang="en-AU" sz="2400" b="1" noProof="0" dirty="0" err="1">
                <a:latin typeface="Calibri Light" panose="020F0302020204030204" pitchFamily="34" charset="0"/>
                <a:cs typeface="Calibri Light" panose="020F0302020204030204" pitchFamily="34" charset="0"/>
              </a:rPr>
              <a:t>okolje</a:t>
            </a:r>
            <a:endParaRPr lang="en-AU" sz="2400" b="1" noProof="0" dirty="0">
              <a:latin typeface="Calibri Light" panose="020F0302020204030204" pitchFamily="34" charset="0"/>
              <a:cs typeface="Calibri Light" panose="020F0302020204030204" pitchFamily="34" charset="0"/>
            </a:endParaRPr>
          </a:p>
          <a:p>
            <a:pPr marL="0" indent="0">
              <a:buNone/>
            </a:pPr>
            <a:r>
              <a:rPr lang="sl-SI" sz="1800" dirty="0">
                <a:latin typeface="Calibri Light" panose="020F0302020204030204" pitchFamily="34" charset="0"/>
                <a:cs typeface="Calibri Light" panose="020F0302020204030204" pitchFamily="34" charset="0"/>
              </a:rPr>
              <a:t>Ta grozd si prizadeva za zmanjšanje degradacije okolja, zaustavitev in obrnitev upada biotske raznovrstnosti na kopnem, celinskih vodah in morju ter za boljše upravljanje naravnih virov s pomočjo preobrazbenih sprememb gospodarstva in družbe v mestnih in podeželskih območjih.</a:t>
            </a:r>
            <a:endParaRPr lang="en-AU" sz="1800" dirty="0">
              <a:latin typeface="Calibri Light" panose="020F0302020204030204" pitchFamily="34" charset="0"/>
              <a:cs typeface="Calibri Light" panose="020F0302020204030204" pitchFamily="34" charset="0"/>
            </a:endParaRPr>
          </a:p>
        </p:txBody>
      </p:sp>
      <p:sp>
        <p:nvSpPr>
          <p:cNvPr id="4" name="PoljeZBesedilom 3">
            <a:extLst>
              <a:ext uri="{FF2B5EF4-FFF2-40B4-BE49-F238E27FC236}">
                <a16:creationId xmlns:a16="http://schemas.microsoft.com/office/drawing/2014/main" id="{DB51F945-DE77-FE88-EB72-A2D0983D6036}"/>
              </a:ext>
            </a:extLst>
          </p:cNvPr>
          <p:cNvSpPr txBox="1"/>
          <p:nvPr/>
        </p:nvSpPr>
        <p:spPr>
          <a:xfrm>
            <a:off x="838200" y="2942492"/>
            <a:ext cx="7854462" cy="2585323"/>
          </a:xfrm>
          <a:prstGeom prst="rect">
            <a:avLst/>
          </a:prstGeom>
          <a:noFill/>
        </p:spPr>
        <p:txBody>
          <a:bodyPr wrap="square" rtlCol="0">
            <a:spAutoFit/>
          </a:bodyPr>
          <a:lstStyle/>
          <a:p>
            <a:r>
              <a:rPr lang="en-AU" u="sng" noProof="0" dirty="0">
                <a:latin typeface="Calibri Light" panose="020F0302020204030204" pitchFamily="34" charset="0"/>
                <a:cs typeface="Calibri Light" panose="020F0302020204030204" pitchFamily="34" charset="0"/>
              </a:rPr>
              <a:t>Področja </a:t>
            </a:r>
            <a:r>
              <a:rPr lang="en-AU" u="sng" noProof="0" dirty="0" err="1">
                <a:latin typeface="Calibri Light" panose="020F0302020204030204" pitchFamily="34" charset="0"/>
                <a:cs typeface="Calibri Light" panose="020F0302020204030204" pitchFamily="34" charset="0"/>
              </a:rPr>
              <a:t>ukrepanja</a:t>
            </a:r>
            <a:r>
              <a:rPr lang="en-AU" noProof="0" dirty="0">
                <a:latin typeface="Calibri Light" panose="020F0302020204030204" pitchFamily="34" charset="0"/>
                <a:cs typeface="Calibri Light" panose="020F0302020204030204" pitchFamily="34" charset="0"/>
              </a:rPr>
              <a:t>:</a:t>
            </a:r>
            <a:endParaRPr lang="en-US" dirty="0">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environmental observation</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biodiversity and natural resources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agriculture, forestry and rural areas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seas, oceans and inland waters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food systems</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bio-based innovation systems in the EU's bioeconomy </a:t>
            </a:r>
          </a:p>
          <a:p>
            <a:pPr>
              <a:buFont typeface="Arial" panose="020B0604020202020204" pitchFamily="34" charset="0"/>
              <a:buChar char="•"/>
            </a:pPr>
            <a:r>
              <a:rPr lang="en-US" dirty="0">
                <a:latin typeface="Calibri Light" panose="020F0302020204030204" pitchFamily="34" charset="0"/>
                <a:cs typeface="Calibri Light" panose="020F0302020204030204" pitchFamily="34" charset="0"/>
              </a:rPr>
              <a:t>    circular systems</a:t>
            </a:r>
          </a:p>
          <a:p>
            <a:pPr>
              <a:buFont typeface="Arial" panose="020B0604020202020204" pitchFamily="34" charset="0"/>
              <a:buChar char="•"/>
            </a:pPr>
            <a:endParaRPr lang="sl-SI" dirty="0"/>
          </a:p>
        </p:txBody>
      </p:sp>
    </p:spTree>
    <p:extLst>
      <p:ext uri="{BB962C8B-B14F-4D97-AF65-F5344CB8AC3E}">
        <p14:creationId xmlns:p14="http://schemas.microsoft.com/office/powerpoint/2010/main" val="700026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561860" y="581776"/>
            <a:ext cx="10355856" cy="492443"/>
          </a:xfrm>
          <a:prstGeom prst="rect">
            <a:avLst/>
          </a:prstGeom>
          <a:noFill/>
        </p:spPr>
        <p:txBody>
          <a:bodyPr wrap="square" rtlCol="0">
            <a:spAutoFit/>
          </a:bodyPr>
          <a:lstStyle/>
          <a:p>
            <a:r>
              <a:rPr lang="pl-PL"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Pobuda za krožna mesta in regije | </a:t>
            </a:r>
            <a:r>
              <a:rPr lang="en-US"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Circular Cities and Regions Initiative (CCRI) </a:t>
            </a:r>
            <a:endParaRPr lang="sl-SI" sz="2600" b="1" dirty="0">
              <a:solidFill>
                <a:schemeClr val="accent1">
                  <a:lumMod val="60000"/>
                  <a:lumOff val="40000"/>
                </a:schemeClr>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468923" y="1395046"/>
            <a:ext cx="4548554" cy="49552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400" dirty="0">
                <a:solidFill>
                  <a:prstClr val="black"/>
                </a:solidFill>
                <a:latin typeface="Calibri Light" panose="020F0302020204030204" pitchFamily="34" charset="0"/>
                <a:cs typeface="Calibri Light" panose="020F0302020204030204" pitchFamily="34" charset="0"/>
              </a:rPr>
              <a:t>Pobuda za krožna mesta in regije (CCRI) je </a:t>
            </a:r>
            <a:r>
              <a:rPr lang="sl-SI" sz="1400" b="1" dirty="0">
                <a:solidFill>
                  <a:prstClr val="black"/>
                </a:solidFill>
                <a:latin typeface="Calibri Light" panose="020F0302020204030204" pitchFamily="34" charset="0"/>
                <a:cs typeface="Calibri Light" panose="020F0302020204030204" pitchFamily="34" charset="0"/>
              </a:rPr>
              <a:t>ključna pobuda Evropske komisije (EK)</a:t>
            </a:r>
            <a:r>
              <a:rPr lang="sl-SI" sz="1400" dirty="0">
                <a:solidFill>
                  <a:prstClr val="black"/>
                </a:solidFill>
                <a:latin typeface="Calibri Light" panose="020F0302020204030204" pitchFamily="34" charset="0"/>
                <a:cs typeface="Calibri Light" panose="020F0302020204030204" pitchFamily="34" charset="0"/>
              </a:rPr>
              <a:t>, ki ima pomembno vlogo pri podpori in uresničevanju </a:t>
            </a:r>
            <a:r>
              <a:rPr lang="sl-SI" sz="1400" b="1" dirty="0">
                <a:solidFill>
                  <a:prstClr val="black"/>
                </a:solidFill>
                <a:latin typeface="Calibri Light" panose="020F0302020204030204" pitchFamily="34" charset="0"/>
                <a:cs typeface="Calibri Light" panose="020F0302020204030204" pitchFamily="34" charset="0"/>
              </a:rPr>
              <a:t>Akcijskega načrta za krožno gospodarstvo EU</a:t>
            </a:r>
            <a:r>
              <a:rPr lang="sl-SI" sz="1400" dirty="0">
                <a:solidFill>
                  <a:prstClr val="black"/>
                </a:solidFill>
                <a:latin typeface="Calibri Light" panose="020F0302020204030204" pitchFamily="34" charset="0"/>
                <a:cs typeface="Calibri Light" panose="020F0302020204030204" pitchFamily="34" charset="0"/>
              </a:rPr>
              <a:t>. </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400" dirty="0">
                <a:solidFill>
                  <a:prstClr val="black"/>
                </a:solidFill>
                <a:latin typeface="Calibri Light" panose="020F0302020204030204" pitchFamily="34" charset="0"/>
                <a:cs typeface="Calibri Light" panose="020F0302020204030204" pitchFamily="34" charset="0"/>
              </a:rPr>
              <a:t>Namenjena je p</a:t>
            </a:r>
            <a:r>
              <a:rPr lang="sl-SI" sz="1400" b="1" dirty="0">
                <a:solidFill>
                  <a:prstClr val="black"/>
                </a:solidFill>
                <a:latin typeface="Calibri Light" panose="020F0302020204030204" pitchFamily="34" charset="0"/>
                <a:cs typeface="Calibri Light" panose="020F0302020204030204" pitchFamily="34" charset="0"/>
              </a:rPr>
              <a:t>ospešitvi prehoda evropskih mest in regij v krožno gospodarstvo</a:t>
            </a:r>
            <a:r>
              <a:rPr lang="sl-SI" sz="1400" dirty="0">
                <a:solidFill>
                  <a:prstClr val="black"/>
                </a:solidFill>
                <a:latin typeface="Calibri Light" panose="020F0302020204030204" pitchFamily="34" charset="0"/>
                <a:cs typeface="Calibri Light" panose="020F0302020204030204" pitchFamily="34" charset="0"/>
              </a:rPr>
              <a:t> z vzpostavljanjem povezav med lokalnimi oblastmi in deležniki, omogočanjem izmenjave znanja ter nudenjem tehnične podpore.</a:t>
            </a:r>
            <a:r>
              <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4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Mehanizmi podpore:</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CCRI projekti</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vključujejo 12 pilotnih mest/regij, 25 sodelujočih mest/regij (</a:t>
            </a:r>
            <a:r>
              <a:rPr kumimoji="0" lang="sl-SI" sz="1200" b="0"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Fellows</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in podporne projekte (npr. CCRI-CSO).</a:t>
            </a:r>
          </a:p>
          <a:p>
            <a:pPr marL="0" marR="0" lvl="0" indent="0" algn="just" defTabSz="914400" rtl="0" eaLnBrk="1" fontAlgn="auto" latinLnBrk="0" hangingPunct="1">
              <a:lnSpc>
                <a:spcPct val="100000"/>
              </a:lnSpc>
              <a:buClrTx/>
              <a:buSzTx/>
              <a:buFont typeface="Arial" panose="020B0604020202020204" pitchFamily="34" charset="0"/>
              <a:buNone/>
              <a:tabLst/>
              <a:defRPr/>
            </a:pP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Zbirka znanja </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a:t>
            </a:r>
            <a:r>
              <a:rPr kumimoji="0" lang="sl-SI" sz="1200" b="0" i="0" u="none" strike="noStrike" kern="1200" cap="none" spc="0" normalizeH="0" baseline="0" noProof="0" dirty="0" err="1">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Knowledge</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Hub): ponuja orodja, študije primerov in smernice za pomoč deležnikom pri usklajevanju lokalnih strategij z evropskimi politikami.</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r>
              <a:rPr kumimoji="0" lang="sl-SI" sz="1200" b="1"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Tehnična pomoč</a:t>
            </a:r>
            <a:r>
              <a:rPr kumimoji="0" lang="sl-SI" sz="12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lokalnim akterjem pomaga pri oblikovanju strategij krožnega gospodarstva, ki so primerne za naložbe in financiranje.</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sp>
        <p:nvSpPr>
          <p:cNvPr id="24" name="PoljeZBesedilom 23">
            <a:extLst>
              <a:ext uri="{FF2B5EF4-FFF2-40B4-BE49-F238E27FC236}">
                <a16:creationId xmlns:a16="http://schemas.microsoft.com/office/drawing/2014/main" id="{3FDDCF09-8025-DD9B-048C-9D608564924E}"/>
              </a:ext>
            </a:extLst>
          </p:cNvPr>
          <p:cNvSpPr txBox="1"/>
          <p:nvPr/>
        </p:nvSpPr>
        <p:spPr>
          <a:xfrm>
            <a:off x="883624" y="5501490"/>
            <a:ext cx="5418455"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800"/>
              </a:spcAft>
              <a:buClrTx/>
              <a:buSzTx/>
              <a:buFont typeface="Arial" panose="020B0604020202020204" pitchFamily="34" charset="0"/>
              <a:buChar char="•"/>
              <a:tabLst/>
              <a:defRPr/>
            </a:pPr>
            <a:r>
              <a:rPr kumimoji="0" lang="sl-SI" sz="18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Povezava: </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hlinkClick r:id="rId3"/>
              </a:rPr>
              <a:t>https://circular-cities-and-regions.ec.europa.eu/</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p>
        </p:txBody>
      </p:sp>
      <p:sp>
        <p:nvSpPr>
          <p:cNvPr id="6" name="Označba mesta slike 5">
            <a:extLst>
              <a:ext uri="{FF2B5EF4-FFF2-40B4-BE49-F238E27FC236}">
                <a16:creationId xmlns:a16="http://schemas.microsoft.com/office/drawing/2014/main" id="{29888D67-AAD5-613E-224D-737B1FB895E7}"/>
              </a:ext>
            </a:extLst>
          </p:cNvPr>
          <p:cNvSpPr>
            <a:spLocks noGrp="1"/>
          </p:cNvSpPr>
          <p:nvPr>
            <p:ph type="pic" idx="1"/>
          </p:nvPr>
        </p:nvSpPr>
        <p:spPr>
          <a:xfrm>
            <a:off x="5365472" y="1395047"/>
            <a:ext cx="5882820" cy="3924116"/>
          </a:xfrm>
        </p:spPr>
        <p:txBody>
          <a:bodyPr/>
          <a:lstStyle/>
          <a:p>
            <a:endParaRPr lang="sl-SI"/>
          </a:p>
        </p:txBody>
      </p:sp>
      <p:pic>
        <p:nvPicPr>
          <p:cNvPr id="7" name="Slika 6">
            <a:extLst>
              <a:ext uri="{FF2B5EF4-FFF2-40B4-BE49-F238E27FC236}">
                <a16:creationId xmlns:a16="http://schemas.microsoft.com/office/drawing/2014/main" id="{EE52223C-8203-F42E-9366-01854C4E6F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472" y="1395046"/>
            <a:ext cx="5882820" cy="3924116"/>
          </a:xfrm>
          <a:prstGeom prst="rect">
            <a:avLst/>
          </a:prstGeom>
          <a:noFill/>
        </p:spPr>
      </p:pic>
    </p:spTree>
    <p:extLst>
      <p:ext uri="{BB962C8B-B14F-4D97-AF65-F5344CB8AC3E}">
        <p14:creationId xmlns:p14="http://schemas.microsoft.com/office/powerpoint/2010/main" val="1875137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674078" y="186193"/>
            <a:ext cx="10243638" cy="1325563"/>
          </a:xfrm>
        </p:spPr>
        <p:txBody>
          <a:bodyPr>
            <a:normAutofit/>
          </a:bodyPr>
          <a:lstStyle/>
          <a:p>
            <a:r>
              <a:rPr lang="sl-SI" sz="2000" dirty="0"/>
              <a:t>V okviru te pobude so v okviru programa </a:t>
            </a:r>
            <a:r>
              <a:rPr lang="sl-SI" sz="2000" dirty="0" err="1"/>
              <a:t>Horizon</a:t>
            </a:r>
            <a:r>
              <a:rPr lang="sl-SI" sz="2000" dirty="0"/>
              <a:t> Europe objavljeni razpisi z označbo – CIRCBIO – v grozdu 6</a:t>
            </a:r>
          </a:p>
        </p:txBody>
      </p:sp>
      <p:graphicFrame>
        <p:nvGraphicFramePr>
          <p:cNvPr id="7" name="Predmet 6">
            <a:extLst>
              <a:ext uri="{FF2B5EF4-FFF2-40B4-BE49-F238E27FC236}">
                <a16:creationId xmlns:a16="http://schemas.microsoft.com/office/drawing/2014/main" id="{50BD85C2-E6C8-C718-1BA5-DB989984E6E1}"/>
              </a:ext>
            </a:extLst>
          </p:cNvPr>
          <p:cNvGraphicFramePr>
            <a:graphicFrameLocks noChangeAspect="1"/>
          </p:cNvGraphicFramePr>
          <p:nvPr/>
        </p:nvGraphicFramePr>
        <p:xfrm>
          <a:off x="1157654" y="1242125"/>
          <a:ext cx="9548447" cy="4646792"/>
        </p:xfrm>
        <a:graphic>
          <a:graphicData uri="http://schemas.openxmlformats.org/presentationml/2006/ole">
            <mc:AlternateContent xmlns:mc="http://schemas.openxmlformats.org/markup-compatibility/2006">
              <mc:Choice xmlns:v="urn:schemas-microsoft-com:vml" Requires="v">
                <p:oleObj name="Worksheet" r:id="rId3" imgW="10229976" imgH="4978535" progId="Excel.Sheet.12">
                  <p:embed/>
                </p:oleObj>
              </mc:Choice>
              <mc:Fallback>
                <p:oleObj name="Worksheet" r:id="rId3" imgW="10229976" imgH="4978535" progId="Excel.Sheet.12">
                  <p:embed/>
                  <p:pic>
                    <p:nvPicPr>
                      <p:cNvPr id="7" name="Predmet 6">
                        <a:extLst>
                          <a:ext uri="{FF2B5EF4-FFF2-40B4-BE49-F238E27FC236}">
                            <a16:creationId xmlns:a16="http://schemas.microsoft.com/office/drawing/2014/main" id="{50BD85C2-E6C8-C718-1BA5-DB989984E6E1}"/>
                          </a:ext>
                        </a:extLst>
                      </p:cNvPr>
                      <p:cNvPicPr/>
                      <p:nvPr/>
                    </p:nvPicPr>
                    <p:blipFill>
                      <a:blip r:embed="rId4"/>
                      <a:stretch>
                        <a:fillRect/>
                      </a:stretch>
                    </p:blipFill>
                    <p:spPr>
                      <a:xfrm>
                        <a:off x="1157654" y="1242125"/>
                        <a:ext cx="9548447" cy="4646792"/>
                      </a:xfrm>
                      <a:prstGeom prst="rect">
                        <a:avLst/>
                      </a:prstGeom>
                    </p:spPr>
                  </p:pic>
                </p:oleObj>
              </mc:Fallback>
            </mc:AlternateContent>
          </a:graphicData>
        </a:graphic>
      </p:graphicFrame>
    </p:spTree>
    <p:extLst>
      <p:ext uri="{BB962C8B-B14F-4D97-AF65-F5344CB8AC3E}">
        <p14:creationId xmlns:p14="http://schemas.microsoft.com/office/powerpoint/2010/main" val="1608716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572A0-273D-C270-14BB-D14DFBE69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9BD97-7B4B-E9F6-ADA1-CD7DAE26FDEC}"/>
              </a:ext>
            </a:extLst>
          </p:cNvPr>
          <p:cNvSpPr>
            <a:spLocks noGrp="1"/>
          </p:cNvSpPr>
          <p:nvPr>
            <p:ph type="title"/>
          </p:nvPr>
        </p:nvSpPr>
        <p:spPr>
          <a:xfrm>
            <a:off x="838200" y="365125"/>
            <a:ext cx="9938657" cy="1325563"/>
          </a:xfrm>
        </p:spPr>
        <p:txBody>
          <a:bodyPr>
            <a:normAutofit/>
          </a:bodyPr>
          <a:lstStyle/>
          <a:p>
            <a:r>
              <a:rPr lang="en-AU" sz="3000" b="1" i="1" noProof="0" dirty="0">
                <a:latin typeface="Calibri Light" panose="020F0302020204030204" pitchFamily="34" charset="0"/>
                <a:cs typeface="Calibri Light" panose="020F0302020204030204" pitchFamily="34" charset="0"/>
              </a:rPr>
              <a:t>Evropski svet za inovacije (EIC)</a:t>
            </a:r>
            <a:endParaRPr lang="en-AU" sz="3000" i="1" noProof="0"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2FDBAD30-D244-B60E-FCA8-5BF102F9645D}"/>
              </a:ext>
            </a:extLst>
          </p:cNvPr>
          <p:cNvSpPr>
            <a:spLocks noGrp="1"/>
          </p:cNvSpPr>
          <p:nvPr>
            <p:ph idx="1"/>
          </p:nvPr>
        </p:nvSpPr>
        <p:spPr>
          <a:xfrm>
            <a:off x="958413" y="1432780"/>
            <a:ext cx="10515600" cy="4405312"/>
          </a:xfrm>
        </p:spPr>
        <p:txBody>
          <a:bodyPr>
            <a:noAutofit/>
          </a:bodyPr>
          <a:lstStyle/>
          <a:p>
            <a:pPr marL="0" indent="0">
              <a:lnSpc>
                <a:spcPct val="100000"/>
              </a:lnSpc>
              <a:buNone/>
            </a:pPr>
            <a:r>
              <a:rPr lang="sl-SI" sz="1800" dirty="0" err="1">
                <a:effectLst/>
                <a:latin typeface="Calibri Light" panose="020F0302020204030204" pitchFamily="34" charset="0"/>
                <a:ea typeface="Aptos" panose="020B0004020202020204" pitchFamily="34" charset="0"/>
                <a:cs typeface="Times New Roman" panose="02020603050405020304" pitchFamily="18" charset="0"/>
              </a:rPr>
              <a:t>Trije ključni instrumenti</a:t>
            </a:r>
            <a:r>
              <a:rPr lang="sl-SI" sz="1800" dirty="0">
                <a:effectLst/>
                <a:latin typeface="Calibri Light" panose="020F0302020204030204" pitchFamily="34" charset="0"/>
                <a:ea typeface="Aptos" panose="020B0004020202020204" pitchFamily="34" charset="0"/>
                <a:cs typeface="Times New Roman" panose="02020603050405020304" pitchFamily="18" charset="0"/>
              </a:rPr>
              <a:t>: </a:t>
            </a:r>
          </a:p>
          <a:p>
            <a:pPr marL="0" indent="0">
              <a:lnSpc>
                <a:spcPct val="100000"/>
              </a:lnSpc>
              <a:buNone/>
            </a:pPr>
            <a:endParaRPr lang="sl-SI" sz="900" dirty="0">
              <a:effectLst/>
              <a:latin typeface="Calibri Light" panose="020F0302020204030204" pitchFamily="34" charset="0"/>
              <a:ea typeface="Aptos" panose="020B0004020202020204" pitchFamily="34" charset="0"/>
              <a:cs typeface="Times New Roman" panose="02020603050405020304" pitchFamily="18"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Pathfinder</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Financiranje zgodnjih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prelomnih raziskav</a:t>
            </a:r>
            <a:r>
              <a:rPr lang="en-US" sz="1800" dirty="0">
                <a:effectLst/>
                <a:latin typeface="Calibri Light" panose="020F0302020204030204" pitchFamily="34" charset="0"/>
                <a:ea typeface="Aptos" panose="020B0004020202020204" pitchFamily="34" charset="0"/>
                <a:cs typeface="Calibri Light" panose="020F0302020204030204" pitchFamily="34" charset="0"/>
              </a:rPr>
              <a:t>.</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raziskovalcem in konzorcijem za razvoj novih tehnologij.</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Transition</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Povezovanje raziskav z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industrijsko uporabo </a:t>
            </a:r>
            <a:r>
              <a:rPr lang="en-US" sz="1800" dirty="0">
                <a:effectLst/>
                <a:latin typeface="Calibri Light" panose="020F0302020204030204" pitchFamily="34" charset="0"/>
                <a:ea typeface="Aptos" panose="020B0004020202020204" pitchFamily="34" charset="0"/>
                <a:cs typeface="Calibri Light" panose="020F0302020204030204" pitchFamily="34" charset="0"/>
              </a:rPr>
              <a:t>(prehod od raziskav do komercializacije).</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pri potrjevanju tehnologij in poslovnih modelov.</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ct val="100000"/>
              </a:lnSpc>
              <a:spcBef>
                <a:spcPts val="0"/>
              </a:spcBef>
              <a:buNone/>
            </a:pPr>
            <a:r>
              <a:rPr lang="sl-SI" sz="1800" b="1" dirty="0">
                <a:effectLst/>
                <a:latin typeface="Calibri Light" panose="020F0302020204030204" pitchFamily="34" charset="0"/>
                <a:ea typeface="Aptos" panose="020B0004020202020204" pitchFamily="34" charset="0"/>
                <a:cs typeface="Calibri Light" panose="020F0302020204030204" pitchFamily="34" charset="0"/>
              </a:rPr>
              <a:t>EIC </a:t>
            </a:r>
            <a:r>
              <a:rPr lang="sl-SI" sz="1800" b="1" dirty="0" err="1">
                <a:effectLst/>
                <a:latin typeface="Calibri Light" panose="020F0302020204030204" pitchFamily="34" charset="0"/>
                <a:ea typeface="Aptos" panose="020B0004020202020204" pitchFamily="34" charset="0"/>
                <a:cs typeface="Calibri Light" panose="020F0302020204030204" pitchFamily="34" charset="0"/>
              </a:rPr>
              <a:t>Accelerator</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Financiranje za velika in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globokotehnološka </a:t>
            </a:r>
            <a:r>
              <a:rPr lang="en-US" sz="1800" dirty="0">
                <a:effectLst/>
                <a:latin typeface="Calibri Light" panose="020F0302020204030204" pitchFamily="34" charset="0"/>
                <a:ea typeface="Aptos" panose="020B0004020202020204" pitchFamily="34" charset="0"/>
                <a:cs typeface="Calibri Light" panose="020F0302020204030204" pitchFamily="34" charset="0"/>
              </a:rPr>
              <a:t>zagonska podjetja.</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r>
              <a:rPr lang="en-US" sz="1800" dirty="0">
                <a:effectLst/>
                <a:latin typeface="Calibri Light" panose="020F0302020204030204" pitchFamily="34" charset="0"/>
                <a:ea typeface="Aptos" panose="020B0004020202020204" pitchFamily="34" charset="0"/>
                <a:cs typeface="Calibri Light" panose="020F0302020204030204" pitchFamily="34" charset="0"/>
              </a:rPr>
              <a:t>podpora za </a:t>
            </a:r>
            <a:r>
              <a:rPr lang="en-US" sz="1800" b="1" dirty="0">
                <a:effectLst/>
                <a:latin typeface="Calibri Light" panose="020F0302020204030204" pitchFamily="34" charset="0"/>
                <a:ea typeface="Aptos" panose="020B0004020202020204" pitchFamily="34" charset="0"/>
                <a:cs typeface="Calibri Light" panose="020F0302020204030204" pitchFamily="34" charset="0"/>
              </a:rPr>
              <a:t>komercializacijo in širitev </a:t>
            </a:r>
            <a:r>
              <a:rPr lang="en-US" sz="1800" dirty="0">
                <a:effectLst/>
                <a:latin typeface="Calibri Light" panose="020F0302020204030204" pitchFamily="34" charset="0"/>
                <a:ea typeface="Aptos" panose="020B0004020202020204" pitchFamily="34" charset="0"/>
                <a:cs typeface="Calibri Light" panose="020F0302020204030204" pitchFamily="34" charset="0"/>
              </a:rPr>
              <a:t>na svetovne trge</a:t>
            </a:r>
            <a:r>
              <a:rPr lang="sl-SI" sz="1800" dirty="0">
                <a:effectLst/>
                <a:latin typeface="Calibri Light" panose="020F0302020204030204" pitchFamily="34" charset="0"/>
                <a:ea typeface="Aptos" panose="020B0004020202020204" pitchFamily="34" charset="0"/>
                <a:cs typeface="Calibri Light" panose="020F0302020204030204" pitchFamily="34" charset="0"/>
              </a:rPr>
              <a:t>.</a:t>
            </a:r>
            <a:endParaRPr lang="sl-SI" sz="1800" dirty="0">
              <a:latin typeface="Calibri Light" panose="020F0302020204030204" pitchFamily="34" charset="0"/>
              <a:ea typeface="Aptos" panose="020B0004020202020204" pitchFamily="34" charset="0"/>
              <a:cs typeface="Calibri Light" panose="020F0302020204030204" pitchFamily="34" charset="0"/>
            </a:endParaRPr>
          </a:p>
          <a:p>
            <a:pPr marL="0" lvl="0" indent="0">
              <a:lnSpc>
                <a:spcPct val="100000"/>
              </a:lnSpc>
              <a:spcBef>
                <a:spcPts val="0"/>
              </a:spcBef>
              <a:buSzPts val="1000"/>
              <a:buNone/>
              <a:tabLst>
                <a:tab pos="457200" algn="l"/>
              </a:tabLst>
            </a:pPr>
            <a:r>
              <a:rPr lang="sl-SI" sz="1800" dirty="0">
                <a:effectLst/>
                <a:latin typeface="Calibri Light" panose="020F0302020204030204" pitchFamily="34" charset="0"/>
                <a:ea typeface="Aptos" panose="020B0004020202020204" pitchFamily="34" charset="0"/>
                <a:cs typeface="Calibri Light" panose="020F0302020204030204" pitchFamily="34" charset="0"/>
              </a:rPr>
              <a:t>							</a:t>
            </a:r>
          </a:p>
          <a:p>
            <a:pPr marL="0" lvl="0" indent="0">
              <a:lnSpc>
                <a:spcPct val="100000"/>
              </a:lnSpc>
              <a:spcBef>
                <a:spcPts val="0"/>
              </a:spcBef>
              <a:buSzPts val="1000"/>
              <a:buNone/>
              <a:tabLst>
                <a:tab pos="457200" algn="l"/>
              </a:tabLst>
            </a:pPr>
            <a:r>
              <a:rPr lang="sl-SI" sz="1800" dirty="0">
                <a:effectLst/>
                <a:latin typeface="Calibri Light" panose="020F0302020204030204" pitchFamily="34" charset="0"/>
                <a:ea typeface="Aptos" panose="020B0004020202020204" pitchFamily="34" charset="0"/>
                <a:cs typeface="Calibri Light" panose="020F0302020204030204" pitchFamily="34" charset="0"/>
              </a:rPr>
              <a:t>Povezava: </a:t>
            </a:r>
            <a:r>
              <a:rPr lang="sl-SI" sz="1800" dirty="0">
                <a:effectLst/>
                <a:latin typeface="Calibri Light" panose="020F0302020204030204" pitchFamily="34" charset="0"/>
                <a:ea typeface="Aptos" panose="020B0004020202020204" pitchFamily="34" charset="0"/>
                <a:cs typeface="Calibri Light" panose="020F0302020204030204" pitchFamily="34" charset="0"/>
                <a:hlinkClick r:id="rId3"/>
              </a:rPr>
              <a:t>https://eic.ec.europa.eu/index_en</a:t>
            </a: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342900" lvl="0" indent="-342900">
              <a:lnSpc>
                <a:spcPct val="100000"/>
              </a:lnSpc>
              <a:spcBef>
                <a:spcPts val="0"/>
              </a:spcBef>
              <a:buSzPts val="1000"/>
              <a:buFont typeface="Symbol" panose="05050102010706020507" pitchFamily="18" charset="2"/>
              <a:buChar char=""/>
              <a:tabLst>
                <a:tab pos="457200" algn="l"/>
              </a:tabLst>
            </a:pPr>
            <a:endParaRPr lang="sl-SI" sz="1800" dirty="0">
              <a:effectLst/>
              <a:latin typeface="Calibri Light" panose="020F0302020204030204" pitchFamily="34" charset="0"/>
              <a:ea typeface="Aptos" panose="020B0004020202020204" pitchFamily="34" charset="0"/>
              <a:cs typeface="Calibri Light" panose="020F0302020204030204" pitchFamily="34" charset="0"/>
            </a:endParaRPr>
          </a:p>
          <a:p>
            <a:pPr marL="0" indent="0">
              <a:lnSpc>
                <a:spcPts val="90"/>
              </a:lnSpc>
              <a:spcAft>
                <a:spcPts val="800"/>
              </a:spcAft>
              <a:buNone/>
            </a:pPr>
            <a:endParaRPr lang="sl-SI"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51324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432A-FE45-2D1E-E7F5-D949EC647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00C6B-CD47-7A8B-6DB7-BBE598650EE2}"/>
              </a:ext>
            </a:extLst>
          </p:cNvPr>
          <p:cNvSpPr>
            <a:spLocks noGrp="1"/>
          </p:cNvSpPr>
          <p:nvPr>
            <p:ph type="title"/>
          </p:nvPr>
        </p:nvSpPr>
        <p:spPr>
          <a:xfrm>
            <a:off x="838200" y="365125"/>
            <a:ext cx="9938657" cy="1325563"/>
          </a:xfrm>
        </p:spPr>
        <p:txBody>
          <a:bodyPr>
            <a:normAutofit/>
          </a:bodyPr>
          <a:lstStyle/>
          <a:p>
            <a:r>
              <a:rPr lang="sl-SI" sz="3900" b="1" dirty="0">
                <a:latin typeface="Calibri Light" panose="020F0302020204030204" pitchFamily="34" charset="0"/>
                <a:cs typeface="Calibri Light" panose="020F0302020204030204" pitchFamily="34" charset="0"/>
              </a:rPr>
              <a:t>EIC </a:t>
            </a:r>
            <a:r>
              <a:rPr lang="sl-SI" sz="3900" b="1" dirty="0" err="1">
                <a:latin typeface="Calibri Light" panose="020F0302020204030204" pitchFamily="34" charset="0"/>
                <a:cs typeface="Calibri Light" panose="020F0302020204030204" pitchFamily="34" charset="0"/>
              </a:rPr>
              <a:t>Accelerator</a:t>
            </a:r>
            <a:endParaRPr lang="sl-SI"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E2715AF1-6BCE-92C6-BD7B-26668F3127D0}"/>
              </a:ext>
            </a:extLst>
          </p:cNvPr>
          <p:cNvSpPr>
            <a:spLocks noGrp="1"/>
          </p:cNvSpPr>
          <p:nvPr>
            <p:ph idx="1"/>
          </p:nvPr>
        </p:nvSpPr>
        <p:spPr>
          <a:xfrm>
            <a:off x="946688" y="1496514"/>
            <a:ext cx="10515600" cy="4351338"/>
          </a:xfrm>
        </p:spPr>
        <p:txBody>
          <a:bodyPr>
            <a:normAutofit fontScale="85000" lnSpcReduction="20000"/>
          </a:bodyPr>
          <a:lstStyle/>
          <a:p>
            <a:r>
              <a:rPr lang="sl-SI" sz="2000" dirty="0">
                <a:latin typeface="Calibri Light" panose="020F0302020204030204" pitchFamily="34" charset="0"/>
                <a:cs typeface="Calibri Light" panose="020F0302020204030204" pitchFamily="34" charset="0"/>
              </a:rPr>
              <a:t>Za SME in start-up podjetja, ki se ukvarjajo z </a:t>
            </a:r>
            <a:r>
              <a:rPr lang="sl-SI" sz="2000" b="1" dirty="0">
                <a:latin typeface="Calibri Light" panose="020F0302020204030204" pitchFamily="34" charset="0"/>
                <a:cs typeface="Calibri Light" panose="020F0302020204030204" pitchFamily="34" charset="0"/>
              </a:rPr>
              <a:t>„</a:t>
            </a:r>
            <a:r>
              <a:rPr lang="sl-SI" sz="2000" b="1" dirty="0" err="1">
                <a:latin typeface="Calibri Light" panose="020F0302020204030204" pitchFamily="34" charset="0"/>
                <a:cs typeface="Calibri Light" panose="020F0302020204030204" pitchFamily="34" charset="0"/>
              </a:rPr>
              <a:t>deep</a:t>
            </a:r>
            <a:r>
              <a:rPr lang="sl-SI" sz="2000" b="1" dirty="0">
                <a:latin typeface="Calibri Light" panose="020F0302020204030204" pitchFamily="34" charset="0"/>
                <a:cs typeface="Calibri Light" panose="020F0302020204030204" pitchFamily="34" charset="0"/>
              </a:rPr>
              <a:t>-tech“ inovacijami</a:t>
            </a:r>
          </a:p>
          <a:p>
            <a:r>
              <a:rPr lang="sl-SI" sz="2000" b="1" dirty="0">
                <a:latin typeface="Calibri Light" panose="020F0302020204030204" pitchFamily="34" charset="0"/>
                <a:cs typeface="Calibri Light" panose="020F0302020204030204" pitchFamily="34" charset="0"/>
              </a:rPr>
              <a:t>Predviden budžet za 2025: 634 mio EUR</a:t>
            </a:r>
          </a:p>
          <a:p>
            <a:r>
              <a:rPr lang="sl-SI" sz="2000" dirty="0">
                <a:latin typeface="Calibri Light" panose="020F0302020204030204" pitchFamily="34" charset="0"/>
                <a:cs typeface="Calibri Light" panose="020F0302020204030204" pitchFamily="34" charset="0"/>
              </a:rPr>
              <a:t>Razviti inovacije s potencialom za ustvarjanje novih trgov ali spremeniti obstoječe trge (TRL 5-9)</a:t>
            </a:r>
          </a:p>
          <a:p>
            <a:r>
              <a:rPr lang="sl-SI" sz="2000" dirty="0">
                <a:latin typeface="Calibri Light" panose="020F0302020204030204" pitchFamily="34" charset="0"/>
                <a:cs typeface="Calibri Light" panose="020F0302020204030204" pitchFamily="34" charset="0"/>
              </a:rPr>
              <a:t>Tematike: umetna inteligenca, industrija 5.0, kvantne in „smart </a:t>
            </a:r>
            <a:r>
              <a:rPr lang="sl-SI" sz="2000" dirty="0" err="1">
                <a:latin typeface="Calibri Light" panose="020F0302020204030204" pitchFamily="34" charset="0"/>
                <a:cs typeface="Calibri Light" panose="020F0302020204030204" pitchFamily="34" charset="0"/>
              </a:rPr>
              <a:t>edge</a:t>
            </a:r>
            <a:r>
              <a:rPr lang="sl-SI" sz="2000" dirty="0">
                <a:latin typeface="Calibri Light" panose="020F0302020204030204" pitchFamily="34" charset="0"/>
                <a:cs typeface="Calibri Light" panose="020F0302020204030204" pitchFamily="34" charset="0"/>
              </a:rPr>
              <a:t>“ tehnologije, obnovljivi viri energije in njihova celotna vrednostna veriga, itd. </a:t>
            </a:r>
          </a:p>
          <a:p>
            <a:r>
              <a:rPr lang="sl-SI" sz="2000" dirty="0">
                <a:latin typeface="Calibri Light" panose="020F0302020204030204" pitchFamily="34" charset="0"/>
                <a:cs typeface="Calibri Light" panose="020F0302020204030204" pitchFamily="34" charset="0"/>
              </a:rPr>
              <a:t>Razvojna komponenta: do </a:t>
            </a:r>
            <a:r>
              <a:rPr lang="sl-SI" sz="2000" b="1" dirty="0">
                <a:latin typeface="Calibri Light" panose="020F0302020204030204" pitchFamily="34" charset="0"/>
                <a:cs typeface="Calibri Light" panose="020F0302020204030204" pitchFamily="34" charset="0"/>
              </a:rPr>
              <a:t>2,5 mio EUR </a:t>
            </a:r>
            <a:r>
              <a:rPr lang="sl-SI" sz="2000" dirty="0">
                <a:latin typeface="Calibri Light" panose="020F0302020204030204" pitchFamily="34" charset="0"/>
                <a:cs typeface="Calibri Light" panose="020F0302020204030204" pitchFamily="34" charset="0"/>
              </a:rPr>
              <a:t>nepovratnih sredstev za razvoj vaše tehnologije do tržne zrelosti, sofinanciranje je </a:t>
            </a:r>
            <a:r>
              <a:rPr lang="sl-SI" sz="2000" b="1" dirty="0">
                <a:latin typeface="Calibri Light" panose="020F0302020204030204" pitchFamily="34" charset="0"/>
                <a:cs typeface="Calibri Light" panose="020F0302020204030204" pitchFamily="34" charset="0"/>
              </a:rPr>
              <a:t>70 %.</a:t>
            </a:r>
          </a:p>
          <a:p>
            <a:r>
              <a:rPr lang="sl-SI" sz="2000" dirty="0">
                <a:latin typeface="Calibri Light" panose="020F0302020204030204" pitchFamily="34" charset="0"/>
                <a:cs typeface="Calibri Light" panose="020F0302020204030204" pitchFamily="34" charset="0"/>
              </a:rPr>
              <a:t>Investicijska komponenta: kapitalska naložba v višini </a:t>
            </a:r>
            <a:r>
              <a:rPr lang="sl-SI" sz="2000" b="1" dirty="0">
                <a:latin typeface="Calibri Light" panose="020F0302020204030204" pitchFamily="34" charset="0"/>
                <a:cs typeface="Calibri Light" panose="020F0302020204030204" pitchFamily="34" charset="0"/>
              </a:rPr>
              <a:t>do 10 milijonov EUR </a:t>
            </a:r>
            <a:r>
              <a:rPr lang="sl-SI" sz="2000" dirty="0">
                <a:latin typeface="Calibri Light" panose="020F0302020204030204" pitchFamily="34" charset="0"/>
                <a:cs typeface="Calibri Light" panose="020F0302020204030204" pitchFamily="34" charset="0"/>
              </a:rPr>
              <a:t>za manjšinski delež v podjetju (do 25 %), ki je namenjena komercializaciji, povečanemu obsega in rasti prometa, dobička, delovnih mest</a:t>
            </a:r>
          </a:p>
          <a:p>
            <a:r>
              <a:rPr lang="sl-SI" sz="2000" dirty="0">
                <a:latin typeface="Calibri Light" panose="020F0302020204030204" pitchFamily="34" charset="0"/>
                <a:cs typeface="Calibri Light" panose="020F0302020204030204" pitchFamily="34" charset="0"/>
              </a:rPr>
              <a:t>Prijava v 3 korakih:</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1: 12 strani vloge, </a:t>
            </a:r>
            <a:r>
              <a:rPr lang="sl-SI" sz="1600" dirty="0" err="1">
                <a:latin typeface="Calibri Light" panose="020F0302020204030204" pitchFamily="34" charset="0"/>
                <a:cs typeface="Calibri Light" panose="020F0302020204030204" pitchFamily="34" charset="0"/>
              </a:rPr>
              <a:t>Pitch</a:t>
            </a:r>
            <a:r>
              <a:rPr lang="sl-SI" sz="1600" dirty="0">
                <a:latin typeface="Calibri Light" panose="020F0302020204030204" pitchFamily="34" charset="0"/>
                <a:cs typeface="Calibri Light" panose="020F0302020204030204" pitchFamily="34" charset="0"/>
              </a:rPr>
              <a:t> </a:t>
            </a:r>
            <a:r>
              <a:rPr lang="sl-SI" sz="1600" dirty="0" err="1">
                <a:latin typeface="Calibri Light" panose="020F0302020204030204" pitchFamily="34" charset="0"/>
                <a:cs typeface="Calibri Light" panose="020F0302020204030204" pitchFamily="34" charset="0"/>
              </a:rPr>
              <a:t>deck</a:t>
            </a:r>
            <a:r>
              <a:rPr lang="sl-SI" sz="1600" dirty="0">
                <a:latin typeface="Calibri Light" panose="020F0302020204030204" pitchFamily="34" charset="0"/>
                <a:cs typeface="Calibri Light" panose="020F0302020204030204" pitchFamily="34" charset="0"/>
              </a:rPr>
              <a:t> (10 </a:t>
            </a:r>
            <a:r>
              <a:rPr lang="sl-SI" sz="1600" dirty="0" err="1">
                <a:latin typeface="Calibri Light" panose="020F0302020204030204" pitchFamily="34" charset="0"/>
                <a:cs typeface="Calibri Light" panose="020F0302020204030204" pitchFamily="34" charset="0"/>
              </a:rPr>
              <a:t>slajdov</a:t>
            </a:r>
            <a:r>
              <a:rPr lang="sl-SI" sz="1600" dirty="0">
                <a:latin typeface="Calibri Light" panose="020F0302020204030204" pitchFamily="34" charset="0"/>
                <a:cs typeface="Calibri Light" panose="020F0302020204030204" pitchFamily="34" charset="0"/>
              </a:rPr>
              <a:t>) in video predstavitev v dolžini največ treh minut</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2: podroben poslovni načrt, pravna analiza, pisma podpore, finančni načrt</a:t>
            </a:r>
          </a:p>
          <a:p>
            <a:pPr lvl="1">
              <a:buFont typeface="Courier New" panose="02070309020205020404" pitchFamily="49" charset="0"/>
              <a:buChar char="o"/>
            </a:pPr>
            <a:r>
              <a:rPr lang="sl-SI" sz="1600" dirty="0">
                <a:latin typeface="Calibri Light" panose="020F0302020204030204" pitchFamily="34" charset="0"/>
                <a:cs typeface="Calibri Light" panose="020F0302020204030204" pitchFamily="34" charset="0"/>
              </a:rPr>
              <a:t>Korak 3: prijavitelj vabljen v Bruselj, kjer pred žirijo serijskih podjetnikov in investitorjev predstavi (»</a:t>
            </a:r>
            <a:r>
              <a:rPr lang="sl-SI" sz="1600" dirty="0" err="1">
                <a:latin typeface="Calibri Light" panose="020F0302020204030204" pitchFamily="34" charset="0"/>
                <a:cs typeface="Calibri Light" panose="020F0302020204030204" pitchFamily="34" charset="0"/>
              </a:rPr>
              <a:t>pitcha</a:t>
            </a:r>
            <a:r>
              <a:rPr lang="sl-SI" sz="1600" dirty="0">
                <a:latin typeface="Calibri Light" panose="020F0302020204030204" pitchFamily="34" charset="0"/>
                <a:cs typeface="Calibri Light" panose="020F0302020204030204" pitchFamily="34" charset="0"/>
              </a:rPr>
              <a:t>«) svoj projekt in odgovarja na vprašanja. Ko ta žirija poda zeleno luč, je projekt odobren.</a:t>
            </a:r>
            <a:endParaRPr lang="sl-SI" sz="2000" dirty="0">
              <a:latin typeface="Calibri Light" panose="020F0302020204030204" pitchFamily="34" charset="0"/>
              <a:cs typeface="Calibri Light" panose="020F0302020204030204" pitchFamily="34" charset="0"/>
            </a:endParaRPr>
          </a:p>
          <a:p>
            <a:r>
              <a:rPr lang="sl-SI" sz="2000" dirty="0">
                <a:latin typeface="Calibri Light" panose="020F0302020204030204" pitchFamily="34" charset="0"/>
                <a:cs typeface="Calibri Light" panose="020F0302020204030204" pitchFamily="34" charset="0"/>
              </a:rPr>
              <a:t>ROK za oddajo vlog: </a:t>
            </a:r>
            <a:r>
              <a:rPr lang="sl-SI" sz="2000" b="1" dirty="0">
                <a:latin typeface="Calibri Light" panose="020F0302020204030204" pitchFamily="34" charset="0"/>
                <a:cs typeface="Calibri Light" panose="020F0302020204030204" pitchFamily="34" charset="0"/>
              </a:rPr>
              <a:t>1. 10. 2025</a:t>
            </a:r>
          </a:p>
          <a:p>
            <a:r>
              <a:rPr lang="sl-SI" sz="2000" dirty="0">
                <a:latin typeface="Calibri Light" panose="020F0302020204030204" pitchFamily="34" charset="0"/>
                <a:cs typeface="Calibri Light" panose="020F0302020204030204" pitchFamily="34" charset="0"/>
              </a:rPr>
              <a:t>Več o razpisu </a:t>
            </a:r>
            <a:r>
              <a:rPr lang="sl-SI" sz="2000" dirty="0">
                <a:latin typeface="Calibri Light" panose="020F0302020204030204" pitchFamily="34" charset="0"/>
                <a:cs typeface="Calibri Light" panose="020F0302020204030204" pitchFamily="34" charset="0"/>
                <a:hlinkClick r:id="rId3"/>
              </a:rPr>
              <a:t>EIC </a:t>
            </a:r>
            <a:r>
              <a:rPr lang="sl-SI" sz="2000" dirty="0" err="1">
                <a:latin typeface="Calibri Light" panose="020F0302020204030204" pitchFamily="34" charset="0"/>
                <a:cs typeface="Calibri Light" panose="020F0302020204030204" pitchFamily="34" charset="0"/>
                <a:hlinkClick r:id="rId3"/>
              </a:rPr>
              <a:t>Accelerator</a:t>
            </a:r>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63372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84B5B-3E8F-F7F3-D8F6-0D02D19FD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E6555-88DF-2F3F-BC51-37EB4C9D1D2D}"/>
              </a:ext>
            </a:extLst>
          </p:cNvPr>
          <p:cNvSpPr>
            <a:spLocks noGrp="1"/>
          </p:cNvSpPr>
          <p:nvPr>
            <p:ph type="title"/>
          </p:nvPr>
        </p:nvSpPr>
        <p:spPr>
          <a:xfrm>
            <a:off x="838200" y="365125"/>
            <a:ext cx="9938657" cy="1325563"/>
          </a:xfrm>
        </p:spPr>
        <p:txBody>
          <a:bodyPr>
            <a:normAutofit/>
          </a:bodyPr>
          <a:lstStyle/>
          <a:p>
            <a:r>
              <a:rPr lang="sl-SI" sz="3900" b="1" dirty="0">
                <a:latin typeface="Calibri Light" panose="020F0302020204030204" pitchFamily="34" charset="0"/>
                <a:cs typeface="Calibri Light" panose="020F0302020204030204" pitchFamily="34" charset="0"/>
              </a:rPr>
              <a:t>EIC </a:t>
            </a:r>
            <a:r>
              <a:rPr lang="sl-SI" sz="3900" b="1" dirty="0" err="1">
                <a:latin typeface="Calibri Light" panose="020F0302020204030204" pitchFamily="34" charset="0"/>
                <a:cs typeface="Calibri Light" panose="020F0302020204030204" pitchFamily="34" charset="0"/>
              </a:rPr>
              <a:t>Pre</a:t>
            </a:r>
            <a:r>
              <a:rPr lang="sl-SI" sz="3900" b="1" dirty="0">
                <a:latin typeface="Calibri Light" panose="020F0302020204030204" pitchFamily="34" charset="0"/>
                <a:cs typeface="Calibri Light" panose="020F0302020204030204" pitchFamily="34" charset="0"/>
              </a:rPr>
              <a:t>-</a:t>
            </a:r>
            <a:r>
              <a:rPr lang="sl-SI" sz="3900" b="1" dirty="0" err="1">
                <a:latin typeface="Calibri Light" panose="020F0302020204030204" pitchFamily="34" charset="0"/>
                <a:cs typeface="Calibri Light" panose="020F0302020204030204" pitchFamily="34" charset="0"/>
              </a:rPr>
              <a:t>Accelerator</a:t>
            </a:r>
            <a:endParaRPr lang="sl-SI" dirty="0">
              <a:latin typeface="Calibri Light" panose="020F0302020204030204" pitchFamily="34" charset="0"/>
              <a:cs typeface="Calibri Light" panose="020F0302020204030204" pitchFamily="34" charset="0"/>
            </a:endParaRPr>
          </a:p>
        </p:txBody>
      </p:sp>
      <p:sp>
        <p:nvSpPr>
          <p:cNvPr id="5" name="Content Placeholder 4">
            <a:extLst>
              <a:ext uri="{FF2B5EF4-FFF2-40B4-BE49-F238E27FC236}">
                <a16:creationId xmlns:a16="http://schemas.microsoft.com/office/drawing/2014/main" id="{B7B95A7F-8FA0-0F23-4DE7-1174A5167686}"/>
              </a:ext>
            </a:extLst>
          </p:cNvPr>
          <p:cNvSpPr>
            <a:spLocks noGrp="1"/>
          </p:cNvSpPr>
          <p:nvPr>
            <p:ph idx="1"/>
          </p:nvPr>
        </p:nvSpPr>
        <p:spPr>
          <a:xfrm>
            <a:off x="946688" y="1496514"/>
            <a:ext cx="10515600" cy="4351338"/>
          </a:xfrm>
        </p:spPr>
        <p:txBody>
          <a:bodyPr>
            <a:normAutofit/>
          </a:bodyPr>
          <a:lstStyle/>
          <a:p>
            <a:r>
              <a:rPr lang="sl-SI" sz="1800" dirty="0">
                <a:latin typeface="Calibri Light" panose="020F0302020204030204" pitchFamily="34" charset="0"/>
                <a:cs typeface="Calibri Light" panose="020F0302020204030204" pitchFamily="34" charset="0"/>
              </a:rPr>
              <a:t>Namen: podpora zagonskih podjetij z visokim potencialom v zgodnji fazi razvoja globoke tehnologije</a:t>
            </a:r>
          </a:p>
          <a:p>
            <a:r>
              <a:rPr lang="sl-SI" sz="1800" dirty="0" err="1">
                <a:latin typeface="Calibri Light" panose="020F0302020204030204" pitchFamily="34" charset="0"/>
                <a:cs typeface="Calibri Light" panose="020F0302020204030204" pitchFamily="34" charset="0"/>
              </a:rPr>
              <a:t>Widening</a:t>
            </a:r>
            <a:r>
              <a:rPr lang="sl-SI" sz="1800" dirty="0">
                <a:latin typeface="Calibri Light" panose="020F0302020204030204" pitchFamily="34" charset="0"/>
                <a:cs typeface="Calibri Light" panose="020F0302020204030204" pitchFamily="34" charset="0"/>
              </a:rPr>
              <a:t> države (države širitve) </a:t>
            </a:r>
          </a:p>
          <a:p>
            <a:r>
              <a:rPr lang="sl-SI" sz="1800" b="1" dirty="0">
                <a:latin typeface="Calibri Light" panose="020F0302020204030204" pitchFamily="34" charset="0"/>
                <a:cs typeface="Calibri Light" panose="020F0302020204030204" pitchFamily="34" charset="0"/>
              </a:rPr>
              <a:t>Nepovratna sredstva</a:t>
            </a:r>
            <a:r>
              <a:rPr lang="sl-SI" sz="1800" dirty="0">
                <a:latin typeface="Calibri Light" panose="020F0302020204030204" pitchFamily="34" charset="0"/>
                <a:cs typeface="Calibri Light" panose="020F0302020204030204" pitchFamily="34" charset="0"/>
              </a:rPr>
              <a:t> za razvoj tehnologije, krepitev poslovne upravičenosti, pripravo na nadaljnje financiranje (npr. EIC </a:t>
            </a:r>
            <a:r>
              <a:rPr lang="sl-SI" sz="1800" dirty="0" err="1">
                <a:latin typeface="Calibri Light" panose="020F0302020204030204" pitchFamily="34" charset="0"/>
                <a:cs typeface="Calibri Light" panose="020F0302020204030204" pitchFamily="34" charset="0"/>
              </a:rPr>
              <a:t>Accelerator</a:t>
            </a:r>
            <a:r>
              <a:rPr lang="sl-SI" sz="1800" dirty="0">
                <a:latin typeface="Calibri Light" panose="020F0302020204030204" pitchFamily="34" charset="0"/>
                <a:cs typeface="Calibri Light" panose="020F0302020204030204" pitchFamily="34" charset="0"/>
              </a:rPr>
              <a:t>) </a:t>
            </a:r>
          </a:p>
          <a:p>
            <a:r>
              <a:rPr lang="sl-SI" sz="1800" dirty="0">
                <a:latin typeface="Calibri Light" panose="020F0302020204030204" pitchFamily="34" charset="0"/>
                <a:cs typeface="Calibri Light" panose="020F0302020204030204" pitchFamily="34" charset="0"/>
              </a:rPr>
              <a:t>Predviden proračun: </a:t>
            </a:r>
            <a:r>
              <a:rPr lang="sl-SI" sz="1800" b="1" dirty="0">
                <a:latin typeface="Calibri Light" panose="020F0302020204030204" pitchFamily="34" charset="0"/>
                <a:cs typeface="Calibri Light" panose="020F0302020204030204" pitchFamily="34" charset="0"/>
              </a:rPr>
              <a:t>20 mio EUR </a:t>
            </a:r>
            <a:r>
              <a:rPr lang="sl-SI" sz="1800" dirty="0">
                <a:latin typeface="Calibri Light" panose="020F0302020204030204" pitchFamily="34" charset="0"/>
                <a:cs typeface="Calibri Light" panose="020F0302020204030204" pitchFamily="34" charset="0"/>
              </a:rPr>
              <a:t>/ Okvirno število podprtih projektov: 50</a:t>
            </a:r>
          </a:p>
          <a:p>
            <a:r>
              <a:rPr lang="sl-SI" sz="1800" dirty="0">
                <a:latin typeface="Calibri Light" panose="020F0302020204030204" pitchFamily="34" charset="0"/>
                <a:cs typeface="Calibri Light" panose="020F0302020204030204" pitchFamily="34" charset="0"/>
              </a:rPr>
              <a:t>Znesek nepovratnih sredstev: </a:t>
            </a:r>
            <a:r>
              <a:rPr lang="en-US" sz="1800" b="1" dirty="0">
                <a:latin typeface="Calibri Light" panose="020F0302020204030204" pitchFamily="34" charset="0"/>
                <a:cs typeface="Calibri Light" panose="020F0302020204030204" pitchFamily="34" charset="0"/>
              </a:rPr>
              <a:t>300</a:t>
            </a:r>
            <a:r>
              <a:rPr lang="sl-SI" sz="1800" b="1" dirty="0">
                <a:latin typeface="Calibri Light" panose="020F0302020204030204" pitchFamily="34" charset="0"/>
                <a:cs typeface="Calibri Light" panose="020F0302020204030204" pitchFamily="34" charset="0"/>
              </a:rPr>
              <a:t>.</a:t>
            </a:r>
            <a:r>
              <a:rPr lang="en-US" sz="1800" b="1" dirty="0">
                <a:latin typeface="Calibri Light" panose="020F0302020204030204" pitchFamily="34" charset="0"/>
                <a:cs typeface="Calibri Light" panose="020F0302020204030204" pitchFamily="34" charset="0"/>
              </a:rPr>
              <a:t>000</a:t>
            </a:r>
            <a:r>
              <a:rPr lang="sl-SI" sz="1800" b="1" dirty="0">
                <a:latin typeface="Calibri Light" panose="020F0302020204030204" pitchFamily="34" charset="0"/>
                <a:cs typeface="Calibri Light" panose="020F0302020204030204" pitchFamily="34" charset="0"/>
              </a:rPr>
              <a:t>,00 – 500.000,00 EUR </a:t>
            </a:r>
            <a:r>
              <a:rPr lang="en-US" sz="1800" dirty="0">
                <a:latin typeface="Calibri Light" panose="020F0302020204030204" pitchFamily="34" charset="0"/>
                <a:cs typeface="Calibri Light" panose="020F0302020204030204" pitchFamily="34" charset="0"/>
              </a:rPr>
              <a:t>(lump sum).</a:t>
            </a:r>
            <a:endParaRPr lang="sl-SI" sz="1800" dirty="0">
              <a:latin typeface="Calibri Light" panose="020F0302020204030204" pitchFamily="34" charset="0"/>
              <a:cs typeface="Calibri Light" panose="020F0302020204030204" pitchFamily="34" charset="0"/>
            </a:endParaRPr>
          </a:p>
          <a:p>
            <a:r>
              <a:rPr lang="sl-SI" sz="1800" dirty="0">
                <a:latin typeface="Calibri Light" panose="020F0302020204030204" pitchFamily="34" charset="0"/>
                <a:cs typeface="Calibri Light" panose="020F0302020204030204" pitchFamily="34" charset="0"/>
              </a:rPr>
              <a:t>Financiranje: </a:t>
            </a:r>
            <a:r>
              <a:rPr lang="sl-SI" sz="1800" b="1" dirty="0">
                <a:latin typeface="Calibri Light" panose="020F0302020204030204" pitchFamily="34" charset="0"/>
                <a:cs typeface="Calibri Light" panose="020F0302020204030204" pitchFamily="34" charset="0"/>
              </a:rPr>
              <a:t>70 % upravičenih stroškov </a:t>
            </a:r>
            <a:r>
              <a:rPr lang="sl-SI" sz="1800" dirty="0">
                <a:latin typeface="Calibri Light" panose="020F0302020204030204" pitchFamily="34" charset="0"/>
                <a:cs typeface="Calibri Light" panose="020F0302020204030204" pitchFamily="34" charset="0"/>
              </a:rPr>
              <a:t>(CSA aktivnost)</a:t>
            </a:r>
          </a:p>
          <a:p>
            <a:r>
              <a:rPr lang="sl-SI" sz="1800" dirty="0">
                <a:latin typeface="Calibri Light" panose="020F0302020204030204" pitchFamily="34" charset="0"/>
                <a:cs typeface="Calibri Light" panose="020F0302020204030204" pitchFamily="34" charset="0"/>
              </a:rPr>
              <a:t>Trajanje: do 24 mesecev</a:t>
            </a:r>
          </a:p>
          <a:p>
            <a:r>
              <a:rPr lang="sl-SI" sz="1800" dirty="0">
                <a:latin typeface="Calibri Light" panose="020F0302020204030204" pitchFamily="34" charset="0"/>
                <a:cs typeface="Calibri Light" panose="020F0302020204030204" pitchFamily="34" charset="0"/>
              </a:rPr>
              <a:t>Osnova za prijavo: TRL 4; pravice intelektualne lastnine</a:t>
            </a:r>
          </a:p>
          <a:p>
            <a:r>
              <a:rPr lang="sl-SI" sz="1800" dirty="0">
                <a:latin typeface="Calibri Light" panose="020F0302020204030204" pitchFamily="34" charset="0"/>
                <a:cs typeface="Calibri Light" panose="020F0302020204030204" pitchFamily="34" charset="0"/>
              </a:rPr>
              <a:t>Rezultat projekta: najmanj izvedena faza TRL 5; pripravljenost projekta na EIC </a:t>
            </a:r>
            <a:r>
              <a:rPr lang="sl-SI" sz="1800" dirty="0" err="1">
                <a:latin typeface="Calibri Light" panose="020F0302020204030204" pitchFamily="34" charset="0"/>
                <a:cs typeface="Calibri Light" panose="020F0302020204030204" pitchFamily="34" charset="0"/>
              </a:rPr>
              <a:t>Accelerator</a:t>
            </a:r>
            <a:endParaRPr lang="sl-SI" sz="1800" dirty="0">
              <a:latin typeface="Calibri Light" panose="020F0302020204030204" pitchFamily="34" charset="0"/>
              <a:cs typeface="Calibri Light" panose="020F0302020204030204" pitchFamily="34" charset="0"/>
            </a:endParaRPr>
          </a:p>
          <a:p>
            <a:r>
              <a:rPr lang="sl-SI" sz="1800" dirty="0">
                <a:latin typeface="Calibri Light" panose="020F0302020204030204" pitchFamily="34" charset="0"/>
                <a:cs typeface="Calibri Light" panose="020F0302020204030204" pitchFamily="34" charset="0"/>
              </a:rPr>
              <a:t>Objava razpisa: 12 Junij 2025</a:t>
            </a:r>
          </a:p>
          <a:p>
            <a:endParaRPr lang="sl-SI" sz="2000" dirty="0">
              <a:latin typeface="Calibri Light" panose="020F0302020204030204" pitchFamily="34" charset="0"/>
              <a:cs typeface="Calibri Light" panose="020F0302020204030204" pitchFamily="34" charset="0"/>
            </a:endParaRPr>
          </a:p>
          <a:p>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27269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5062-C61F-30C4-9C9A-58D86048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18B1A-EF13-41F4-0B9F-632A00C1D1A9}"/>
              </a:ext>
            </a:extLst>
          </p:cNvPr>
          <p:cNvSpPr>
            <a:spLocks noGrp="1"/>
          </p:cNvSpPr>
          <p:nvPr>
            <p:ph type="title"/>
          </p:nvPr>
        </p:nvSpPr>
        <p:spPr>
          <a:xfrm>
            <a:off x="838200" y="365125"/>
            <a:ext cx="9938657" cy="1325563"/>
          </a:xfrm>
        </p:spPr>
        <p:txBody>
          <a:bodyPr>
            <a:normAutofit/>
          </a:bodyPr>
          <a:lstStyle/>
          <a:p>
            <a:r>
              <a:rPr lang="sl-SI" b="1" dirty="0">
                <a:solidFill>
                  <a:schemeClr val="accent1">
                    <a:lumMod val="60000"/>
                    <a:lumOff val="40000"/>
                  </a:schemeClr>
                </a:solidFill>
                <a:latin typeface="Calibri Light" panose="020F0302020204030204" pitchFamily="34" charset="0"/>
                <a:cs typeface="Calibri Light" panose="020F0302020204030204" pitchFamily="34" charset="0"/>
              </a:rPr>
              <a:t>Novi </a:t>
            </a:r>
            <a:r>
              <a:rPr lang="sl-SI" b="1" dirty="0" err="1">
                <a:solidFill>
                  <a:schemeClr val="accent1">
                    <a:lumMod val="60000"/>
                    <a:lumOff val="40000"/>
                  </a:schemeClr>
                </a:solidFill>
                <a:latin typeface="Calibri Light" panose="020F0302020204030204" pitchFamily="34" charset="0"/>
                <a:cs typeface="Calibri Light" panose="020F0302020204030204" pitchFamily="34" charset="0"/>
              </a:rPr>
              <a:t>evropski </a:t>
            </a:r>
            <a:r>
              <a:rPr lang="sl-SI" b="1" dirty="0">
                <a:solidFill>
                  <a:schemeClr val="accent1">
                    <a:lumMod val="60000"/>
                    <a:lumOff val="40000"/>
                  </a:schemeClr>
                </a:solidFill>
                <a:latin typeface="Calibri Light" panose="020F0302020204030204" pitchFamily="34" charset="0"/>
                <a:cs typeface="Calibri Light" panose="020F0302020204030204" pitchFamily="34" charset="0"/>
              </a:rPr>
              <a:t>Bauhaus</a:t>
            </a:r>
          </a:p>
        </p:txBody>
      </p:sp>
      <p:sp>
        <p:nvSpPr>
          <p:cNvPr id="7" name="PoljeZBesedilom 6">
            <a:extLst>
              <a:ext uri="{FF2B5EF4-FFF2-40B4-BE49-F238E27FC236}">
                <a16:creationId xmlns:a16="http://schemas.microsoft.com/office/drawing/2014/main" id="{49190F8A-7067-B219-4D54-671EBB337FC1}"/>
              </a:ext>
            </a:extLst>
          </p:cNvPr>
          <p:cNvSpPr txBox="1"/>
          <p:nvPr/>
        </p:nvSpPr>
        <p:spPr>
          <a:xfrm>
            <a:off x="3955772" y="1536562"/>
            <a:ext cx="6937513"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Novi evropski Bauhaus (NEB) je interdisciplinarna pobuda Evropske </a:t>
            </a:r>
            <a:r>
              <a:rPr lang="en-CA" noProof="0" dirty="0">
                <a:latin typeface="Calibri Light" panose="020F0302020204030204" pitchFamily="34" charset="0"/>
                <a:cs typeface="Calibri Light" panose="020F0302020204030204" pitchFamily="34" charset="0"/>
              </a:rPr>
              <a:t>komisije, ki </a:t>
            </a:r>
            <a:r>
              <a:rPr lang="en-US" dirty="0">
                <a:latin typeface="Calibri Light" panose="020F0302020204030204" pitchFamily="34" charset="0"/>
                <a:cs typeface="Calibri Light" panose="020F0302020204030204" pitchFamily="34" charset="0"/>
              </a:rPr>
              <a:t>združuje </a:t>
            </a:r>
            <a:r>
              <a:rPr lang="en-US" b="1" dirty="0">
                <a:latin typeface="Calibri Light" panose="020F0302020204030204" pitchFamily="34" charset="0"/>
                <a:cs typeface="Calibri Light" panose="020F0302020204030204" pitchFamily="34" charset="0"/>
              </a:rPr>
              <a:t>inovacije, ambicije in ustvarjalnost</a:t>
            </a:r>
            <a:r>
              <a:rPr lang="en-US" dirty="0">
                <a:latin typeface="Calibri Light" panose="020F0302020204030204" pitchFamily="34" charset="0"/>
                <a:cs typeface="Calibri Light" panose="020F0302020204030204" pitchFamily="34" charset="0"/>
              </a:rPr>
              <a:t>. Vse Evropejce poziva, naj si zamislijo in zgradijo </a:t>
            </a:r>
            <a:r>
              <a:rPr lang="en-US" b="1" dirty="0">
                <a:latin typeface="Calibri Light" panose="020F0302020204030204" pitchFamily="34" charset="0"/>
                <a:cs typeface="Calibri Light" panose="020F0302020204030204" pitchFamily="34" charset="0"/>
              </a:rPr>
              <a:t>trajnostno in vključujočo prihodnost, </a:t>
            </a:r>
            <a:r>
              <a:rPr lang="en-US" dirty="0">
                <a:latin typeface="Calibri Light" panose="020F0302020204030204" pitchFamily="34" charset="0"/>
                <a:cs typeface="Calibri Light" panose="020F0302020204030204" pitchFamily="34" charset="0"/>
              </a:rPr>
              <a:t>ki bo lepa za naše oči, um in dušo. </a:t>
            </a:r>
            <a:endParaRPr lang="sl-SI" dirty="0">
              <a:latin typeface="Calibri Light" panose="020F0302020204030204" pitchFamily="34" charset="0"/>
              <a:cs typeface="Calibri Light" panose="020F0302020204030204" pitchFamily="34" charset="0"/>
            </a:endParaRPr>
          </a:p>
        </p:txBody>
      </p:sp>
      <p:sp>
        <p:nvSpPr>
          <p:cNvPr id="8" name="PoljeZBesedilom 7">
            <a:extLst>
              <a:ext uri="{FF2B5EF4-FFF2-40B4-BE49-F238E27FC236}">
                <a16:creationId xmlns:a16="http://schemas.microsoft.com/office/drawing/2014/main" id="{74FAD116-8AE2-44A8-E45D-49A54A6053E9}"/>
              </a:ext>
            </a:extLst>
          </p:cNvPr>
          <p:cNvSpPr txBox="1"/>
          <p:nvPr/>
        </p:nvSpPr>
        <p:spPr>
          <a:xfrm>
            <a:off x="3955772" y="2875002"/>
            <a:ext cx="7288696" cy="1477328"/>
          </a:xfrm>
          <a:prstGeom prst="rect">
            <a:avLst/>
          </a:prstGeom>
          <a:noFill/>
        </p:spPr>
        <p:txBody>
          <a:bodyPr wrap="square" rtlCol="0">
            <a:spAutoFit/>
          </a:bodyPr>
          <a:lstStyle/>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M</a:t>
            </a:r>
            <a:r>
              <a:rPr lang="en-US" dirty="0" err="1">
                <a:latin typeface="Calibri Light" panose="020F0302020204030204" pitchFamily="34" charset="0"/>
                <a:cs typeface="Calibri Light" panose="020F0302020204030204" pitchFamily="34" charset="0"/>
              </a:rPr>
              <a:t>ost</a:t>
            </a:r>
            <a:r>
              <a:rPr lang="en-US" dirty="0">
                <a:latin typeface="Calibri Light" panose="020F0302020204030204" pitchFamily="34" charset="0"/>
                <a:cs typeface="Calibri Light" panose="020F0302020204030204" pitchFamily="34" charset="0"/>
              </a:rPr>
              <a:t> med svetom znanosti in tehnologije, umetnosti in kulture.</a:t>
            </a:r>
            <a:endParaRPr lang="sl-SI"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I</a:t>
            </a:r>
            <a:r>
              <a:rPr lang="en-US" dirty="0" err="1">
                <a:latin typeface="Calibri Light" panose="020F0302020204030204" pitchFamily="34" charset="0"/>
                <a:cs typeface="Calibri Light" panose="020F0302020204030204" pitchFamily="34" charset="0"/>
              </a:rPr>
              <a:t>zkoriščanje</a:t>
            </a:r>
            <a:r>
              <a:rPr lang="en-US" dirty="0">
                <a:latin typeface="Calibri Light" panose="020F0302020204030204" pitchFamily="34" charset="0"/>
                <a:cs typeface="Calibri Light" panose="020F0302020204030204" pitchFamily="34" charset="0"/>
              </a:rPr>
              <a:t> zelenih in digitalnih izzivov za spreminjanje naših življenj na bolje.</a:t>
            </a:r>
            <a:endParaRPr lang="sl-SI"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sl-SI" dirty="0">
                <a:latin typeface="Calibri Light" panose="020F0302020204030204" pitchFamily="34" charset="0"/>
                <a:cs typeface="Calibri Light" panose="020F0302020204030204" pitchFamily="34" charset="0"/>
              </a:rPr>
              <a:t>P</a:t>
            </a:r>
            <a:r>
              <a:rPr lang="en-US" dirty="0" err="1">
                <a:latin typeface="Calibri Light" panose="020F0302020204030204" pitchFamily="34" charset="0"/>
                <a:cs typeface="Calibri Light" panose="020F0302020204030204" pitchFamily="34" charset="0"/>
              </a:rPr>
              <a:t>ovabilo</a:t>
            </a:r>
            <a:r>
              <a:rPr lang="en-US" dirty="0">
                <a:latin typeface="Calibri Light" panose="020F0302020204030204" pitchFamily="34" charset="0"/>
                <a:cs typeface="Calibri Light" panose="020F0302020204030204" pitchFamily="34" charset="0"/>
              </a:rPr>
              <a:t> k skupnemu reševanju zapletenih družbenih problemov s soustvarjanjem. </a:t>
            </a:r>
          </a:p>
        </p:txBody>
      </p:sp>
      <p:pic>
        <p:nvPicPr>
          <p:cNvPr id="11" name="Slika 10">
            <a:extLst>
              <a:ext uri="{FF2B5EF4-FFF2-40B4-BE49-F238E27FC236}">
                <a16:creationId xmlns:a16="http://schemas.microsoft.com/office/drawing/2014/main" id="{4A9F8E9B-CB05-7932-9F1F-FDDB5B28701F}"/>
              </a:ext>
            </a:extLst>
          </p:cNvPr>
          <p:cNvPicPr>
            <a:picLocks noChangeAspect="1"/>
          </p:cNvPicPr>
          <p:nvPr/>
        </p:nvPicPr>
        <p:blipFill>
          <a:blip r:embed="rId3"/>
          <a:stretch>
            <a:fillRect/>
          </a:stretch>
        </p:blipFill>
        <p:spPr>
          <a:xfrm>
            <a:off x="1002194" y="4767439"/>
            <a:ext cx="7609544" cy="791127"/>
          </a:xfrm>
          <a:prstGeom prst="rect">
            <a:avLst/>
          </a:prstGeom>
        </p:spPr>
      </p:pic>
      <p:pic>
        <p:nvPicPr>
          <p:cNvPr id="15" name="Označba mesta vsebine 14">
            <a:extLst>
              <a:ext uri="{FF2B5EF4-FFF2-40B4-BE49-F238E27FC236}">
                <a16:creationId xmlns:a16="http://schemas.microsoft.com/office/drawing/2014/main" id="{41C5F36F-C19F-DA80-C86E-D72BAF8C607E}"/>
              </a:ext>
            </a:extLst>
          </p:cNvPr>
          <p:cNvPicPr>
            <a:picLocks noGrp="1" noChangeAspect="1"/>
          </p:cNvPicPr>
          <p:nvPr>
            <p:ph idx="1"/>
          </p:nvPr>
        </p:nvPicPr>
        <p:blipFill>
          <a:blip r:embed="rId4"/>
          <a:stretch>
            <a:fillRect/>
          </a:stretch>
        </p:blipFill>
        <p:spPr>
          <a:xfrm>
            <a:off x="838200" y="1536562"/>
            <a:ext cx="2292468" cy="2273417"/>
          </a:xfrm>
        </p:spPr>
      </p:pic>
    </p:spTree>
    <p:extLst>
      <p:ext uri="{BB962C8B-B14F-4D97-AF65-F5344CB8AC3E}">
        <p14:creationId xmlns:p14="http://schemas.microsoft.com/office/powerpoint/2010/main" val="21447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0D3313-D20A-DAC6-D626-B2ACE9EA114C}"/>
              </a:ext>
            </a:extLst>
          </p:cNvPr>
          <p:cNvSpPr>
            <a:spLocks noGrp="1"/>
          </p:cNvSpPr>
          <p:nvPr>
            <p:ph type="title"/>
          </p:nvPr>
        </p:nvSpPr>
        <p:spPr/>
        <p:txBody>
          <a:bodyPr/>
          <a:lstStyle/>
          <a:p>
            <a:r>
              <a:rPr lang="en-US" sz="3600" b="1" dirty="0">
                <a:solidFill>
                  <a:srgbClr val="231F20"/>
                </a:solidFill>
                <a:latin typeface="Calibri Light" panose="020F0302020204030204" pitchFamily="34" charset="0"/>
                <a:cs typeface="Calibri Light" panose="020F0302020204030204" pitchFamily="34" charset="0"/>
              </a:rPr>
              <a:t>Novi evropski Bauhaus</a:t>
            </a:r>
            <a:endParaRPr lang="sl-SI" sz="3600" b="1" dirty="0">
              <a:solidFill>
                <a:srgbClr val="231F20"/>
              </a:solidFill>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DE95EF1E-0FC3-3A77-730C-B6F485742B1D}"/>
              </a:ext>
            </a:extLst>
          </p:cNvPr>
          <p:cNvSpPr>
            <a:spLocks noGrp="1"/>
          </p:cNvSpPr>
          <p:nvPr>
            <p:ph idx="1"/>
          </p:nvPr>
        </p:nvSpPr>
        <p:spPr>
          <a:xfrm>
            <a:off x="838200" y="1419367"/>
            <a:ext cx="10515600" cy="4230806"/>
          </a:xfrm>
        </p:spPr>
        <p:txBody>
          <a:bodyPr>
            <a:normAutofit fontScale="92500" lnSpcReduction="10000"/>
          </a:bodyPr>
          <a:lstStyle/>
          <a:p>
            <a:pPr marL="0" indent="0">
              <a:buNone/>
            </a:pPr>
            <a:r>
              <a:rPr lang="en-US" sz="2200" b="1" noProof="0" dirty="0">
                <a:latin typeface="Calibri Light" panose="020F0302020204030204" pitchFamily="34" charset="0"/>
                <a:cs typeface="Calibri Light" panose="020F0302020204030204" pitchFamily="34" charset="0"/>
              </a:rPr>
              <a:t>Kako se financira? </a:t>
            </a:r>
          </a:p>
          <a:p>
            <a:r>
              <a:rPr lang="en-US" sz="1900" dirty="0">
                <a:latin typeface="Calibri Light" panose="020F0302020204030204" pitchFamily="34" charset="0"/>
                <a:cs typeface="Calibri Light" panose="020F0302020204030204" pitchFamily="34" charset="0"/>
              </a:rPr>
              <a:t>Novi evropski Bauhaus je bil </a:t>
            </a:r>
            <a:r>
              <a:rPr lang="en-US" sz="1900" dirty="0" err="1">
                <a:latin typeface="Calibri Light" panose="020F0302020204030204" pitchFamily="34" charset="0"/>
                <a:cs typeface="Calibri Light" panose="020F0302020204030204" pitchFamily="34" charset="0"/>
              </a:rPr>
              <a:t>financiran</a:t>
            </a:r>
            <a:r>
              <a:rPr lang="en-US" sz="1900"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iz</a:t>
            </a:r>
            <a:r>
              <a:rPr lang="en-US" sz="1900" b="1"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različnih</a:t>
            </a:r>
            <a:r>
              <a:rPr lang="en-US" sz="1900" b="1" dirty="0">
                <a:latin typeface="Calibri Light" panose="020F0302020204030204" pitchFamily="34" charset="0"/>
                <a:cs typeface="Calibri Light" panose="020F0302020204030204" pitchFamily="34" charset="0"/>
              </a:rPr>
              <a:t> </a:t>
            </a:r>
            <a:r>
              <a:rPr lang="en-US" sz="1900" b="1" dirty="0" err="1">
                <a:latin typeface="Calibri Light" panose="020F0302020204030204" pitchFamily="34" charset="0"/>
                <a:cs typeface="Calibri Light" panose="020F0302020204030204" pitchFamily="34" charset="0"/>
              </a:rPr>
              <a:t>programov</a:t>
            </a:r>
            <a:r>
              <a:rPr lang="en-US" sz="1900" b="1" dirty="0">
                <a:latin typeface="Calibri Light" panose="020F0302020204030204" pitchFamily="34" charset="0"/>
                <a:cs typeface="Calibri Light" panose="020F0302020204030204" pitchFamily="34" charset="0"/>
              </a:rPr>
              <a:t> EU</a:t>
            </a:r>
            <a:r>
              <a:rPr lang="en-US" sz="2200" b="1" noProof="0" dirty="0">
                <a:latin typeface="Calibri Light" panose="020F0302020204030204" pitchFamily="34" charset="0"/>
                <a:cs typeface="Calibri Light" panose="020F0302020204030204" pitchFamily="34" charset="0"/>
              </a:rPr>
              <a:t>, </a:t>
            </a:r>
            <a:r>
              <a:rPr lang="en-US" sz="1900" dirty="0">
                <a:latin typeface="Calibri Light" panose="020F0302020204030204" pitchFamily="34" charset="0"/>
                <a:cs typeface="Calibri Light" panose="020F0302020204030204" pitchFamily="34" charset="0"/>
              </a:rPr>
              <a:t>zlasti programa Obzorje Evropa, kohezijske politike in </a:t>
            </a:r>
            <a:r>
              <a:rPr lang="en-US" sz="1900" dirty="0" err="1">
                <a:latin typeface="Calibri Light" panose="020F0302020204030204" pitchFamily="34" charset="0"/>
                <a:cs typeface="Calibri Light" panose="020F0302020204030204" pitchFamily="34" charset="0"/>
              </a:rPr>
              <a:t>programa</a:t>
            </a:r>
            <a:r>
              <a:rPr lang="en-US" sz="1900" dirty="0">
                <a:latin typeface="Calibri Light" panose="020F0302020204030204" pitchFamily="34" charset="0"/>
                <a:cs typeface="Calibri Light" panose="020F0302020204030204" pitchFamily="34" charset="0"/>
              </a:rPr>
              <a:t> LIFE. </a:t>
            </a:r>
          </a:p>
          <a:p>
            <a:r>
              <a:rPr lang="en-US" sz="1900" dirty="0">
                <a:latin typeface="Calibri Light" panose="020F0302020204030204" pitchFamily="34" charset="0"/>
                <a:cs typeface="Calibri Light" panose="020F0302020204030204" pitchFamily="34" charset="0"/>
              </a:rPr>
              <a:t>V okviru programa Obzorje Evropa ima NEB poseben </a:t>
            </a:r>
            <a:r>
              <a:rPr lang="en-US" sz="1900" dirty="0" err="1">
                <a:latin typeface="Calibri Light" panose="020F0302020204030204" pitchFamily="34" charset="0"/>
                <a:cs typeface="Calibri Light" panose="020F0302020204030204" pitchFamily="34" charset="0"/>
              </a:rPr>
              <a:t>delovni</a:t>
            </a:r>
            <a:r>
              <a:rPr lang="en-US" sz="1900" dirty="0">
                <a:latin typeface="Calibri Light" panose="020F0302020204030204" pitchFamily="34" charset="0"/>
                <a:cs typeface="Calibri Light" panose="020F0302020204030204" pitchFamily="34" charset="0"/>
              </a:rPr>
              <a:t> program s posebnimi razpisi (npr. "</a:t>
            </a:r>
            <a:r>
              <a:rPr lang="en-US" sz="1900" b="1" dirty="0">
                <a:latin typeface="Calibri Light" panose="020F0302020204030204" pitchFamily="34" charset="0"/>
                <a:cs typeface="Calibri Light" panose="020F0302020204030204" pitchFamily="34" charset="0"/>
              </a:rPr>
              <a:t>HORIZON-NEB-2025-XX</a:t>
            </a:r>
            <a:r>
              <a:rPr lang="en-US" sz="1900" dirty="0">
                <a:latin typeface="Calibri Light" panose="020F0302020204030204" pitchFamily="34" charset="0"/>
                <a:cs typeface="Calibri Light" panose="020F0302020204030204" pitchFamily="34" charset="0"/>
              </a:rPr>
              <a:t>"), podpira projekte RIA (ukrepi za raziskave in inovacije), IA (ukrepi za inovacije) in CSA (usklajevalni in podporni ukrepi).</a:t>
            </a:r>
          </a:p>
          <a:p>
            <a:r>
              <a:rPr lang="en-US" sz="1900" dirty="0">
                <a:latin typeface="Calibri Light" panose="020F0302020204030204" pitchFamily="34" charset="0"/>
                <a:cs typeface="Calibri Light" panose="020F0302020204030204" pitchFamily="34" charset="0"/>
              </a:rPr>
              <a:t>Poleg tega imajo vse države članice </a:t>
            </a:r>
            <a:r>
              <a:rPr lang="en-US" sz="1900" dirty="0" err="1">
                <a:latin typeface="Calibri Light" panose="020F0302020204030204" pitchFamily="34" charset="0"/>
                <a:cs typeface="Calibri Light" panose="020F0302020204030204" pitchFamily="34" charset="0"/>
              </a:rPr>
              <a:t>nacionalne</a:t>
            </a:r>
            <a:r>
              <a:rPr lang="en-US" sz="1900" dirty="0">
                <a:latin typeface="Calibri Light" panose="020F0302020204030204" pitchFamily="34" charset="0"/>
                <a:cs typeface="Calibri Light" panose="020F0302020204030204" pitchFamily="34" charset="0"/>
              </a:rPr>
              <a:t> </a:t>
            </a:r>
            <a:r>
              <a:rPr lang="en-US" sz="1900" dirty="0" err="1">
                <a:latin typeface="Calibri Light" panose="020F0302020204030204" pitchFamily="34" charset="0"/>
                <a:cs typeface="Calibri Light" panose="020F0302020204030204" pitchFamily="34" charset="0"/>
              </a:rPr>
              <a:t>programe</a:t>
            </a:r>
            <a:r>
              <a:rPr lang="en-US" sz="1900" dirty="0">
                <a:latin typeface="Calibri Light" panose="020F0302020204030204" pitchFamily="34" charset="0"/>
                <a:cs typeface="Calibri Light" panose="020F0302020204030204" pitchFamily="34" charset="0"/>
              </a:rPr>
              <a:t> s sklici na NEB.</a:t>
            </a:r>
          </a:p>
          <a:p>
            <a:endParaRPr lang="en-US" sz="2200" noProof="0" dirty="0">
              <a:latin typeface="Calibri Light" panose="020F0302020204030204" pitchFamily="34" charset="0"/>
              <a:cs typeface="Calibri Light" panose="020F0302020204030204" pitchFamily="34" charset="0"/>
            </a:endParaRPr>
          </a:p>
          <a:p>
            <a:pPr marL="0" indent="0">
              <a:buNone/>
            </a:pPr>
            <a:r>
              <a:rPr lang="en-US" sz="2200" b="1" noProof="0" dirty="0">
                <a:latin typeface="Calibri Light" panose="020F0302020204030204" pitchFamily="34" charset="0"/>
                <a:cs typeface="Calibri Light" panose="020F0302020204030204" pitchFamily="34" charset="0"/>
              </a:rPr>
              <a:t>3 načela delovanja</a:t>
            </a:r>
            <a:endParaRPr lang="en-US" sz="2200" noProof="0" dirty="0">
              <a:latin typeface="Calibri Light" panose="020F0302020204030204" pitchFamily="34" charset="0"/>
              <a:cs typeface="Calibri Light" panose="020F0302020204030204" pitchFamily="34" charset="0"/>
            </a:endParaRPr>
          </a:p>
          <a:p>
            <a:r>
              <a:rPr lang="en-US" sz="1900" dirty="0">
                <a:latin typeface="Calibri Light" panose="020F0302020204030204" pitchFamily="34" charset="0"/>
                <a:cs typeface="Calibri Light" panose="020F0302020204030204" pitchFamily="34" charset="0"/>
              </a:rPr>
              <a:t>Vključujoč proces (uporabniki)  </a:t>
            </a:r>
          </a:p>
          <a:p>
            <a:r>
              <a:rPr lang="en-US" sz="1900" dirty="0">
                <a:latin typeface="Calibri Light" panose="020F0302020204030204" pitchFamily="34" charset="0"/>
                <a:cs typeface="Calibri Light" panose="020F0302020204030204" pitchFamily="34" charset="0"/>
              </a:rPr>
              <a:t>Sodelovanje na več ravneh (javni in zasebni akterji) </a:t>
            </a:r>
          </a:p>
          <a:p>
            <a:r>
              <a:rPr lang="en-US" sz="1900" dirty="0">
                <a:latin typeface="Calibri Light" panose="020F0302020204030204" pitchFamily="34" charset="0"/>
                <a:cs typeface="Calibri Light" panose="020F0302020204030204" pitchFamily="34" charset="0"/>
              </a:rPr>
              <a:t>Transdisciplinarni pristop (ne le znanstvene discipline)  </a:t>
            </a:r>
          </a:p>
          <a:p>
            <a:pPr marL="0" indent="0">
              <a:buNone/>
            </a:pPr>
            <a:r>
              <a:rPr lang="en-US" sz="1600" noProof="0" dirty="0">
                <a:latin typeface="Calibri Light" panose="020F0302020204030204" pitchFamily="34" charset="0"/>
                <a:cs typeface="Calibri Light" panose="020F0302020204030204" pitchFamily="34" charset="0"/>
              </a:rPr>
              <a:t>+ </a:t>
            </a:r>
            <a:r>
              <a:rPr lang="en-US" sz="1600" i="1" noProof="0" dirty="0">
                <a:latin typeface="Calibri Light" panose="020F0302020204030204" pitchFamily="34" charset="0"/>
                <a:cs typeface="Calibri Light" panose="020F0302020204030204" pitchFamily="34" charset="0"/>
              </a:rPr>
              <a:t>vsi rezultati v vozlišču NEB </a:t>
            </a:r>
          </a:p>
          <a:p>
            <a:endParaRPr lang="sl-SI" sz="2200" dirty="0"/>
          </a:p>
        </p:txBody>
      </p:sp>
    </p:spTree>
    <p:extLst>
      <p:ext uri="{BB962C8B-B14F-4D97-AF65-F5344CB8AC3E}">
        <p14:creationId xmlns:p14="http://schemas.microsoft.com/office/powerpoint/2010/main" val="125669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44D4D-5FB1-B837-5E5B-F6250BBDB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580C6-EB29-6DC0-265B-886E2EC8225A}"/>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JR za sofinanciranje individualnih nastopov podjetij na mednarodnih sejmih v letih 2024-2028</a:t>
            </a:r>
            <a:endParaRPr lang="sl-SI" sz="3500" dirty="0">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64C526A0-45A9-EB00-7754-6A01BCA8811A}"/>
              </a:ext>
            </a:extLst>
          </p:cNvPr>
          <p:cNvGraphicFramePr>
            <a:graphicFrameLocks noGrp="1"/>
          </p:cNvGraphicFramePr>
          <p:nvPr>
            <p:ph idx="1"/>
          </p:nvPr>
        </p:nvGraphicFramePr>
        <p:xfrm>
          <a:off x="818427" y="3255449"/>
          <a:ext cx="9958429" cy="2450592"/>
        </p:xfrm>
        <a:graphic>
          <a:graphicData uri="http://schemas.openxmlformats.org/drawingml/2006/table">
            <a:tbl>
              <a:tblPr firstRow="1" firstCol="1" lastRow="1" lastCol="1" bandRow="1" bandCol="1">
                <a:tableStyleId>{5C22544A-7EE6-4342-B048-85BDC9FD1C3A}</a:tableStyleId>
              </a:tblPr>
              <a:tblGrid>
                <a:gridCol w="2974406">
                  <a:extLst>
                    <a:ext uri="{9D8B030D-6E8A-4147-A177-3AD203B41FA5}">
                      <a16:colId xmlns:a16="http://schemas.microsoft.com/office/drawing/2014/main" val="148617924"/>
                    </a:ext>
                  </a:extLst>
                </a:gridCol>
                <a:gridCol w="2550104">
                  <a:extLst>
                    <a:ext uri="{9D8B030D-6E8A-4147-A177-3AD203B41FA5}">
                      <a16:colId xmlns:a16="http://schemas.microsoft.com/office/drawing/2014/main" val="1981113688"/>
                    </a:ext>
                  </a:extLst>
                </a:gridCol>
                <a:gridCol w="1822868">
                  <a:extLst>
                    <a:ext uri="{9D8B030D-6E8A-4147-A177-3AD203B41FA5}">
                      <a16:colId xmlns:a16="http://schemas.microsoft.com/office/drawing/2014/main" val="2551509668"/>
                    </a:ext>
                  </a:extLst>
                </a:gridCol>
                <a:gridCol w="2611051">
                  <a:extLst>
                    <a:ext uri="{9D8B030D-6E8A-4147-A177-3AD203B41FA5}">
                      <a16:colId xmlns:a16="http://schemas.microsoft.com/office/drawing/2014/main" val="1895669229"/>
                    </a:ext>
                  </a:extLst>
                </a:gridCol>
              </a:tblGrid>
              <a:tr h="176530">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a:t>
                      </a:r>
                      <a:r>
                        <a:rPr lang="sl-SI" sz="1500" spc="3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a:t>
                      </a:r>
                      <a:r>
                        <a:rPr lang="sl-SI" sz="1500" spc="6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Okvirna</a:t>
                      </a:r>
                      <a:r>
                        <a:rPr lang="sl-SI" sz="1500" spc="-105" dirty="0">
                          <a:effectLst/>
                          <a:latin typeface="Calibri Light" panose="020F0302020204030204" pitchFamily="34" charset="0"/>
                          <a:cs typeface="Calibri Light" panose="020F0302020204030204" pitchFamily="34" charset="0"/>
                        </a:rPr>
                        <a:t> </a:t>
                      </a:r>
                      <a:r>
                        <a:rPr lang="sl-SI" sz="1500" spc="-40" dirty="0">
                          <a:effectLst/>
                          <a:latin typeface="Calibri Light" panose="020F0302020204030204" pitchFamily="34" charset="0"/>
                          <a:cs typeface="Calibri Light" panose="020F0302020204030204" pitchFamily="34" charset="0"/>
                        </a:rPr>
                        <a:t>višina</a:t>
                      </a:r>
                      <a:r>
                        <a:rPr lang="sl-SI" sz="1500" spc="-105" dirty="0">
                          <a:effectLst/>
                          <a:latin typeface="Calibri Light" panose="020F0302020204030204" pitchFamily="34" charset="0"/>
                          <a:cs typeface="Calibri Light" panose="020F0302020204030204" pitchFamily="34" charset="0"/>
                        </a:rPr>
                        <a:t> </a:t>
                      </a:r>
                      <a:r>
                        <a:rPr lang="sl-SI" sz="1500" spc="-35" dirty="0">
                          <a:effectLst/>
                          <a:latin typeface="Calibri Light" panose="020F0302020204030204" pitchFamily="34" charset="0"/>
                          <a:cs typeface="Calibri Light" panose="020F0302020204030204" pitchFamily="34" charset="0"/>
                        </a:rPr>
                        <a:t>sredstev: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a:t>
                      </a:r>
                      <a:r>
                        <a:rPr lang="sl-SI" sz="1500" spc="-155"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upravičenosti</a:t>
                      </a:r>
                      <a:r>
                        <a:rPr lang="sl-SI" sz="1500" spc="-150"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stroškov: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181610">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a:t>
                      </a:r>
                      <a:r>
                        <a:rPr lang="sl-SI" sz="1500" b="1" spc="65"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 </a:t>
                      </a: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65405" marR="60325"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stroški najema razstavnega prostora za mednarodne sejme, stroški postavitve in ureditve razstavnega prostora, stroški tehničnih priključkov, stroški upravljanja razstavnega prostora in stroški sejemske opreme</a:t>
                      </a:r>
                    </a:p>
                  </a:txBody>
                  <a:tcPr marL="0" marR="0" marT="0" marB="0">
                    <a:solidFill>
                      <a:schemeClr val="bg1"/>
                    </a:solidFill>
                  </a:tcPr>
                </a:tc>
                <a:tc>
                  <a:txBody>
                    <a:bodyPr/>
                    <a:lstStyle/>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9,56 mio EUR </a:t>
                      </a:r>
                    </a:p>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(največ do 18.043,00 EUR)</a:t>
                      </a:r>
                    </a:p>
                  </a:txBody>
                  <a:tcPr marL="0" marR="0" marT="0" marB="0">
                    <a:solidFill>
                      <a:schemeClr val="bg1"/>
                    </a:solidFill>
                  </a:tcPr>
                </a:tc>
                <a:tc>
                  <a:txBody>
                    <a:bodyPr/>
                    <a:lstStyle/>
                    <a:p>
                      <a:pPr marL="67945" marR="6540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31. 12. 2028</a:t>
                      </a:r>
                    </a:p>
                  </a:txBody>
                  <a:tcPr marL="0" marR="0" marT="0" marB="0">
                    <a:solidFill>
                      <a:schemeClr val="bg1"/>
                    </a:solidFill>
                  </a:tcPr>
                </a:tc>
                <a:extLst>
                  <a:ext uri="{0D108BD9-81ED-4DB2-BD59-A6C34878D82A}">
                    <a16:rowId xmlns:a16="http://schemas.microsoft.com/office/drawing/2014/main" val="4119145253"/>
                  </a:ext>
                </a:extLst>
              </a:tr>
              <a:tr h="176530">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Višina</a:t>
                      </a:r>
                      <a:r>
                        <a:rPr lang="sl-SI" sz="1500" b="1" spc="70" dirty="0">
                          <a:solidFill>
                            <a:schemeClr val="bg1"/>
                          </a:solidFill>
                          <a:effectLst/>
                          <a:latin typeface="Calibri Light" panose="020F0302020204030204" pitchFamily="34" charset="0"/>
                          <a:cs typeface="Calibri Light" panose="020F0302020204030204" pitchFamily="34" charset="0"/>
                        </a:rPr>
                        <a:t> </a:t>
                      </a:r>
                      <a:r>
                        <a:rPr lang="sl-SI" sz="1500" b="1" dirty="0">
                          <a:solidFill>
                            <a:schemeClr val="bg1"/>
                          </a:solidFill>
                          <a:effectLst/>
                          <a:latin typeface="Calibri Light" panose="020F0302020204030204" pitchFamily="34" charset="0"/>
                          <a:cs typeface="Calibri Light" panose="020F0302020204030204" pitchFamily="34" charset="0"/>
                        </a:rPr>
                        <a:t>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prijavo: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86660">
                <a:tc>
                  <a:txBody>
                    <a:bodyPr/>
                    <a:lstStyle/>
                    <a:p>
                      <a:pPr marL="53975" marR="5016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MSP</a:t>
                      </a:r>
                    </a:p>
                  </a:txBody>
                  <a:tcPr marL="0" marR="0" marT="0" marB="0">
                    <a:solidFill>
                      <a:schemeClr val="bg1"/>
                    </a:solidFill>
                  </a:tcPr>
                </a:tc>
                <a:tc>
                  <a:txBody>
                    <a:bodyPr/>
                    <a:lstStyle/>
                    <a:p>
                      <a:pPr marL="138430" marR="133350"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SPIRIT</a:t>
                      </a:r>
                    </a:p>
                  </a:txBody>
                  <a:tcPr marL="0" marR="0" marT="0" marB="0">
                    <a:solidFill>
                      <a:schemeClr val="bg1"/>
                    </a:solidFill>
                  </a:tcPr>
                </a:tc>
                <a:tc>
                  <a:txBody>
                    <a:bodyPr/>
                    <a:lstStyle/>
                    <a:p>
                      <a:pPr marL="537210" marR="160020" indent="-368300" algn="l">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pavšalni znesek na enoto</a:t>
                      </a:r>
                    </a:p>
                  </a:txBody>
                  <a:tcPr marL="0" marR="0" marT="0" marB="0">
                    <a:solidFill>
                      <a:schemeClr val="bg1"/>
                    </a:solidFill>
                  </a:tcPr>
                </a:tc>
                <a:tc>
                  <a:txBody>
                    <a:bodyPr/>
                    <a:lstStyle/>
                    <a:p>
                      <a:pPr marL="352425" algn="ctr">
                        <a:spcBef>
                          <a:spcPts val="195"/>
                        </a:spcBef>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Odvisno od sejma / do 10. 5. 2028 oz. do porabe sredstev </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B98DF28A-AB08-8BB9-6CC9-FBA7B729EDFA}"/>
              </a:ext>
            </a:extLst>
          </p:cNvPr>
          <p:cNvSpPr txBox="1"/>
          <p:nvPr/>
        </p:nvSpPr>
        <p:spPr>
          <a:xfrm>
            <a:off x="296269" y="1690688"/>
            <a:ext cx="10480587" cy="1442383"/>
          </a:xfrm>
          <a:prstGeom prst="rect">
            <a:avLst/>
          </a:prstGeom>
          <a:noFill/>
        </p:spPr>
        <p:txBody>
          <a:bodyPr wrap="square">
            <a:spAutoFit/>
          </a:bodyPr>
          <a:lstStyle/>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Namen: </a:t>
            </a:r>
            <a:r>
              <a:rPr lang="sl-SI" sz="1800" dirty="0">
                <a:effectLst/>
                <a:latin typeface="Calibri Light" panose="020F0302020204030204" pitchFamily="34" charset="0"/>
                <a:ea typeface="Arial MT"/>
                <a:cs typeface="Calibri Light" panose="020F0302020204030204" pitchFamily="34" charset="0"/>
              </a:rPr>
              <a:t>s</a:t>
            </a:r>
            <a:r>
              <a:rPr lang="sl-SI" dirty="0">
                <a:latin typeface="Calibri Light" panose="020F0302020204030204" pitchFamily="34" charset="0"/>
                <a:cs typeface="Calibri Light" panose="020F0302020204030204" pitchFamily="34" charset="0"/>
              </a:rPr>
              <a:t>ofinanciranje predstavitve izdelkov in/ali storitev MSP na mednarodnih sejmih v letih 2024-2028 zaradi okrepitve mednarodne konkurenčnosti MSP in/ali možnosti uvajanja izdelkov/storitev na tujih trgih in/ali povečanja možnosti poslovnega sodelovanja MSP s tujimi partnerji.</a:t>
            </a:r>
          </a:p>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Cilj: </a:t>
            </a:r>
            <a:r>
              <a:rPr lang="sl-SI" sz="1800" dirty="0">
                <a:effectLst/>
                <a:latin typeface="Calibri Light" panose="020F0302020204030204" pitchFamily="34" charset="0"/>
                <a:ea typeface="Arial MT"/>
                <a:cs typeface="Calibri Light" panose="020F0302020204030204" pitchFamily="34" charset="0"/>
              </a:rPr>
              <a:t>krepitev trajnostne rasti in konkurenčnosti MSP ter ustvarjanje delovnih mest v MSP, vključno s produktivnimi naložbami. </a:t>
            </a:r>
            <a:r>
              <a:rPr lang="sl-SI" sz="1800" b="1" dirty="0">
                <a:effectLst/>
                <a:latin typeface="Calibri Light" panose="020F0302020204030204" pitchFamily="34" charset="0"/>
                <a:ea typeface="Arial MT"/>
                <a:cs typeface="Calibri Light" panose="020F0302020204030204" pitchFamily="34" charset="0"/>
              </a:rPr>
              <a:t>Povezava</a:t>
            </a:r>
            <a:r>
              <a:rPr lang="sl-SI" sz="1800" dirty="0">
                <a:effectLst/>
                <a:latin typeface="Calibri Light" panose="020F0302020204030204" pitchFamily="34" charset="0"/>
                <a:ea typeface="Arial MT"/>
                <a:cs typeface="Calibri Light" panose="020F0302020204030204" pitchFamily="34" charset="0"/>
              </a:rPr>
              <a:t>: </a:t>
            </a:r>
            <a:r>
              <a:rPr lang="sl-SI" sz="1800" dirty="0">
                <a:effectLst/>
                <a:latin typeface="Calibri Light" panose="020F0302020204030204" pitchFamily="34" charset="0"/>
                <a:ea typeface="Arial MT"/>
                <a:cs typeface="Calibri Light" panose="020F0302020204030204" pitchFamily="34" charset="0"/>
                <a:hlinkClick r:id="rId3"/>
              </a:rPr>
              <a:t>https://www.spiritslovenia.si/razpis/422</a:t>
            </a:r>
            <a:endParaRPr lang="sl-SI" sz="1800" dirty="0">
              <a:effectLst/>
              <a:latin typeface="Calibri Light" panose="020F0302020204030204" pitchFamily="34" charset="0"/>
              <a:ea typeface="Arial MT"/>
              <a:cs typeface="Calibri Light" panose="020F0302020204030204" pitchFamily="34" charset="0"/>
            </a:endParaRPr>
          </a:p>
        </p:txBody>
      </p:sp>
    </p:spTree>
    <p:extLst>
      <p:ext uri="{BB962C8B-B14F-4D97-AF65-F5344CB8AC3E}">
        <p14:creationId xmlns:p14="http://schemas.microsoft.com/office/powerpoint/2010/main" val="2233076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850D50-7CD2-8FA7-E484-646CD40749B0}"/>
              </a:ext>
            </a:extLst>
          </p:cNvPr>
          <p:cNvSpPr>
            <a:spLocks noGrp="1"/>
          </p:cNvSpPr>
          <p:nvPr>
            <p:ph type="title"/>
          </p:nvPr>
        </p:nvSpPr>
        <p:spPr>
          <a:xfrm>
            <a:off x="838200" y="494625"/>
            <a:ext cx="10515600" cy="871076"/>
          </a:xfrm>
        </p:spPr>
        <p:txBody>
          <a:bodyPr>
            <a:normAutofit/>
          </a:bodyPr>
          <a:lstStyle/>
          <a:p>
            <a:r>
              <a:rPr lang="sl-SI" sz="3000" b="1" i="1" dirty="0">
                <a:latin typeface="Calibri Light" panose="020F0302020204030204" pitchFamily="34" charset="0"/>
                <a:cs typeface="Calibri Light" panose="020F0302020204030204" pitchFamily="34" charset="0"/>
              </a:rPr>
              <a:t>4 NEB </a:t>
            </a:r>
            <a:r>
              <a:rPr lang="sl-SI" sz="3000" b="1" i="1" dirty="0" err="1">
                <a:latin typeface="Calibri Light" panose="020F0302020204030204" pitchFamily="34" charset="0"/>
                <a:cs typeface="Calibri Light" panose="020F0302020204030204" pitchFamily="34" charset="0"/>
              </a:rPr>
              <a:t>Thematic</a:t>
            </a:r>
            <a:r>
              <a:rPr lang="sl-SI" sz="3000" b="1" i="1" dirty="0">
                <a:latin typeface="Calibri Light" panose="020F0302020204030204" pitchFamily="34" charset="0"/>
                <a:cs typeface="Calibri Light" panose="020F0302020204030204" pitchFamily="34" charset="0"/>
              </a:rPr>
              <a:t> </a:t>
            </a:r>
            <a:r>
              <a:rPr lang="sl-SI" sz="3000" b="1" i="1" dirty="0" err="1">
                <a:latin typeface="Calibri Light" panose="020F0302020204030204" pitchFamily="34" charset="0"/>
                <a:cs typeface="Calibri Light" panose="020F0302020204030204" pitchFamily="34" charset="0"/>
              </a:rPr>
              <a:t>Axes</a:t>
            </a:r>
            <a:r>
              <a:rPr lang="sl-SI" sz="3000" b="1" i="1" dirty="0">
                <a:latin typeface="Calibri Light" panose="020F0302020204030204" pitchFamily="34" charset="0"/>
                <a:cs typeface="Calibri Light" panose="020F0302020204030204" pitchFamily="34" charset="0"/>
              </a:rPr>
              <a:t> </a:t>
            </a:r>
            <a:endParaRPr lang="sl-SI" sz="3000" i="1" dirty="0">
              <a:solidFill>
                <a:schemeClr val="accent1">
                  <a:lumMod val="75000"/>
                </a:schemeClr>
              </a:solidFill>
            </a:endParaRPr>
          </a:p>
        </p:txBody>
      </p:sp>
      <p:sp>
        <p:nvSpPr>
          <p:cNvPr id="3" name="Označba mesta vsebine 2">
            <a:extLst>
              <a:ext uri="{FF2B5EF4-FFF2-40B4-BE49-F238E27FC236}">
                <a16:creationId xmlns:a16="http://schemas.microsoft.com/office/drawing/2014/main" id="{4DD33E7C-CD3D-722D-8815-62E8D0062FB9}"/>
              </a:ext>
            </a:extLst>
          </p:cNvPr>
          <p:cNvSpPr>
            <a:spLocks noGrp="1"/>
          </p:cNvSpPr>
          <p:nvPr>
            <p:ph idx="1"/>
          </p:nvPr>
        </p:nvSpPr>
        <p:spPr>
          <a:xfrm>
            <a:off x="838200" y="1365701"/>
            <a:ext cx="10515600" cy="1897289"/>
          </a:xfrm>
        </p:spPr>
        <p:txBody>
          <a:bodyPr/>
          <a:lstStyle/>
          <a:p>
            <a:pPr marL="0" indent="0">
              <a:buNone/>
            </a:pPr>
            <a:r>
              <a:rPr lang="en-US" sz="2200" dirty="0">
                <a:latin typeface="Calibri Light" panose="020F0302020204030204" pitchFamily="34" charset="0"/>
                <a:cs typeface="Calibri Light" panose="020F0302020204030204" pitchFamily="34" charset="0"/>
              </a:rPr>
              <a:t>1. Connecting with nature  </a:t>
            </a:r>
          </a:p>
          <a:p>
            <a:pPr marL="0" indent="0">
              <a:buNone/>
            </a:pPr>
            <a:r>
              <a:rPr lang="en-US" sz="2200" dirty="0">
                <a:latin typeface="Calibri Light" panose="020F0302020204030204" pitchFamily="34" charset="0"/>
                <a:cs typeface="Calibri Light" panose="020F0302020204030204" pitchFamily="34" charset="0"/>
              </a:rPr>
              <a:t>2. Sense of belonging  </a:t>
            </a:r>
          </a:p>
          <a:p>
            <a:pPr marL="0" indent="0">
              <a:buNone/>
            </a:pPr>
            <a:r>
              <a:rPr lang="en-US" sz="2200" dirty="0">
                <a:latin typeface="Calibri Light" panose="020F0302020204030204" pitchFamily="34" charset="0"/>
                <a:cs typeface="Calibri Light" panose="020F0302020204030204" pitchFamily="34" charset="0"/>
              </a:rPr>
              <a:t>3. Spaces and people  </a:t>
            </a:r>
          </a:p>
          <a:p>
            <a:pPr marL="0" indent="0">
              <a:buNone/>
            </a:pPr>
            <a:r>
              <a:rPr lang="en-US" sz="2200" dirty="0">
                <a:latin typeface="Calibri Light" panose="020F0302020204030204" pitchFamily="34" charset="0"/>
                <a:cs typeface="Calibri Light" panose="020F0302020204030204" pitchFamily="34" charset="0"/>
              </a:rPr>
              <a:t>4. Long-term life cycle thinking</a:t>
            </a:r>
          </a:p>
          <a:p>
            <a:endParaRPr lang="sl-SI" dirty="0"/>
          </a:p>
        </p:txBody>
      </p:sp>
      <p:sp>
        <p:nvSpPr>
          <p:cNvPr id="5" name="PoljeZBesedilom 4">
            <a:extLst>
              <a:ext uri="{FF2B5EF4-FFF2-40B4-BE49-F238E27FC236}">
                <a16:creationId xmlns:a16="http://schemas.microsoft.com/office/drawing/2014/main" id="{E4904852-9674-AB4E-6E7D-2AEE2FE7FBAD}"/>
              </a:ext>
            </a:extLst>
          </p:cNvPr>
          <p:cNvSpPr txBox="1"/>
          <p:nvPr/>
        </p:nvSpPr>
        <p:spPr>
          <a:xfrm>
            <a:off x="838200" y="3167554"/>
            <a:ext cx="8969829" cy="553998"/>
          </a:xfrm>
          <a:prstGeom prst="rect">
            <a:avLst/>
          </a:prstGeom>
          <a:noFill/>
        </p:spPr>
        <p:txBody>
          <a:bodyPr wrap="square" rtlCol="0">
            <a:spAutoFit/>
          </a:bodyPr>
          <a:lstStyle/>
          <a:p>
            <a:r>
              <a:rPr lang="sl-SI" sz="3000" b="1" i="1" dirty="0">
                <a:latin typeface="Calibri Light" panose="020F0302020204030204" pitchFamily="34" charset="0"/>
                <a:cs typeface="Calibri Light" panose="020F0302020204030204" pitchFamily="34" charset="0"/>
              </a:rPr>
              <a:t>3 NEB WP 2025 </a:t>
            </a:r>
            <a:r>
              <a:rPr lang="sl-SI" sz="3000" b="1" i="1" dirty="0" err="1">
                <a:latin typeface="Calibri Light" panose="020F0302020204030204" pitchFamily="34" charset="0"/>
                <a:cs typeface="Calibri Light" panose="020F0302020204030204" pitchFamily="34" charset="0"/>
              </a:rPr>
              <a:t>Destinations</a:t>
            </a:r>
            <a:endParaRPr lang="sl-SI" sz="3000" b="1" i="1" dirty="0">
              <a:latin typeface="Calibri Light" panose="020F0302020204030204" pitchFamily="34" charset="0"/>
              <a:cs typeface="Calibri Light" panose="020F0302020204030204" pitchFamily="34" charset="0"/>
            </a:endParaRPr>
          </a:p>
        </p:txBody>
      </p:sp>
      <p:sp>
        <p:nvSpPr>
          <p:cNvPr id="6" name="PoljeZBesedilom 5">
            <a:extLst>
              <a:ext uri="{FF2B5EF4-FFF2-40B4-BE49-F238E27FC236}">
                <a16:creationId xmlns:a16="http://schemas.microsoft.com/office/drawing/2014/main" id="{2550AD0B-BD12-959A-AD13-7E67C335477A}"/>
              </a:ext>
            </a:extLst>
          </p:cNvPr>
          <p:cNvSpPr txBox="1"/>
          <p:nvPr/>
        </p:nvSpPr>
        <p:spPr>
          <a:xfrm>
            <a:off x="838200" y="3895878"/>
            <a:ext cx="9949543"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1: Connecting green transition, social inclusion, and local democracy </a:t>
            </a:r>
            <a:endParaRPr lang="sl-SI" sz="2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2:</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Circular and regenerative approaches to the built environment  </a:t>
            </a:r>
            <a:endParaRPr lang="sl-SI" sz="2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Destination 3: Innovative financing and business models for neighborhood transformation</a:t>
            </a:r>
          </a:p>
        </p:txBody>
      </p:sp>
    </p:spTree>
    <p:extLst>
      <p:ext uri="{BB962C8B-B14F-4D97-AF65-F5344CB8AC3E}">
        <p14:creationId xmlns:p14="http://schemas.microsoft.com/office/powerpoint/2010/main" val="378158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98479E-06D4-F1BF-3DC7-6B69B85D7E0C}"/>
              </a:ext>
            </a:extLst>
          </p:cNvPr>
          <p:cNvSpPr>
            <a:spLocks noGrp="1"/>
          </p:cNvSpPr>
          <p:nvPr>
            <p:ph type="title"/>
          </p:nvPr>
        </p:nvSpPr>
        <p:spPr>
          <a:xfrm>
            <a:off x="838200" y="528899"/>
            <a:ext cx="10515600" cy="992414"/>
          </a:xfrm>
        </p:spPr>
        <p:txBody>
          <a:bodyPr>
            <a:normAutofit/>
          </a:bodyPr>
          <a:lstStyle/>
          <a:p>
            <a:r>
              <a:rPr lang="sl-SI" sz="3000" b="1" i="1" dirty="0">
                <a:latin typeface="Calibri Light" panose="020F0302020204030204" pitchFamily="34" charset="0"/>
                <a:ea typeface="Calibri Light" panose="020F0302020204030204" pitchFamily="34" charset="0"/>
                <a:cs typeface="Calibri Light" panose="020F0302020204030204" pitchFamily="34" charset="0"/>
              </a:rPr>
              <a:t>Pregled razpisov NEB 2025</a:t>
            </a:r>
          </a:p>
        </p:txBody>
      </p:sp>
      <p:sp>
        <p:nvSpPr>
          <p:cNvPr id="3" name="Označba mesta vsebine 2">
            <a:extLst>
              <a:ext uri="{FF2B5EF4-FFF2-40B4-BE49-F238E27FC236}">
                <a16:creationId xmlns:a16="http://schemas.microsoft.com/office/drawing/2014/main" id="{80590C6C-734C-37F9-E35C-3964B2E03885}"/>
              </a:ext>
            </a:extLst>
          </p:cNvPr>
          <p:cNvSpPr>
            <a:spLocks noGrp="1"/>
          </p:cNvSpPr>
          <p:nvPr>
            <p:ph idx="1"/>
          </p:nvPr>
        </p:nvSpPr>
        <p:spPr>
          <a:xfrm>
            <a:off x="838200" y="1638414"/>
            <a:ext cx="10515600" cy="2292142"/>
          </a:xfrm>
        </p:spPr>
        <p:txBody>
          <a:bodyPr>
            <a:normAutofit/>
          </a:bodyPr>
          <a:lstStyle/>
          <a:p>
            <a:r>
              <a:rPr lang="sl-SI" sz="3000" noProof="0" dirty="0">
                <a:latin typeface="Calibri Light" panose="020F0302020204030204" pitchFamily="34" charset="0"/>
                <a:cs typeface="Calibri Light" panose="020F0302020204030204" pitchFamily="34" charset="0"/>
              </a:rPr>
              <a:t>Objava razpisov: 6. </a:t>
            </a:r>
            <a:r>
              <a:rPr lang="en-AU" sz="3000" noProof="0" dirty="0" err="1">
                <a:latin typeface="Calibri Light" panose="020F0302020204030204" pitchFamily="34" charset="0"/>
                <a:cs typeface="Calibri Light" panose="020F0302020204030204" pitchFamily="34" charset="0"/>
              </a:rPr>
              <a:t>maj</a:t>
            </a:r>
            <a:r>
              <a:rPr lang="en-AU" sz="3000" noProof="0" dirty="0">
                <a:latin typeface="Calibri Light" panose="020F0302020204030204" pitchFamily="34" charset="0"/>
                <a:cs typeface="Calibri Light" panose="020F0302020204030204" pitchFamily="34" charset="0"/>
              </a:rPr>
              <a:t> 2025</a:t>
            </a:r>
          </a:p>
          <a:p>
            <a:r>
              <a:rPr lang="en-AU" sz="3000" noProof="0" dirty="0">
                <a:latin typeface="Calibri Light" panose="020F0302020204030204" pitchFamily="34" charset="0"/>
                <a:cs typeface="Calibri Light" panose="020F0302020204030204" pitchFamily="34" charset="0"/>
              </a:rPr>
              <a:t>Rok za </a:t>
            </a:r>
            <a:r>
              <a:rPr lang="sl-SI" sz="3000" noProof="0" dirty="0">
                <a:latin typeface="Calibri Light" panose="020F0302020204030204" pitchFamily="34" charset="0"/>
                <a:cs typeface="Calibri Light" panose="020F0302020204030204" pitchFamily="34" charset="0"/>
              </a:rPr>
              <a:t>prijavo: </a:t>
            </a:r>
            <a:r>
              <a:rPr lang="sl-SI" sz="3000" b="1" noProof="0" dirty="0">
                <a:latin typeface="Calibri Light" panose="020F0302020204030204" pitchFamily="34" charset="0"/>
                <a:cs typeface="Calibri Light" panose="020F0302020204030204" pitchFamily="34" charset="0"/>
              </a:rPr>
              <a:t>12. </a:t>
            </a:r>
            <a:r>
              <a:rPr lang="en-AU" sz="3000" b="1" noProof="0" dirty="0" err="1">
                <a:latin typeface="Calibri Light" panose="020F0302020204030204" pitchFamily="34" charset="0"/>
                <a:cs typeface="Calibri Light" panose="020F0302020204030204" pitchFamily="34" charset="0"/>
              </a:rPr>
              <a:t>novemb</a:t>
            </a:r>
            <a:r>
              <a:rPr lang="sl-SI" sz="3000" b="1" noProof="0" dirty="0">
                <a:latin typeface="Calibri Light" panose="020F0302020204030204" pitchFamily="34" charset="0"/>
                <a:cs typeface="Calibri Light" panose="020F0302020204030204" pitchFamily="34" charset="0"/>
              </a:rPr>
              <a:t>er</a:t>
            </a:r>
            <a:r>
              <a:rPr lang="en-AU" sz="3000" b="1" noProof="0" dirty="0">
                <a:latin typeface="Calibri Light" panose="020F0302020204030204" pitchFamily="34" charset="0"/>
                <a:cs typeface="Calibri Light" panose="020F0302020204030204" pitchFamily="34" charset="0"/>
              </a:rPr>
              <a:t> 2025</a:t>
            </a:r>
          </a:p>
          <a:p>
            <a:r>
              <a:rPr lang="en-AU" sz="3000" noProof="0" dirty="0">
                <a:effectLst/>
                <a:latin typeface="Calibri Light" panose="020F0302020204030204" pitchFamily="34" charset="0"/>
                <a:ea typeface="MS Mincho" panose="02020609040205080304" pitchFamily="49" charset="-128"/>
                <a:cs typeface="Calibri Light" panose="020F0302020204030204" pitchFamily="34" charset="0"/>
              </a:rPr>
              <a:t>Proračun za leto 2025:  </a:t>
            </a:r>
            <a:r>
              <a:rPr lang="en-AU" sz="3000" noProof="0" dirty="0">
                <a:latin typeface="Calibri Light" panose="020F0302020204030204" pitchFamily="34" charset="0"/>
                <a:cs typeface="Calibri Light" panose="020F0302020204030204" pitchFamily="34" charset="0"/>
              </a:rPr>
              <a:t>118,4 </a:t>
            </a:r>
            <a:r>
              <a:rPr lang="sl-SI" sz="3000" noProof="0" dirty="0">
                <a:latin typeface="Calibri Light" panose="020F0302020204030204" pitchFamily="34" charset="0"/>
                <a:cs typeface="Calibri Light" panose="020F0302020204030204" pitchFamily="34" charset="0"/>
              </a:rPr>
              <a:t>milijona </a:t>
            </a:r>
            <a:r>
              <a:rPr lang="sl-SI" sz="3000" noProof="0" dirty="0">
                <a:effectLst/>
                <a:latin typeface="Calibri Light" panose="020F0302020204030204" pitchFamily="34" charset="0"/>
                <a:ea typeface="MS Mincho" panose="02020609040205080304" pitchFamily="49" charset="-128"/>
                <a:cs typeface="Calibri Light" panose="020F0302020204030204" pitchFamily="34" charset="0"/>
              </a:rPr>
              <a:t>EUR </a:t>
            </a:r>
            <a:endParaRPr lang="en-AU" sz="3000" noProof="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6316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D79D36-52A0-235E-A419-D9E967E5927F}"/>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1 </a:t>
            </a:r>
            <a:r>
              <a:rPr lang="sl-SI" sz="2400" b="1" i="1" dirty="0" err="1">
                <a:latin typeface="Calibri Light" panose="020F0302020204030204" pitchFamily="34" charset="0"/>
                <a:cs typeface="Calibri Light" panose="020F0302020204030204" pitchFamily="34" charset="0"/>
              </a:rPr>
              <a:t>Priorities</a:t>
            </a:r>
            <a:endParaRPr lang="sl-SI" sz="2400" b="1" i="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06BD9D43-17FA-DAA6-FF79-2A389071681F}"/>
              </a:ext>
            </a:extLst>
          </p:cNvPr>
          <p:cNvSpPr>
            <a:spLocks noGrp="1"/>
          </p:cNvSpPr>
          <p:nvPr>
            <p:ph idx="1"/>
          </p:nvPr>
        </p:nvSpPr>
        <p:spPr>
          <a:xfrm>
            <a:off x="838200" y="1004547"/>
            <a:ext cx="10515600" cy="4848906"/>
          </a:xfrm>
        </p:spPr>
        <p:txBody>
          <a:bodyPr>
            <a:noAutofit/>
          </a:bodyPr>
          <a:lstStyle/>
          <a:p>
            <a:pPr marL="0" indent="0">
              <a:lnSpc>
                <a:spcPct val="110000"/>
              </a:lnSpc>
              <a:spcAft>
                <a:spcPts val="600"/>
              </a:spcAft>
              <a:buNone/>
            </a:pPr>
            <a:r>
              <a:rPr lang="en-US" sz="16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800" dirty="0">
                <a:latin typeface="Calibri Light" panose="020F0302020204030204" pitchFamily="34" charset="0"/>
                <a:ea typeface="MS Mincho" panose="02020609040205080304" pitchFamily="49" charset="-128"/>
                <a:cs typeface="Calibri Light" panose="020F0302020204030204" pitchFamily="34" charset="0"/>
              </a:rPr>
              <a:t>Social justice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Marginalized and vulnerable groups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Ownership, belonging, engaged communities and neighborhoods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Mindset and behavior change at individual and collective levels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Transformative potential of collaborative and inclusive practices</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sl-SI" sz="2000" b="1" i="1" dirty="0">
                <a:latin typeface="Calibri Light" panose="020F0302020204030204" pitchFamily="34" charset="0"/>
                <a:ea typeface="+mj-ea"/>
                <a:cs typeface="Calibri Light" panose="020F0302020204030204" pitchFamily="34" charset="0"/>
              </a:rPr>
            </a:br>
            <a:r>
              <a:rPr lang="en-US" sz="2000" b="1" i="1" dirty="0">
                <a:latin typeface="Calibri Light" panose="020F0302020204030204" pitchFamily="34" charset="0"/>
                <a:ea typeface="+mj-ea"/>
                <a:cs typeface="Calibri Light" panose="020F0302020204030204" pitchFamily="34" charset="0"/>
              </a:rPr>
              <a:t>Destination 1 Calls  </a:t>
            </a:r>
            <a:endParaRPr lang="sl-SI" sz="2000" b="1" i="1" dirty="0">
              <a:latin typeface="Calibri Light" panose="020F0302020204030204" pitchFamily="34" charset="0"/>
              <a:ea typeface="+mj-ea"/>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HORIZON-NEB-2025-01-PARTICIPATION-01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Impact of common space on neighborhood communities: €10.5M, RIA, 3 projects, lump sum,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HORIZON-NEB-2025-01-PARTICIPATION-02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Fostering and maintaining the social fabric for the green transition in neighborhoods: </a:t>
            </a:r>
            <a:r>
              <a:rPr lang="en-US" sz="1800" dirty="0">
                <a:latin typeface="Calibri Light" panose="020F0302020204030204" pitchFamily="34" charset="0"/>
                <a:ea typeface="MS Mincho" panose="02020609040205080304" pitchFamily="49" charset="-128"/>
                <a:cs typeface="Calibri Light" panose="020F0302020204030204" pitchFamily="34" charset="0"/>
              </a:rPr>
              <a:t>€9M, RIA, 3 projects, lump sum,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HORIZON-NEB-2025-01-PARTICIPATION-03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Street furniture transformation: </a:t>
            </a:r>
            <a:r>
              <a:rPr lang="en-US" sz="1800" dirty="0">
                <a:latin typeface="Calibri Light" panose="020F0302020204030204" pitchFamily="34" charset="0"/>
                <a:ea typeface="MS Mincho" panose="02020609040205080304" pitchFamily="49" charset="-128"/>
                <a:cs typeface="Calibri Light" panose="020F0302020204030204" pitchFamily="34" charset="0"/>
              </a:rPr>
              <a:t>€10.4M, IA, 2 projects, FSTP max. €100K, 0.2% for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HORIZON-NEB-2025-01-PARTICIPATION-04</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Network on gentrification: €</a:t>
            </a:r>
            <a:r>
              <a:rPr lang="en-US" sz="1800" dirty="0">
                <a:latin typeface="Calibri Light" panose="020F0302020204030204" pitchFamily="34" charset="0"/>
                <a:ea typeface="MS Mincho" panose="02020609040205080304" pitchFamily="49" charset="-128"/>
                <a:cs typeface="Calibri Light" panose="020F0302020204030204" pitchFamily="34" charset="0"/>
              </a:rPr>
              <a:t>2.5M, CSA, 1 project, lump sum, 0.2% for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1329605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F8E47-0963-E77D-C570-F4689D853072}"/>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C319AF0-FEA7-0A75-0936-861F1C84E2CD}"/>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2 </a:t>
            </a:r>
            <a:r>
              <a:rPr lang="sl-SI" sz="2400" b="1" i="1" dirty="0" err="1">
                <a:latin typeface="Calibri Light" panose="020F0302020204030204" pitchFamily="34" charset="0"/>
                <a:cs typeface="Calibri Light" panose="020F0302020204030204" pitchFamily="34" charset="0"/>
              </a:rPr>
              <a:t>Priorities</a:t>
            </a:r>
            <a:endParaRPr lang="sl-SI" sz="2400" i="1" dirty="0">
              <a:solidFill>
                <a:schemeClr val="accent1">
                  <a:lumMod val="60000"/>
                  <a:lumOff val="40000"/>
                </a:schemeClr>
              </a:solidFill>
            </a:endParaRPr>
          </a:p>
        </p:txBody>
      </p:sp>
      <p:sp>
        <p:nvSpPr>
          <p:cNvPr id="3" name="Označba mesta vsebine 2">
            <a:extLst>
              <a:ext uri="{FF2B5EF4-FFF2-40B4-BE49-F238E27FC236}">
                <a16:creationId xmlns:a16="http://schemas.microsoft.com/office/drawing/2014/main" id="{5DD79358-8849-665E-8E1B-AEA90CA9C190}"/>
              </a:ext>
            </a:extLst>
          </p:cNvPr>
          <p:cNvSpPr>
            <a:spLocks noGrp="1"/>
          </p:cNvSpPr>
          <p:nvPr>
            <p:ph idx="1"/>
          </p:nvPr>
        </p:nvSpPr>
        <p:spPr>
          <a:xfrm>
            <a:off x="838200" y="1004547"/>
            <a:ext cx="10515600" cy="4848906"/>
          </a:xfrm>
        </p:spPr>
        <p:txBody>
          <a:bodyPr>
            <a:normAutofit/>
          </a:bodyPr>
          <a:lstStyle/>
          <a:p>
            <a:pPr marL="0" indent="0">
              <a:lnSpc>
                <a:spcPct val="110000"/>
              </a:lnSpc>
              <a:spcAft>
                <a:spcPts val="600"/>
              </a:spcAft>
              <a:buNone/>
            </a:pP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a:t>
            </a:r>
            <a:r>
              <a:rPr lang="en-US" sz="1800" dirty="0">
                <a:latin typeface="Calibri Light" panose="020F0302020204030204" pitchFamily="34" charset="0"/>
                <a:ea typeface="MS Mincho" panose="02020609040205080304" pitchFamily="49" charset="-128"/>
                <a:cs typeface="Calibri Light" panose="020F0302020204030204" pitchFamily="34" charset="0"/>
              </a:rPr>
              <a:t>Sustainable competitiveness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Construction innovations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Nature-based solutions and bio-materials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Flexibility and resilience of buildings  </a:t>
            </a:r>
            <a:br>
              <a:rPr lang="en-US" sz="1800" dirty="0">
                <a:latin typeface="Calibri Light" panose="020F0302020204030204" pitchFamily="34" charset="0"/>
                <a:ea typeface="MS Mincho" panose="02020609040205080304" pitchFamily="49" charset="-128"/>
                <a:cs typeface="Calibri Light" panose="020F0302020204030204" pitchFamily="34" charset="0"/>
              </a:rPr>
            </a:br>
            <a:r>
              <a:rPr lang="en-US" sz="1800" dirty="0">
                <a:latin typeface="Calibri Light" panose="020F0302020204030204" pitchFamily="34" charset="0"/>
                <a:ea typeface="MS Mincho" panose="02020609040205080304" pitchFamily="49" charset="-128"/>
                <a:cs typeface="Calibri Light" panose="020F0302020204030204" pitchFamily="34" charset="0"/>
              </a:rPr>
              <a:t>• User-cent</a:t>
            </a:r>
            <a:r>
              <a:rPr lang="sl-SI" sz="1800" dirty="0">
                <a:latin typeface="Calibri Light" panose="020F0302020204030204" pitchFamily="34" charset="0"/>
                <a:ea typeface="MS Mincho" panose="02020609040205080304" pitchFamily="49" charset="-128"/>
                <a:cs typeface="Calibri Light" panose="020F0302020204030204" pitchFamily="34" charset="0"/>
              </a:rPr>
              <a:t>e</a:t>
            </a:r>
            <a:r>
              <a:rPr lang="en-US" sz="1800" dirty="0">
                <a:latin typeface="Calibri Light" panose="020F0302020204030204" pitchFamily="34" charset="0"/>
                <a:ea typeface="MS Mincho" panose="02020609040205080304" pitchFamily="49" charset="-128"/>
                <a:cs typeface="Calibri Light" panose="020F0302020204030204" pitchFamily="34" charset="0"/>
              </a:rPr>
              <a:t>red solutions</a:t>
            </a:r>
            <a:br>
              <a:rPr lang="en-US" sz="1800" dirty="0">
                <a:latin typeface="Calibri Light" panose="020F0302020204030204" pitchFamily="34" charset="0"/>
                <a:ea typeface="MS Mincho" panose="02020609040205080304" pitchFamily="49" charset="-128"/>
                <a:cs typeface="Calibri Light" panose="020F0302020204030204" pitchFamily="34" charset="0"/>
              </a:rPr>
            </a:b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r>
              <a:rPr lang="en-US" sz="2000" b="1" i="1" dirty="0">
                <a:latin typeface="Calibri Light" panose="020F0302020204030204" pitchFamily="34" charset="0"/>
                <a:ea typeface="+mj-ea"/>
                <a:cs typeface="Calibri Light" panose="020F0302020204030204" pitchFamily="34" charset="0"/>
              </a:rPr>
              <a:t>Destination </a:t>
            </a:r>
            <a:r>
              <a:rPr lang="sl-SI" sz="2000" b="1" i="1" dirty="0">
                <a:latin typeface="Calibri Light" panose="020F0302020204030204" pitchFamily="34" charset="0"/>
                <a:ea typeface="+mj-ea"/>
                <a:cs typeface="Calibri Light" panose="020F0302020204030204" pitchFamily="34" charset="0"/>
              </a:rPr>
              <a:t>2</a:t>
            </a:r>
            <a:r>
              <a:rPr lang="en-US" sz="2000" b="1" i="1" dirty="0">
                <a:latin typeface="Calibri Light" panose="020F0302020204030204" pitchFamily="34" charset="0"/>
                <a:ea typeface="+mj-ea"/>
                <a:cs typeface="Calibri Light" panose="020F0302020204030204" pitchFamily="34" charset="0"/>
              </a:rPr>
              <a:t> Calls  </a:t>
            </a:r>
            <a:endParaRPr lang="sl-SI" sz="2000" b="1" i="1" dirty="0">
              <a:latin typeface="Calibri Light" panose="020F0302020204030204" pitchFamily="34" charset="0"/>
              <a:ea typeface="+mj-ea"/>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HORIZON-NEB-2025-01-REGEN-01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Regenerative design in neighborhoods: €16M, IA, 2 projects, TRL 6-8, FSTP max. €60K,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Bio-fabricated materials: </a:t>
            </a:r>
            <a:r>
              <a:rPr lang="en-US" sz="1800" dirty="0">
                <a:latin typeface="Calibri Light" panose="020F0302020204030204" pitchFamily="34" charset="0"/>
                <a:ea typeface="MS Mincho" panose="02020609040205080304" pitchFamily="49" charset="-128"/>
                <a:cs typeface="Calibri Light" panose="020F0302020204030204" pitchFamily="34" charset="0"/>
              </a:rPr>
              <a:t>€10M, RIA, 2 projects, TRL 5,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Sufficiency measures: </a:t>
            </a:r>
            <a:r>
              <a:rPr lang="en-US" sz="1800" dirty="0">
                <a:latin typeface="Calibri Light" panose="020F0302020204030204" pitchFamily="34" charset="0"/>
                <a:ea typeface="MS Mincho" panose="02020609040205080304" pitchFamily="49" charset="-128"/>
                <a:cs typeface="Calibri Light" panose="020F0302020204030204" pitchFamily="34" charset="0"/>
              </a:rPr>
              <a:t>€8M, RIA, 2 projects, TRL 5,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lnSpc>
                <a:spcPct val="100000"/>
              </a:lnSpc>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HORIZON-NEB-2025-01-REGEN-0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6"/>
              </a:rPr>
              <a:t>4</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Social &amp; affordable housing: </a:t>
            </a:r>
            <a:r>
              <a:rPr lang="en-US" sz="1800" dirty="0">
                <a:latin typeface="Calibri Light" panose="020F0302020204030204" pitchFamily="34" charset="0"/>
                <a:ea typeface="MS Mincho" panose="02020609040205080304" pitchFamily="49" charset="-128"/>
                <a:cs typeface="Calibri Light" panose="020F0302020204030204" pitchFamily="34" charset="0"/>
              </a:rPr>
              <a:t>€16M, IA, 2 projects, TRL 6-8, FSTP max. €60K,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433551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8B2A-BDCE-297A-1797-AC94B97179F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94304B5-E0EB-071C-3E6C-5434B3694FB4}"/>
              </a:ext>
            </a:extLst>
          </p:cNvPr>
          <p:cNvSpPr>
            <a:spLocks noGrp="1"/>
          </p:cNvSpPr>
          <p:nvPr>
            <p:ph type="title"/>
          </p:nvPr>
        </p:nvSpPr>
        <p:spPr>
          <a:xfrm>
            <a:off x="838200" y="365126"/>
            <a:ext cx="10515600" cy="810532"/>
          </a:xfrm>
        </p:spPr>
        <p:txBody>
          <a:bodyPr>
            <a:normAutofit/>
          </a:bodyPr>
          <a:lstStyle/>
          <a:p>
            <a:r>
              <a:rPr lang="sl-SI" sz="2400" b="1" i="1" dirty="0" err="1">
                <a:latin typeface="Calibri Light" panose="020F0302020204030204" pitchFamily="34" charset="0"/>
                <a:cs typeface="Calibri Light" panose="020F0302020204030204" pitchFamily="34" charset="0"/>
              </a:rPr>
              <a:t>Destination</a:t>
            </a:r>
            <a:r>
              <a:rPr lang="sl-SI" sz="2400" b="1" i="1" dirty="0">
                <a:latin typeface="Calibri Light" panose="020F0302020204030204" pitchFamily="34" charset="0"/>
                <a:cs typeface="Calibri Light" panose="020F0302020204030204" pitchFamily="34" charset="0"/>
              </a:rPr>
              <a:t> 3 </a:t>
            </a:r>
            <a:r>
              <a:rPr lang="sl-SI" sz="2400" b="1" i="1" dirty="0" err="1">
                <a:latin typeface="Calibri Light" panose="020F0302020204030204" pitchFamily="34" charset="0"/>
                <a:cs typeface="Calibri Light" panose="020F0302020204030204" pitchFamily="34" charset="0"/>
              </a:rPr>
              <a:t>Priorities</a:t>
            </a:r>
            <a:endParaRPr lang="sl-SI" sz="2400" b="1" i="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9D0219BE-145C-17C2-E1B7-F4E073587FAF}"/>
              </a:ext>
            </a:extLst>
          </p:cNvPr>
          <p:cNvSpPr>
            <a:spLocks noGrp="1"/>
          </p:cNvSpPr>
          <p:nvPr>
            <p:ph idx="1"/>
          </p:nvPr>
        </p:nvSpPr>
        <p:spPr>
          <a:xfrm>
            <a:off x="838200" y="1004547"/>
            <a:ext cx="10515600" cy="4848906"/>
          </a:xfrm>
        </p:spPr>
        <p:txBody>
          <a:bodyPr>
            <a:noAutofit/>
          </a:bodyPr>
          <a:lstStyle/>
          <a:p>
            <a:pPr marL="0" indent="0">
              <a:lnSpc>
                <a:spcPct val="110000"/>
              </a:lnSpc>
              <a:spcAft>
                <a:spcPts val="600"/>
              </a:spcAft>
              <a:buNone/>
            </a:pP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Market conditions and boosting business demand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New business models &amp; innovative financial mechanisms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Innovative supply chains, processes, methods, techniques  </a:t>
            </a: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Investment in transformative projects</a:t>
            </a:r>
            <a:endParaRPr lang="sl-SI" sz="1800" dirty="0">
              <a:effectLst/>
              <a:latin typeface="Calibri Light" panose="020F0302020204030204" pitchFamily="34" charset="0"/>
              <a:ea typeface="MS Mincho" panose="02020609040205080304" pitchFamily="49" charset="-128"/>
              <a:cs typeface="Calibri Light" panose="020F0302020204030204" pitchFamily="34" charset="0"/>
            </a:endParaRPr>
          </a:p>
          <a:p>
            <a:pPr marL="0" indent="0">
              <a:lnSpc>
                <a:spcPct val="100000"/>
              </a:lnSpc>
              <a:spcBef>
                <a:spcPts val="600"/>
              </a:spcBef>
              <a:buNone/>
            </a:pPr>
            <a:br>
              <a:rPr lang="sl-SI" sz="2000" b="1" i="1" dirty="0">
                <a:latin typeface="Calibri Light" panose="020F0302020204030204" pitchFamily="34" charset="0"/>
                <a:ea typeface="+mj-ea"/>
                <a:cs typeface="Calibri Light" panose="020F0302020204030204" pitchFamily="34" charset="0"/>
              </a:rPr>
            </a:br>
            <a:r>
              <a:rPr lang="en-US" sz="2000" b="1" i="1" dirty="0">
                <a:latin typeface="Calibri Light" panose="020F0302020204030204" pitchFamily="34" charset="0"/>
                <a:ea typeface="+mj-ea"/>
                <a:cs typeface="Calibri Light" panose="020F0302020204030204" pitchFamily="34" charset="0"/>
              </a:rPr>
              <a:t>Destination </a:t>
            </a:r>
            <a:r>
              <a:rPr lang="sl-SI" sz="2000" b="1" i="1" dirty="0">
                <a:latin typeface="Calibri Light" panose="020F0302020204030204" pitchFamily="34" charset="0"/>
                <a:ea typeface="+mj-ea"/>
                <a:cs typeface="Calibri Light" panose="020F0302020204030204" pitchFamily="34" charset="0"/>
              </a:rPr>
              <a:t>3</a:t>
            </a:r>
            <a:r>
              <a:rPr lang="en-US" sz="2000" b="1" i="1" dirty="0">
                <a:latin typeface="Calibri Light" panose="020F0302020204030204" pitchFamily="34" charset="0"/>
                <a:ea typeface="+mj-ea"/>
                <a:cs typeface="Calibri Light" panose="020F0302020204030204" pitchFamily="34" charset="0"/>
              </a:rPr>
              <a:t> Calls  </a:t>
            </a:r>
            <a:endParaRPr lang="sl-SI" sz="2000" b="1" i="1" dirty="0">
              <a:latin typeface="Calibri Light" panose="020F0302020204030204" pitchFamily="34" charset="0"/>
              <a:ea typeface="+mj-ea"/>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3"/>
              </a:rPr>
              <a:t>HORIZON-NEB-2025-01-BUSINESS-01</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Design for adaptability and disassembly: </a:t>
            </a:r>
            <a:r>
              <a:rPr lang="pt-BR" sz="1800" dirty="0">
                <a:effectLst/>
                <a:latin typeface="Calibri Light" panose="020F0302020204030204" pitchFamily="34" charset="0"/>
                <a:ea typeface="MS Mincho" panose="02020609040205080304" pitchFamily="49" charset="-128"/>
                <a:cs typeface="Calibri Light" panose="020F0302020204030204" pitchFamily="34" charset="0"/>
              </a:rPr>
              <a:t>€12M, IA, 2 projects, lump sum, 0.2% NEB Hub </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HORIZON-NEB-2025-01-BUSINESS-0</a:t>
            </a:r>
            <a:r>
              <a:rPr lang="sl-SI" sz="1800" dirty="0">
                <a:effectLst/>
                <a:latin typeface="Calibri Light" panose="020F0302020204030204" pitchFamily="34" charset="0"/>
                <a:ea typeface="MS Mincho" panose="02020609040205080304" pitchFamily="49" charset="-128"/>
                <a:cs typeface="Calibri Light" panose="020F0302020204030204" pitchFamily="34" charset="0"/>
                <a:hlinkClick r:id="rId4"/>
              </a:rPr>
              <a:t>2</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Social entrepreneurship for co-creation: </a:t>
            </a:r>
            <a:r>
              <a:rPr lang="pt-BR" sz="1800" dirty="0">
                <a:latin typeface="Calibri Light" panose="020F0302020204030204" pitchFamily="34" charset="0"/>
                <a:ea typeface="MS Mincho" panose="02020609040205080304" pitchFamily="49" charset="-128"/>
                <a:cs typeface="Calibri Light" panose="020F0302020204030204" pitchFamily="34" charset="0"/>
              </a:rPr>
              <a:t>€12M, IA, 3 projects, lump sum,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a:spcBef>
                <a:spcPts val="600"/>
              </a:spcBef>
            </a:pPr>
            <a:r>
              <a:rPr lang="en-US" sz="1800" dirty="0">
                <a:effectLst/>
                <a:latin typeface="Calibri Light" panose="020F0302020204030204" pitchFamily="34" charset="0"/>
                <a:ea typeface="MS Mincho" panose="02020609040205080304" pitchFamily="49" charset="-128"/>
                <a:cs typeface="Calibri Light" panose="020F0302020204030204" pitchFamily="34" charset="0"/>
                <a:hlinkClick r:id="rId5"/>
              </a:rPr>
              <a:t>HORIZON-NEB-2025-01-BUSINESS-0</a:t>
            </a:r>
            <a:r>
              <a:rPr lang="sl-SI" sz="1800" dirty="0">
                <a:latin typeface="Calibri Light" panose="020F0302020204030204" pitchFamily="34" charset="0"/>
                <a:ea typeface="MS Mincho" panose="02020609040205080304" pitchFamily="49" charset="-128"/>
                <a:cs typeface="Calibri Light" panose="020F0302020204030204" pitchFamily="34" charset="0"/>
                <a:hlinkClick r:id="rId5"/>
              </a:rPr>
              <a:t>3</a:t>
            </a:r>
            <a:r>
              <a:rPr lang="en-US" sz="1800" dirty="0">
                <a:effectLst/>
                <a:latin typeface="Calibri Light" panose="020F0302020204030204" pitchFamily="34" charset="0"/>
                <a:ea typeface="MS Mincho" panose="02020609040205080304" pitchFamily="49" charset="-128"/>
                <a:cs typeface="Calibri Light" panose="020F0302020204030204" pitchFamily="34" charset="0"/>
              </a:rPr>
              <a:t>: Reclaimed construction supply chains: </a:t>
            </a:r>
            <a:r>
              <a:rPr lang="en-US" sz="1800" dirty="0">
                <a:latin typeface="Calibri Light" panose="020F0302020204030204" pitchFamily="34" charset="0"/>
                <a:ea typeface="MS Mincho" panose="02020609040205080304" pitchFamily="49" charset="-128"/>
                <a:cs typeface="Calibri Light" panose="020F0302020204030204" pitchFamily="34" charset="0"/>
              </a:rPr>
              <a:t>€12M, RIA, 3 projects, lump sum, 0.2% NEB Hub</a:t>
            </a:r>
            <a:endParaRPr lang="sl-SI" sz="1800" dirty="0">
              <a:latin typeface="Calibri Light" panose="020F0302020204030204" pitchFamily="34" charset="0"/>
              <a:ea typeface="MS Mincho" panose="02020609040205080304" pitchFamily="49" charset="-128"/>
              <a:cs typeface="Calibri Light" panose="020F0302020204030204" pitchFamily="34" charset="0"/>
            </a:endParaRPr>
          </a:p>
          <a:p>
            <a:pPr marL="0" indent="0">
              <a:spcBef>
                <a:spcPts val="600"/>
              </a:spcBef>
              <a:buNone/>
            </a:pPr>
            <a:br>
              <a:rPr lang="en-US" sz="1800" dirty="0">
                <a:effectLst/>
                <a:latin typeface="Calibri Light" panose="020F0302020204030204" pitchFamily="34" charset="0"/>
                <a:ea typeface="MS Mincho" panose="02020609040205080304" pitchFamily="49" charset="-128"/>
                <a:cs typeface="Calibri Light" panose="020F0302020204030204" pitchFamily="34" charset="0"/>
              </a:rPr>
            </a:br>
            <a:endParaRPr lang="sl-SI" sz="1800" dirty="0">
              <a:solidFill>
                <a:schemeClr val="bg1">
                  <a:lumMod val="75000"/>
                </a:schemeClr>
              </a:solidFill>
              <a:latin typeface="Calibri Light" panose="020F0302020204030204" pitchFamily="34" charset="0"/>
              <a:ea typeface="MS Mincho" panose="02020609040205080304" pitchFamily="49" charset="-128"/>
              <a:cs typeface="Calibri Light" panose="020F0302020204030204" pitchFamily="34" charset="0"/>
            </a:endParaRPr>
          </a:p>
        </p:txBody>
      </p:sp>
    </p:spTree>
    <p:extLst>
      <p:ext uri="{BB962C8B-B14F-4D97-AF65-F5344CB8AC3E}">
        <p14:creationId xmlns:p14="http://schemas.microsoft.com/office/powerpoint/2010/main" val="84246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090D66-B523-D366-F008-347787490145}"/>
              </a:ext>
            </a:extLst>
          </p:cNvPr>
          <p:cNvSpPr>
            <a:spLocks noGrp="1"/>
          </p:cNvSpPr>
          <p:nvPr>
            <p:ph type="title"/>
          </p:nvPr>
        </p:nvSpPr>
        <p:spPr/>
        <p:txBody>
          <a:bodyPr>
            <a:normAutofit/>
          </a:bodyPr>
          <a:lstStyle/>
          <a:p>
            <a:r>
              <a:rPr lang="en-US" b="1" dirty="0">
                <a:solidFill>
                  <a:srgbClr val="92D050"/>
                </a:solidFill>
                <a:latin typeface="Calibri Light" panose="020F0302020204030204" pitchFamily="34" charset="0"/>
                <a:cs typeface="Calibri Light" panose="020F0302020204030204" pitchFamily="34" charset="0"/>
              </a:rPr>
              <a:t>Circular Bio-based Europe Joint Undertaking</a:t>
            </a:r>
            <a:br>
              <a:rPr lang="sl-SI" dirty="0">
                <a:solidFill>
                  <a:srgbClr val="92D050"/>
                </a:solidFill>
                <a:latin typeface="Calibri Light" panose="020F0302020204030204" pitchFamily="34" charset="0"/>
                <a:cs typeface="Calibri Light" panose="020F0302020204030204" pitchFamily="34" charset="0"/>
              </a:rPr>
            </a:br>
            <a:r>
              <a:rPr lang="sl-SI" sz="2000" b="1" dirty="0">
                <a:solidFill>
                  <a:srgbClr val="231F20"/>
                </a:solidFill>
                <a:latin typeface="Calibri Light" panose="020F0302020204030204" pitchFamily="34" charset="0"/>
                <a:cs typeface="Calibri Light" panose="020F0302020204030204" pitchFamily="34" charset="0"/>
              </a:rPr>
              <a:t>€2 billion public-private initiative</a:t>
            </a:r>
          </a:p>
        </p:txBody>
      </p:sp>
      <p:sp>
        <p:nvSpPr>
          <p:cNvPr id="6" name="Označba mesta vsebine 5">
            <a:extLst>
              <a:ext uri="{FF2B5EF4-FFF2-40B4-BE49-F238E27FC236}">
                <a16:creationId xmlns:a16="http://schemas.microsoft.com/office/drawing/2014/main" id="{CE306D41-7E86-2748-E5F1-E090B10B12A1}"/>
              </a:ext>
            </a:extLst>
          </p:cNvPr>
          <p:cNvSpPr>
            <a:spLocks noGrp="1"/>
          </p:cNvSpPr>
          <p:nvPr>
            <p:ph idx="1"/>
          </p:nvPr>
        </p:nvSpPr>
        <p:spPr/>
        <p:txBody>
          <a:bodyPr>
            <a:normAutofit/>
          </a:bodyPr>
          <a:lstStyle/>
          <a:p>
            <a:pPr marL="0" indent="0">
              <a:buNone/>
            </a:pPr>
            <a:r>
              <a:rPr lang="en-US" sz="2200" dirty="0">
                <a:latin typeface="Calibri Light" panose="020F0302020204030204" pitchFamily="34" charset="0"/>
                <a:cs typeface="Calibri Light" panose="020F0302020204030204" pitchFamily="34" charset="0"/>
              </a:rPr>
              <a:t>The Circular Bio-based Europe Joint Undertaking (CBE Joint Undertaking) is a </a:t>
            </a:r>
            <a:r>
              <a:rPr lang="en-US" sz="2200" b="1" dirty="0">
                <a:latin typeface="Calibri Light" panose="020F0302020204030204" pitchFamily="34" charset="0"/>
                <a:cs typeface="Calibri Light" panose="020F0302020204030204" pitchFamily="34" charset="0"/>
              </a:rPr>
              <a:t>public-private partnership between the EU and the Bio-based Industries Consortium</a:t>
            </a:r>
            <a:r>
              <a:rPr lang="sl-SI" sz="2200" dirty="0">
                <a:latin typeface="Calibri Light" panose="020F0302020204030204" pitchFamily="34" charset="0"/>
                <a:cs typeface="Calibri Light" panose="020F0302020204030204" pitchFamily="34" charset="0"/>
              </a:rPr>
              <a:t>.</a:t>
            </a:r>
          </a:p>
          <a:p>
            <a:pPr marL="0" indent="0">
              <a:buNone/>
            </a:pPr>
            <a:endParaRPr lang="sl-SI" sz="2200" dirty="0">
              <a:latin typeface="Calibri Light" panose="020F0302020204030204" pitchFamily="34" charset="0"/>
              <a:cs typeface="Calibri Light" panose="020F0302020204030204" pitchFamily="34" charset="0"/>
            </a:endParaRPr>
          </a:p>
          <a:p>
            <a:pPr marL="0" indent="0">
              <a:buNone/>
            </a:pPr>
            <a:r>
              <a:rPr lang="en-US" sz="2200" dirty="0">
                <a:latin typeface="Calibri Light" panose="020F0302020204030204" pitchFamily="34" charset="0"/>
                <a:cs typeface="Calibri Light" panose="020F0302020204030204" pitchFamily="34" charset="0"/>
              </a:rPr>
              <a:t>Concretely, the partnership is funding projects across Europe that aim to</a:t>
            </a:r>
            <a:r>
              <a:rPr lang="sl-SI" sz="2200" dirty="0">
                <a:latin typeface="Calibri Light" panose="020F0302020204030204" pitchFamily="34" charset="0"/>
                <a:cs typeface="Calibri Light" panose="020F0302020204030204" pitchFamily="34" charset="0"/>
              </a:rPr>
              <a:t>: </a:t>
            </a:r>
            <a:endParaRPr lang="en-US" sz="22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support research and innovation in sustainable bio-based solutions</a:t>
            </a:r>
          </a:p>
          <a:p>
            <a:r>
              <a:rPr lang="en-US" sz="2000" dirty="0">
                <a:latin typeface="Calibri Light" panose="020F0302020204030204" pitchFamily="34" charset="0"/>
                <a:cs typeface="Calibri Light" panose="020F0302020204030204" pitchFamily="34" charset="0"/>
              </a:rPr>
              <a:t>    reduce the risks of investing in circular bio-based production plants</a:t>
            </a:r>
          </a:p>
          <a:p>
            <a:r>
              <a:rPr lang="en-US" sz="2000" dirty="0">
                <a:latin typeface="Calibri Light" panose="020F0302020204030204" pitchFamily="34" charset="0"/>
                <a:cs typeface="Calibri Light" panose="020F0302020204030204" pitchFamily="34" charset="0"/>
              </a:rPr>
              <a:t>    address the technological, regulatory and market challenges facing the bioeconomy</a:t>
            </a:r>
          </a:p>
          <a:p>
            <a:r>
              <a:rPr lang="en-US" sz="2000" dirty="0">
                <a:latin typeface="Calibri Light" panose="020F0302020204030204" pitchFamily="34" charset="0"/>
                <a:cs typeface="Calibri Light" panose="020F0302020204030204" pitchFamily="34" charset="0"/>
              </a:rPr>
              <a:t>    strengthen collaboration among all groups in the bioeconomy sector</a:t>
            </a:r>
          </a:p>
          <a:p>
            <a:r>
              <a:rPr lang="en-US" sz="2000" dirty="0">
                <a:latin typeface="Calibri Light" panose="020F0302020204030204" pitchFamily="34" charset="0"/>
                <a:cs typeface="Calibri Light" panose="020F0302020204030204" pitchFamily="34" charset="0"/>
              </a:rPr>
              <a:t>    engage with more stakeholders along the value chains.</a:t>
            </a:r>
            <a:endParaRPr lang="sl-SI"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0645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a:extLst>
              <a:ext uri="{FF2B5EF4-FFF2-40B4-BE49-F238E27FC236}">
                <a16:creationId xmlns:a16="http://schemas.microsoft.com/office/drawing/2014/main" id="{2165A634-A670-2BB2-F724-B18C0889C58A}"/>
              </a:ext>
            </a:extLst>
          </p:cNvPr>
          <p:cNvPicPr>
            <a:picLocks noGrp="1" noChangeAspect="1"/>
          </p:cNvPicPr>
          <p:nvPr>
            <p:ph idx="1"/>
          </p:nvPr>
        </p:nvPicPr>
        <p:blipFill>
          <a:blip r:embed="rId2"/>
          <a:stretch>
            <a:fillRect/>
          </a:stretch>
        </p:blipFill>
        <p:spPr>
          <a:xfrm>
            <a:off x="1004659" y="765895"/>
            <a:ext cx="9605536" cy="4721480"/>
          </a:xfrm>
          <a:prstGeom prst="rect">
            <a:avLst/>
          </a:prstGeom>
        </p:spPr>
      </p:pic>
    </p:spTree>
    <p:extLst>
      <p:ext uri="{BB962C8B-B14F-4D97-AF65-F5344CB8AC3E}">
        <p14:creationId xmlns:p14="http://schemas.microsoft.com/office/powerpoint/2010/main" val="309564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A9E3659-68AB-F5C6-9AE4-5D49FDB3A7B3}"/>
              </a:ext>
            </a:extLst>
          </p:cNvPr>
          <p:cNvSpPr>
            <a:spLocks noGrp="1"/>
          </p:cNvSpPr>
          <p:nvPr>
            <p:ph idx="1"/>
          </p:nvPr>
        </p:nvSpPr>
        <p:spPr>
          <a:xfrm>
            <a:off x="838200" y="844826"/>
            <a:ext cx="10515600" cy="5332137"/>
          </a:xfrm>
        </p:spPr>
        <p:txBody>
          <a:bodyPr/>
          <a:lstStyle/>
          <a:p>
            <a:pPr marL="0" indent="0">
              <a:buNone/>
            </a:pPr>
            <a:r>
              <a:rPr lang="en-US" sz="3600" b="1" dirty="0">
                <a:latin typeface="Calibri Light" panose="020F0302020204030204" pitchFamily="34" charset="0"/>
                <a:cs typeface="Calibri Light" panose="020F0302020204030204" pitchFamily="34" charset="0"/>
              </a:rPr>
              <a:t>Circular Bio-based Europe Joint Undertaking </a:t>
            </a:r>
            <a:endParaRPr lang="sl-SI" sz="3600" b="1" dirty="0">
              <a:latin typeface="Calibri Light" panose="020F0302020204030204" pitchFamily="34" charset="0"/>
              <a:cs typeface="Calibri Light" panose="020F0302020204030204" pitchFamily="34" charset="0"/>
            </a:endParaRPr>
          </a:p>
          <a:p>
            <a:pPr marL="0" indent="0">
              <a:buNone/>
            </a:pPr>
            <a:br>
              <a:rPr lang="sl-SI" sz="2200" dirty="0">
                <a:latin typeface="Calibri Light" panose="020F0302020204030204" pitchFamily="34" charset="0"/>
                <a:cs typeface="Calibri Light" panose="020F0302020204030204" pitchFamily="34" charset="0"/>
              </a:rPr>
            </a:br>
            <a:r>
              <a:rPr lang="en-US" sz="2200" dirty="0">
                <a:latin typeface="Calibri Light" panose="020F0302020204030204" pitchFamily="34" charset="0"/>
                <a:cs typeface="Calibri Light" panose="020F0302020204030204" pitchFamily="34" charset="0"/>
              </a:rPr>
              <a:t>CBE JU is funding project</a:t>
            </a:r>
            <a:r>
              <a:rPr lang="sl-SI" sz="2200" dirty="0">
                <a:latin typeface="Calibri Light" panose="020F0302020204030204" pitchFamily="34" charset="0"/>
                <a:cs typeface="Calibri Light" panose="020F0302020204030204" pitchFamily="34" charset="0"/>
              </a:rPr>
              <a:t>s</a:t>
            </a:r>
            <a:r>
              <a:rPr lang="en-US" sz="2200" dirty="0">
                <a:latin typeface="Calibri Light" panose="020F0302020204030204" pitchFamily="34" charset="0"/>
                <a:cs typeface="Calibri Light" panose="020F0302020204030204" pitchFamily="34" charset="0"/>
              </a:rPr>
              <a:t> that deliver bio-based solutions –</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materials and products made from waste and biomass –</a:t>
            </a:r>
            <a:r>
              <a:rPr lang="sl-SI" sz="2200" dirty="0">
                <a:latin typeface="Calibri Light" panose="020F0302020204030204" pitchFamily="34" charset="0"/>
                <a:cs typeface="Calibri Light" panose="020F0302020204030204" pitchFamily="34" charset="0"/>
              </a:rPr>
              <a:t> </a:t>
            </a:r>
            <a:r>
              <a:rPr lang="en-US" sz="2200" dirty="0">
                <a:latin typeface="Calibri Light" panose="020F0302020204030204" pitchFamily="34" charset="0"/>
                <a:cs typeface="Calibri Light" panose="020F0302020204030204" pitchFamily="34" charset="0"/>
              </a:rPr>
              <a:t>in an innovative, sustainable and circular way</a:t>
            </a:r>
            <a:r>
              <a:rPr lang="sl-SI" sz="2200" dirty="0">
                <a:latin typeface="Calibri Light" panose="020F0302020204030204" pitchFamily="34" charset="0"/>
                <a:cs typeface="Calibri Light" panose="020F0302020204030204" pitchFamily="34" charset="0"/>
              </a:rPr>
              <a:t>.</a:t>
            </a:r>
          </a:p>
          <a:p>
            <a:pPr marL="0" indent="0">
              <a:buNone/>
            </a:pPr>
            <a:endParaRPr lang="sl-SI" sz="2200" dirty="0">
              <a:latin typeface="Calibri Light" panose="020F0302020204030204" pitchFamily="34" charset="0"/>
              <a:cs typeface="Calibri Light" panose="020F0302020204030204" pitchFamily="34" charset="0"/>
            </a:endParaRPr>
          </a:p>
          <a:p>
            <a:pPr marL="0" indent="0">
              <a:buNone/>
            </a:pPr>
            <a:r>
              <a:rPr lang="en-US" sz="2200" dirty="0">
                <a:latin typeface="Calibri Light" panose="020F0302020204030204" pitchFamily="34" charset="0"/>
                <a:cs typeface="Calibri Light" panose="020F0302020204030204" pitchFamily="34" charset="0"/>
              </a:rPr>
              <a:t>Call Identifier: </a:t>
            </a:r>
            <a:r>
              <a:rPr lang="en-US" sz="2200" b="1" dirty="0">
                <a:latin typeface="Calibri Light" panose="020F0302020204030204" pitchFamily="34" charset="0"/>
                <a:cs typeface="Calibri Light" panose="020F0302020204030204" pitchFamily="34" charset="0"/>
              </a:rPr>
              <a:t>HORIZON-JU-CBE-2025</a:t>
            </a:r>
          </a:p>
          <a:p>
            <a:pPr marL="0" indent="0">
              <a:buNone/>
            </a:pPr>
            <a:r>
              <a:rPr lang="en-US" sz="2200" dirty="0">
                <a:latin typeface="Calibri Light" panose="020F0302020204030204" pitchFamily="34" charset="0"/>
                <a:cs typeface="Calibri Light" panose="020F0302020204030204" pitchFamily="34" charset="0"/>
              </a:rPr>
              <a:t>Total Budget: </a:t>
            </a:r>
            <a:r>
              <a:rPr lang="sl-SI" sz="2200" b="1" dirty="0">
                <a:latin typeface="Calibri Light" panose="020F0302020204030204" pitchFamily="34" charset="0"/>
                <a:cs typeface="Calibri Light" panose="020F0302020204030204" pitchFamily="34" charset="0"/>
              </a:rPr>
              <a:t>EUR </a:t>
            </a:r>
            <a:r>
              <a:rPr lang="en-US" sz="2200" b="1" dirty="0">
                <a:latin typeface="Calibri Light" panose="020F0302020204030204" pitchFamily="34" charset="0"/>
                <a:cs typeface="Calibri Light" panose="020F0302020204030204" pitchFamily="34" charset="0"/>
              </a:rPr>
              <a:t>172 million</a:t>
            </a:r>
          </a:p>
          <a:p>
            <a:pPr marL="0" indent="0">
              <a:buNone/>
            </a:pPr>
            <a:r>
              <a:rPr lang="en-US" sz="2200" dirty="0">
                <a:latin typeface="Calibri Light" panose="020F0302020204030204" pitchFamily="34" charset="0"/>
                <a:cs typeface="Calibri Light" panose="020F0302020204030204" pitchFamily="34" charset="0"/>
              </a:rPr>
              <a:t>Opening date: 3</a:t>
            </a:r>
            <a:r>
              <a:rPr lang="sl-SI" sz="2200" dirty="0">
                <a:latin typeface="Calibri Light" panose="020F0302020204030204" pitchFamily="34" charset="0"/>
                <a:cs typeface="Calibri Light" panose="020F0302020204030204" pitchFamily="34" charset="0"/>
              </a:rPr>
              <a:t>.</a:t>
            </a:r>
            <a:r>
              <a:rPr lang="en-US" sz="2200" dirty="0">
                <a:latin typeface="Calibri Light" panose="020F0302020204030204" pitchFamily="34" charset="0"/>
                <a:cs typeface="Calibri Light" panose="020F0302020204030204" pitchFamily="34" charset="0"/>
              </a:rPr>
              <a:t> April 2025</a:t>
            </a:r>
          </a:p>
          <a:p>
            <a:pPr marL="0" indent="0">
              <a:buNone/>
            </a:pPr>
            <a:r>
              <a:rPr lang="en-US" sz="2200" dirty="0">
                <a:latin typeface="Calibri Light" panose="020F0302020204030204" pitchFamily="34" charset="0"/>
                <a:cs typeface="Calibri Light" panose="020F0302020204030204" pitchFamily="34" charset="0"/>
              </a:rPr>
              <a:t>Submission Deadline: </a:t>
            </a:r>
            <a:r>
              <a:rPr lang="en-US" sz="2200" b="1" dirty="0">
                <a:latin typeface="Calibri Light" panose="020F0302020204030204" pitchFamily="34" charset="0"/>
                <a:cs typeface="Calibri Light" panose="020F0302020204030204" pitchFamily="34" charset="0"/>
              </a:rPr>
              <a:t>18 September 2025, 17:00 CET</a:t>
            </a:r>
          </a:p>
          <a:p>
            <a:pPr marL="0" indent="0">
              <a:buNone/>
            </a:pPr>
            <a:endParaRPr lang="sl-SI"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6115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4A3902-304F-6836-9E40-1A9CF473092E}"/>
              </a:ext>
            </a:extLst>
          </p:cNvPr>
          <p:cNvSpPr>
            <a:spLocks noGrp="1"/>
          </p:cNvSpPr>
          <p:nvPr>
            <p:ph type="title"/>
          </p:nvPr>
        </p:nvSpPr>
        <p:spPr>
          <a:xfrm>
            <a:off x="689114" y="334394"/>
            <a:ext cx="10515600" cy="608910"/>
          </a:xfrm>
        </p:spPr>
        <p:txBody>
          <a:bodyPr>
            <a:normAutofit/>
          </a:bodyPr>
          <a:lstStyle/>
          <a:p>
            <a:r>
              <a:rPr lang="en-US" sz="3600" b="1" dirty="0">
                <a:latin typeface="Calibri Light" panose="020F0302020204030204" pitchFamily="34" charset="0"/>
                <a:cs typeface="Calibri Light" panose="020F0302020204030204" pitchFamily="34" charset="0"/>
              </a:rPr>
              <a:t>CBE JU 2025 Call Topics </a:t>
            </a:r>
            <a:endParaRPr lang="sl-SI" sz="3600" b="1" dirty="0">
              <a:latin typeface="Calibri Light" panose="020F0302020204030204" pitchFamily="34" charset="0"/>
              <a:cs typeface="Calibri Light" panose="020F0302020204030204" pitchFamily="34" charset="0"/>
            </a:endParaRPr>
          </a:p>
        </p:txBody>
      </p:sp>
      <p:graphicFrame>
        <p:nvGraphicFramePr>
          <p:cNvPr id="4" name="Označba mesta vsebine 3">
            <a:extLst>
              <a:ext uri="{FF2B5EF4-FFF2-40B4-BE49-F238E27FC236}">
                <a16:creationId xmlns:a16="http://schemas.microsoft.com/office/drawing/2014/main" id="{2FC9ECAE-AECF-B901-5452-8C744AC42BC5}"/>
              </a:ext>
            </a:extLst>
          </p:cNvPr>
          <p:cNvGraphicFramePr>
            <a:graphicFrameLocks noGrp="1"/>
          </p:cNvGraphicFramePr>
          <p:nvPr>
            <p:ph idx="1"/>
            <p:extLst>
              <p:ext uri="{D42A27DB-BD31-4B8C-83A1-F6EECF244321}">
                <p14:modId xmlns:p14="http://schemas.microsoft.com/office/powerpoint/2010/main" val="3216787549"/>
              </p:ext>
            </p:extLst>
          </p:nvPr>
        </p:nvGraphicFramePr>
        <p:xfrm>
          <a:off x="689114" y="943304"/>
          <a:ext cx="10740886" cy="5580302"/>
        </p:xfrm>
        <a:graphic>
          <a:graphicData uri="http://schemas.openxmlformats.org/drawingml/2006/table">
            <a:tbl>
              <a:tblPr firstRow="1" bandRow="1">
                <a:tableStyleId>{5C22544A-7EE6-4342-B048-85BDC9FD1C3A}</a:tableStyleId>
              </a:tblPr>
              <a:tblGrid>
                <a:gridCol w="4906617">
                  <a:extLst>
                    <a:ext uri="{9D8B030D-6E8A-4147-A177-3AD203B41FA5}">
                      <a16:colId xmlns:a16="http://schemas.microsoft.com/office/drawing/2014/main" val="3042700001"/>
                    </a:ext>
                  </a:extLst>
                </a:gridCol>
                <a:gridCol w="1451113">
                  <a:extLst>
                    <a:ext uri="{9D8B030D-6E8A-4147-A177-3AD203B41FA5}">
                      <a16:colId xmlns:a16="http://schemas.microsoft.com/office/drawing/2014/main" val="1910377128"/>
                    </a:ext>
                  </a:extLst>
                </a:gridCol>
                <a:gridCol w="1528970">
                  <a:extLst>
                    <a:ext uri="{9D8B030D-6E8A-4147-A177-3AD203B41FA5}">
                      <a16:colId xmlns:a16="http://schemas.microsoft.com/office/drawing/2014/main" val="1071251538"/>
                    </a:ext>
                  </a:extLst>
                </a:gridCol>
                <a:gridCol w="2854186">
                  <a:extLst>
                    <a:ext uri="{9D8B030D-6E8A-4147-A177-3AD203B41FA5}">
                      <a16:colId xmlns:a16="http://schemas.microsoft.com/office/drawing/2014/main" val="2522703942"/>
                    </a:ext>
                  </a:extLst>
                </a:gridCol>
              </a:tblGrid>
              <a:tr h="398593">
                <a:tc>
                  <a:txBody>
                    <a:bodyPr/>
                    <a:lstStyle/>
                    <a:p>
                      <a:r>
                        <a:rPr sz="1500">
                          <a:latin typeface="Calibri Light" panose="020F0302020204030204" pitchFamily="34" charset="0"/>
                          <a:cs typeface="Calibri Light" panose="020F0302020204030204" pitchFamily="34" charset="0"/>
                        </a:rPr>
                        <a:t>Topic Title</a:t>
                      </a:r>
                    </a:p>
                  </a:txBody>
                  <a:tcPr/>
                </a:tc>
                <a:tc>
                  <a:txBody>
                    <a:bodyPr/>
                    <a:lstStyle/>
                    <a:p>
                      <a:r>
                        <a:rPr sz="1500">
                          <a:latin typeface="Calibri Light" panose="020F0302020204030204" pitchFamily="34" charset="0"/>
                          <a:cs typeface="Calibri Light" panose="020F0302020204030204" pitchFamily="34" charset="0"/>
                        </a:rPr>
                        <a:t>Action Type</a:t>
                      </a:r>
                    </a:p>
                  </a:txBody>
                  <a:tcPr/>
                </a:tc>
                <a:tc>
                  <a:txBody>
                    <a:bodyPr/>
                    <a:lstStyle/>
                    <a:p>
                      <a:pPr algn="ctr"/>
                      <a:r>
                        <a:rPr sz="1500" dirty="0">
                          <a:latin typeface="Calibri Light" panose="020F0302020204030204" pitchFamily="34" charset="0"/>
                          <a:cs typeface="Calibri Light" panose="020F0302020204030204" pitchFamily="34" charset="0"/>
                        </a:rPr>
                        <a:t>Budget (€M)</a:t>
                      </a:r>
                    </a:p>
                  </a:txBody>
                  <a:tcPr/>
                </a:tc>
                <a:tc>
                  <a:txBody>
                    <a:bodyPr/>
                    <a:lstStyle/>
                    <a:p>
                      <a:r>
                        <a:rPr sz="1500" dirty="0">
                          <a:latin typeface="Calibri Light" panose="020F0302020204030204" pitchFamily="34" charset="0"/>
                          <a:cs typeface="Calibri Light" panose="020F0302020204030204" pitchFamily="34" charset="0"/>
                        </a:rPr>
                        <a:t>Call Identifier</a:t>
                      </a:r>
                    </a:p>
                  </a:txBody>
                  <a:tcPr/>
                </a:tc>
                <a:extLst>
                  <a:ext uri="{0D108BD9-81ED-4DB2-BD59-A6C34878D82A}">
                    <a16:rowId xmlns:a16="http://schemas.microsoft.com/office/drawing/2014/main" val="3031154274"/>
                  </a:ext>
                </a:extLst>
              </a:tr>
              <a:tr h="398593">
                <a:tc>
                  <a:txBody>
                    <a:bodyPr/>
                    <a:lstStyle/>
                    <a:p>
                      <a:r>
                        <a:rPr sz="1500" dirty="0">
                          <a:latin typeface="Calibri Light" panose="020F0302020204030204" pitchFamily="34" charset="0"/>
                          <a:cs typeface="Calibri Light" panose="020F0302020204030204" pitchFamily="34" charset="0"/>
                          <a:hlinkClick r:id="rId3"/>
                        </a:rPr>
                        <a:t>Urban-industrial symbiosis for bio-waste valorization</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dirty="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HORIZON-JU-CBE-2025-IAFlag-01</a:t>
                      </a:r>
                    </a:p>
                  </a:txBody>
                  <a:tcPr/>
                </a:tc>
                <a:extLst>
                  <a:ext uri="{0D108BD9-81ED-4DB2-BD59-A6C34878D82A}">
                    <a16:rowId xmlns:a16="http://schemas.microsoft.com/office/drawing/2014/main" val="1764464032"/>
                  </a:ext>
                </a:extLst>
              </a:tr>
              <a:tr h="398593">
                <a:tc>
                  <a:txBody>
                    <a:bodyPr/>
                    <a:lstStyle/>
                    <a:p>
                      <a:r>
                        <a:rPr sz="1500" dirty="0">
                          <a:latin typeface="Calibri Light" panose="020F0302020204030204" pitchFamily="34" charset="0"/>
                          <a:cs typeface="Calibri Light" panose="020F0302020204030204" pitchFamily="34" charset="0"/>
                          <a:hlinkClick r:id="rId4"/>
                        </a:rPr>
                        <a:t>Bio-based drop-ins/smart drop-in platform chemicals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HORIZON-JU-CBE-2025-IAFlag-02</a:t>
                      </a:r>
                    </a:p>
                  </a:txBody>
                  <a:tcPr/>
                </a:tc>
                <a:extLst>
                  <a:ext uri="{0D108BD9-81ED-4DB2-BD59-A6C34878D82A}">
                    <a16:rowId xmlns:a16="http://schemas.microsoft.com/office/drawing/2014/main" val="382029320"/>
                  </a:ext>
                </a:extLst>
              </a:tr>
              <a:tr h="398593">
                <a:tc>
                  <a:txBody>
                    <a:bodyPr/>
                    <a:lstStyle/>
                    <a:p>
                      <a:r>
                        <a:rPr sz="1500" dirty="0">
                          <a:latin typeface="Calibri Light" panose="020F0302020204030204" pitchFamily="34" charset="0"/>
                          <a:cs typeface="Calibri Light" panose="020F0302020204030204" pitchFamily="34" charset="0"/>
                          <a:hlinkClick r:id="rId5"/>
                        </a:rPr>
                        <a:t>Circular-by-design </a:t>
                      </a:r>
                      <a:r>
                        <a:rPr sz="1500" dirty="0" err="1">
                          <a:latin typeface="Calibri Light" panose="020F0302020204030204" pitchFamily="34" charset="0"/>
                          <a:cs typeface="Calibri Light" panose="020F0302020204030204" pitchFamily="34" charset="0"/>
                          <a:hlinkClick r:id="rId5"/>
                        </a:rPr>
                        <a:t>fibre</a:t>
                      </a:r>
                      <a:r>
                        <a:rPr sz="1500" dirty="0">
                          <a:latin typeface="Calibri Light" panose="020F0302020204030204" pitchFamily="34" charset="0"/>
                          <a:cs typeface="Calibri Light" panose="020F0302020204030204" pitchFamily="34" charset="0"/>
                          <a:hlinkClick r:id="rId5"/>
                        </a:rPr>
                        <a:t>-based packaging</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dirty="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HORIZON-JU-CBE-2025-IAFlag-03</a:t>
                      </a:r>
                    </a:p>
                  </a:txBody>
                  <a:tcPr/>
                </a:tc>
                <a:extLst>
                  <a:ext uri="{0D108BD9-81ED-4DB2-BD59-A6C34878D82A}">
                    <a16:rowId xmlns:a16="http://schemas.microsoft.com/office/drawing/2014/main" val="2571558832"/>
                  </a:ext>
                </a:extLst>
              </a:tr>
              <a:tr h="398593">
                <a:tc>
                  <a:txBody>
                    <a:bodyPr/>
                    <a:lstStyle/>
                    <a:p>
                      <a:r>
                        <a:rPr sz="1500" dirty="0">
                          <a:latin typeface="Calibri Light" panose="020F0302020204030204" pitchFamily="34" charset="0"/>
                          <a:cs typeface="Calibri Light" panose="020F0302020204030204" pitchFamily="34" charset="0"/>
                          <a:hlinkClick r:id="rId6"/>
                        </a:rPr>
                        <a:t>Retrofitting of (bio)refineries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IA-Flagship</a:t>
                      </a:r>
                    </a:p>
                  </a:txBody>
                  <a:tcPr/>
                </a:tc>
                <a:tc>
                  <a:txBody>
                    <a:bodyPr/>
                    <a:lstStyle/>
                    <a:p>
                      <a:pPr algn="ctr"/>
                      <a:r>
                        <a:rPr sz="1500">
                          <a:latin typeface="Calibri Light" panose="020F0302020204030204" pitchFamily="34" charset="0"/>
                          <a:cs typeface="Calibri Light" panose="020F0302020204030204" pitchFamily="34" charset="0"/>
                        </a:rPr>
                        <a:t>20</a:t>
                      </a:r>
                    </a:p>
                  </a:txBody>
                  <a:tcPr/>
                </a:tc>
                <a:tc>
                  <a:txBody>
                    <a:bodyPr/>
                    <a:lstStyle/>
                    <a:p>
                      <a:pPr algn="l"/>
                      <a:r>
                        <a:rPr sz="1500" dirty="0">
                          <a:latin typeface="Calibri Light" panose="020F0302020204030204" pitchFamily="34" charset="0"/>
                          <a:cs typeface="Calibri Light" panose="020F0302020204030204" pitchFamily="34" charset="0"/>
                        </a:rPr>
                        <a:t>HORIZON-JU-CBE-2025-IAFlag-04</a:t>
                      </a:r>
                    </a:p>
                  </a:txBody>
                  <a:tcPr/>
                </a:tc>
                <a:extLst>
                  <a:ext uri="{0D108BD9-81ED-4DB2-BD59-A6C34878D82A}">
                    <a16:rowId xmlns:a16="http://schemas.microsoft.com/office/drawing/2014/main" val="3787161837"/>
                  </a:ext>
                </a:extLst>
              </a:tr>
              <a:tr h="398593">
                <a:tc>
                  <a:txBody>
                    <a:bodyPr/>
                    <a:lstStyle/>
                    <a:p>
                      <a:r>
                        <a:rPr sz="1500" dirty="0">
                          <a:latin typeface="Calibri Light" panose="020F0302020204030204" pitchFamily="34" charset="0"/>
                          <a:cs typeface="Calibri Light" panose="020F0302020204030204" pitchFamily="34" charset="0"/>
                          <a:hlinkClick r:id="rId7"/>
                        </a:rPr>
                        <a:t>Sustainable macroalgae systems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HORIZON-JU-CBE-2025-IA-01</a:t>
                      </a:r>
                    </a:p>
                  </a:txBody>
                  <a:tcPr/>
                </a:tc>
                <a:extLst>
                  <a:ext uri="{0D108BD9-81ED-4DB2-BD59-A6C34878D82A}">
                    <a16:rowId xmlns:a16="http://schemas.microsoft.com/office/drawing/2014/main" val="3783075098"/>
                  </a:ext>
                </a:extLst>
              </a:tr>
              <a:tr h="398593">
                <a:tc>
                  <a:txBody>
                    <a:bodyPr/>
                    <a:lstStyle/>
                    <a:p>
                      <a:r>
                        <a:rPr sz="1500" dirty="0" err="1">
                          <a:latin typeface="Calibri Light" panose="020F0302020204030204" pitchFamily="34" charset="0"/>
                          <a:cs typeface="Calibri Light" panose="020F0302020204030204" pitchFamily="34" charset="0"/>
                          <a:hlinkClick r:id="rId8"/>
                        </a:rPr>
                        <a:t>SSbD</a:t>
                      </a:r>
                      <a:r>
                        <a:rPr sz="1500" dirty="0">
                          <a:latin typeface="Calibri Light" panose="020F0302020204030204" pitchFamily="34" charset="0"/>
                          <a:cs typeface="Calibri Light" panose="020F0302020204030204" pitchFamily="34" charset="0"/>
                          <a:hlinkClick r:id="rId8"/>
                        </a:rPr>
                        <a:t> bio-based solutions for textiles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HORIZON-JU-CBE-2025-IA-02</a:t>
                      </a:r>
                    </a:p>
                  </a:txBody>
                  <a:tcPr/>
                </a:tc>
                <a:extLst>
                  <a:ext uri="{0D108BD9-81ED-4DB2-BD59-A6C34878D82A}">
                    <a16:rowId xmlns:a16="http://schemas.microsoft.com/office/drawing/2014/main" val="3680516158"/>
                  </a:ext>
                </a:extLst>
              </a:tr>
              <a:tr h="398593">
                <a:tc>
                  <a:txBody>
                    <a:bodyPr/>
                    <a:lstStyle/>
                    <a:p>
                      <a:r>
                        <a:rPr sz="1500" dirty="0">
                          <a:latin typeface="Calibri Light" panose="020F0302020204030204" pitchFamily="34" charset="0"/>
                          <a:cs typeface="Calibri Light" panose="020F0302020204030204" pitchFamily="34" charset="0"/>
                          <a:hlinkClick r:id="rId9"/>
                        </a:rPr>
                        <a:t>Scaling-up nutritional proteins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HORIZON-JU-CBE-2025-IA-03</a:t>
                      </a:r>
                    </a:p>
                  </a:txBody>
                  <a:tcPr/>
                </a:tc>
                <a:extLst>
                  <a:ext uri="{0D108BD9-81ED-4DB2-BD59-A6C34878D82A}">
                    <a16:rowId xmlns:a16="http://schemas.microsoft.com/office/drawing/2014/main" val="2895762169"/>
                  </a:ext>
                </a:extLst>
              </a:tr>
              <a:tr h="398593">
                <a:tc>
                  <a:txBody>
                    <a:bodyPr/>
                    <a:lstStyle/>
                    <a:p>
                      <a:r>
                        <a:rPr sz="1500" dirty="0">
                          <a:latin typeface="Calibri Light" panose="020F0302020204030204" pitchFamily="34" charset="0"/>
                          <a:cs typeface="Calibri Light" panose="020F0302020204030204" pitchFamily="34" charset="0"/>
                          <a:hlinkClick r:id="rId10"/>
                        </a:rPr>
                        <a:t>Continuous biotech processes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HORIZON-JU-CBE-2025-IA-04</a:t>
                      </a:r>
                    </a:p>
                  </a:txBody>
                  <a:tcPr/>
                </a:tc>
                <a:extLst>
                  <a:ext uri="{0D108BD9-81ED-4DB2-BD59-A6C34878D82A}">
                    <a16:rowId xmlns:a16="http://schemas.microsoft.com/office/drawing/2014/main" val="666859764"/>
                  </a:ext>
                </a:extLst>
              </a:tr>
              <a:tr h="398593">
                <a:tc>
                  <a:txBody>
                    <a:bodyPr/>
                    <a:lstStyle/>
                    <a:p>
                      <a:r>
                        <a:rPr sz="1500" dirty="0" err="1">
                          <a:latin typeface="Calibri Light" panose="020F0302020204030204" pitchFamily="34" charset="0"/>
                          <a:cs typeface="Calibri Light" panose="020F0302020204030204" pitchFamily="34" charset="0"/>
                          <a:hlinkClick r:id="rId11"/>
                        </a:rPr>
                        <a:t>SSbD</a:t>
                      </a:r>
                      <a:r>
                        <a:rPr sz="1500" dirty="0">
                          <a:latin typeface="Calibri Light" panose="020F0302020204030204" pitchFamily="34" charset="0"/>
                          <a:cs typeface="Calibri Light" panose="020F0302020204030204" pitchFamily="34" charset="0"/>
                          <a:hlinkClick r:id="rId11"/>
                        </a:rPr>
                        <a:t> bio-based polymers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IA</a:t>
                      </a:r>
                    </a:p>
                  </a:txBody>
                  <a:tcPr/>
                </a:tc>
                <a:tc>
                  <a:txBody>
                    <a:bodyPr/>
                    <a:lstStyle/>
                    <a:p>
                      <a:pPr algn="ctr"/>
                      <a:r>
                        <a:rPr sz="1500" dirty="0">
                          <a:latin typeface="Calibri Light" panose="020F0302020204030204" pitchFamily="34" charset="0"/>
                          <a:cs typeface="Calibri Light" panose="020F0302020204030204" pitchFamily="34" charset="0"/>
                        </a:rPr>
                        <a:t>14</a:t>
                      </a:r>
                    </a:p>
                  </a:txBody>
                  <a:tcPr/>
                </a:tc>
                <a:tc>
                  <a:txBody>
                    <a:bodyPr/>
                    <a:lstStyle/>
                    <a:p>
                      <a:pPr algn="l"/>
                      <a:r>
                        <a:rPr sz="1500" dirty="0">
                          <a:latin typeface="Calibri Light" panose="020F0302020204030204" pitchFamily="34" charset="0"/>
                          <a:cs typeface="Calibri Light" panose="020F0302020204030204" pitchFamily="34" charset="0"/>
                        </a:rPr>
                        <a:t>HORIZON-JU-CBE-2025-IA-05</a:t>
                      </a:r>
                    </a:p>
                  </a:txBody>
                  <a:tcPr/>
                </a:tc>
                <a:extLst>
                  <a:ext uri="{0D108BD9-81ED-4DB2-BD59-A6C34878D82A}">
                    <a16:rowId xmlns:a16="http://schemas.microsoft.com/office/drawing/2014/main" val="2698941903"/>
                  </a:ext>
                </a:extLst>
              </a:tr>
              <a:tr h="398593">
                <a:tc>
                  <a:txBody>
                    <a:bodyPr/>
                    <a:lstStyle/>
                    <a:p>
                      <a:r>
                        <a:rPr sz="1500" dirty="0" err="1">
                          <a:latin typeface="Calibri Light" panose="020F0302020204030204" pitchFamily="34" charset="0"/>
                          <a:cs typeface="Calibri Light" panose="020F0302020204030204" pitchFamily="34" charset="0"/>
                          <a:hlinkClick r:id="rId12"/>
                        </a:rPr>
                        <a:t>Valorisation</a:t>
                      </a:r>
                      <a:r>
                        <a:rPr sz="1500" dirty="0">
                          <a:latin typeface="Calibri Light" panose="020F0302020204030204" pitchFamily="34" charset="0"/>
                          <a:cs typeface="Calibri Light" panose="020F0302020204030204" pitchFamily="34" charset="0"/>
                          <a:hlinkClick r:id="rId12"/>
                        </a:rPr>
                        <a:t> of untapped forest biomass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pPr algn="l"/>
                      <a:r>
                        <a:rPr sz="1500" dirty="0">
                          <a:latin typeface="Calibri Light" panose="020F0302020204030204" pitchFamily="34" charset="0"/>
                          <a:cs typeface="Calibri Light" panose="020F0302020204030204" pitchFamily="34" charset="0"/>
                        </a:rPr>
                        <a:t>HORIZON-JU-CBE-2025-RIA-01</a:t>
                      </a:r>
                    </a:p>
                  </a:txBody>
                  <a:tcPr/>
                </a:tc>
                <a:extLst>
                  <a:ext uri="{0D108BD9-81ED-4DB2-BD59-A6C34878D82A}">
                    <a16:rowId xmlns:a16="http://schemas.microsoft.com/office/drawing/2014/main" val="2796251119"/>
                  </a:ext>
                </a:extLst>
              </a:tr>
              <a:tr h="398593">
                <a:tc>
                  <a:txBody>
                    <a:bodyPr/>
                    <a:lstStyle/>
                    <a:p>
                      <a:r>
                        <a:rPr sz="1500" dirty="0">
                          <a:latin typeface="Calibri Light" panose="020F0302020204030204" pitchFamily="34" charset="0"/>
                          <a:cs typeface="Calibri Light" panose="020F0302020204030204" pitchFamily="34" charset="0"/>
                          <a:hlinkClick r:id="rId13"/>
                        </a:rPr>
                        <a:t>Bio-based delivery systems for </a:t>
                      </a:r>
                      <a:r>
                        <a:rPr sz="1500" dirty="0" err="1">
                          <a:latin typeface="Calibri Light" panose="020F0302020204030204" pitchFamily="34" charset="0"/>
                          <a:cs typeface="Calibri Light" panose="020F0302020204030204" pitchFamily="34" charset="0"/>
                          <a:hlinkClick r:id="rId13"/>
                        </a:rPr>
                        <a:t>fertilisers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pPr algn="l"/>
                      <a:r>
                        <a:rPr sz="1500" dirty="0">
                          <a:latin typeface="Calibri Light" panose="020F0302020204030204" pitchFamily="34" charset="0"/>
                          <a:cs typeface="Calibri Light" panose="020F0302020204030204" pitchFamily="34" charset="0"/>
                        </a:rPr>
                        <a:t>HORIZON-JU-CBE-2025-RIA-02</a:t>
                      </a:r>
                    </a:p>
                  </a:txBody>
                  <a:tcPr/>
                </a:tc>
                <a:extLst>
                  <a:ext uri="{0D108BD9-81ED-4DB2-BD59-A6C34878D82A}">
                    <a16:rowId xmlns:a16="http://schemas.microsoft.com/office/drawing/2014/main" val="379891343"/>
                  </a:ext>
                </a:extLst>
              </a:tr>
              <a:tr h="398593">
                <a:tc>
                  <a:txBody>
                    <a:bodyPr/>
                    <a:lstStyle/>
                    <a:p>
                      <a:r>
                        <a:rPr sz="1500" dirty="0">
                          <a:latin typeface="Calibri Light" panose="020F0302020204030204" pitchFamily="34" charset="0"/>
                          <a:cs typeface="Calibri Light" panose="020F0302020204030204" pitchFamily="34" charset="0"/>
                          <a:hlinkClick r:id="rId14"/>
                        </a:rPr>
                        <a:t>Biomanufacturing for rubber</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RIA</a:t>
                      </a:r>
                    </a:p>
                  </a:txBody>
                  <a:tcPr/>
                </a:tc>
                <a:tc>
                  <a:txBody>
                    <a:bodyPr/>
                    <a:lstStyle/>
                    <a:p>
                      <a:pPr algn="ctr"/>
                      <a:r>
                        <a:rPr sz="1500" dirty="0">
                          <a:latin typeface="Calibri Light" panose="020F0302020204030204" pitchFamily="34" charset="0"/>
                          <a:cs typeface="Calibri Light" panose="020F0302020204030204" pitchFamily="34" charset="0"/>
                        </a:rPr>
                        <a:t>7</a:t>
                      </a:r>
                    </a:p>
                  </a:txBody>
                  <a:tcPr/>
                </a:tc>
                <a:tc>
                  <a:txBody>
                    <a:bodyPr/>
                    <a:lstStyle/>
                    <a:p>
                      <a:r>
                        <a:rPr sz="1500" kern="1200" dirty="0">
                          <a:solidFill>
                            <a:schemeClr val="dk1"/>
                          </a:solidFill>
                          <a:latin typeface="Calibri Light" panose="020F0302020204030204" pitchFamily="34" charset="0"/>
                          <a:ea typeface="+mn-ea"/>
                          <a:cs typeface="Calibri Light" panose="020F0302020204030204" pitchFamily="34" charset="0"/>
                        </a:rPr>
                        <a:t>HORIZON-JU-CBE-2025-RIA-03</a:t>
                      </a:r>
                    </a:p>
                  </a:txBody>
                  <a:tcPr/>
                </a:tc>
                <a:extLst>
                  <a:ext uri="{0D108BD9-81ED-4DB2-BD59-A6C34878D82A}">
                    <a16:rowId xmlns:a16="http://schemas.microsoft.com/office/drawing/2014/main" val="2616253236"/>
                  </a:ext>
                </a:extLst>
              </a:tr>
              <a:tr h="398593">
                <a:tc>
                  <a:txBody>
                    <a:bodyPr/>
                    <a:lstStyle/>
                    <a:p>
                      <a:r>
                        <a:rPr sz="1500" dirty="0">
                          <a:latin typeface="Calibri Light" panose="020F0302020204030204" pitchFamily="34" charset="0"/>
                          <a:cs typeface="Calibri Light" panose="020F0302020204030204" pitchFamily="34" charset="0"/>
                          <a:hlinkClick r:id="rId15"/>
                        </a:rPr>
                        <a:t>New curricula for bio-based systems</a:t>
                      </a:r>
                      <a:endParaRPr sz="1500" dirty="0">
                        <a:latin typeface="Calibri Light" panose="020F0302020204030204" pitchFamily="34" charset="0"/>
                        <a:cs typeface="Calibri Light" panose="020F0302020204030204" pitchFamily="34" charset="0"/>
                      </a:endParaRPr>
                    </a:p>
                  </a:txBody>
                  <a:tcPr/>
                </a:tc>
                <a:tc>
                  <a:txBody>
                    <a:bodyPr/>
                    <a:lstStyle/>
                    <a:p>
                      <a:pPr algn="ctr"/>
                      <a:r>
                        <a:rPr sz="1500" dirty="0">
                          <a:latin typeface="Calibri Light" panose="020F0302020204030204" pitchFamily="34" charset="0"/>
                          <a:cs typeface="Calibri Light" panose="020F0302020204030204" pitchFamily="34" charset="0"/>
                        </a:rPr>
                        <a:t>CSA</a:t>
                      </a:r>
                    </a:p>
                  </a:txBody>
                  <a:tcPr/>
                </a:tc>
                <a:tc>
                  <a:txBody>
                    <a:bodyPr/>
                    <a:lstStyle/>
                    <a:p>
                      <a:pPr algn="ctr"/>
                      <a:r>
                        <a:rPr sz="1500" dirty="0">
                          <a:latin typeface="Calibri Light" panose="020F0302020204030204" pitchFamily="34" charset="0"/>
                          <a:cs typeface="Calibri Light" panose="020F0302020204030204" pitchFamily="34" charset="0"/>
                        </a:rPr>
                        <a:t>1</a:t>
                      </a:r>
                    </a:p>
                  </a:txBody>
                  <a:tcPr/>
                </a:tc>
                <a:tc>
                  <a:txBody>
                    <a:bodyPr/>
                    <a:lstStyle/>
                    <a:p>
                      <a:r>
                        <a:rPr sz="1500" kern="1200" dirty="0">
                          <a:solidFill>
                            <a:schemeClr val="dk1"/>
                          </a:solidFill>
                          <a:latin typeface="Calibri Light" panose="020F0302020204030204" pitchFamily="34" charset="0"/>
                          <a:ea typeface="+mn-ea"/>
                          <a:cs typeface="Calibri Light" panose="020F0302020204030204" pitchFamily="34" charset="0"/>
                        </a:rPr>
                        <a:t>HORIZON-JU-CBE-2025-CSA-01</a:t>
                      </a:r>
                    </a:p>
                  </a:txBody>
                  <a:tcPr/>
                </a:tc>
                <a:extLst>
                  <a:ext uri="{0D108BD9-81ED-4DB2-BD59-A6C34878D82A}">
                    <a16:rowId xmlns:a16="http://schemas.microsoft.com/office/drawing/2014/main" val="2669399447"/>
                  </a:ext>
                </a:extLst>
              </a:tr>
            </a:tbl>
          </a:graphicData>
        </a:graphic>
      </p:graphicFrame>
    </p:spTree>
    <p:extLst>
      <p:ext uri="{BB962C8B-B14F-4D97-AF65-F5344CB8AC3E}">
        <p14:creationId xmlns:p14="http://schemas.microsoft.com/office/powerpoint/2010/main" val="1894924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908717" y="338584"/>
            <a:ext cx="9390134" cy="769441"/>
          </a:xfrm>
          <a:prstGeom prst="rect">
            <a:avLst/>
          </a:prstGeom>
          <a:noFill/>
        </p:spPr>
        <p:txBody>
          <a:bodyPr wrap="square" rtlCol="0">
            <a:spAutoFit/>
          </a:bodyPr>
          <a:lstStyle/>
          <a:p>
            <a:r>
              <a:rPr lang="pl-PL"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LIFE  program</a:t>
            </a:r>
            <a:endParaRPr lang="sl-SI"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endParaRPr>
          </a:p>
        </p:txBody>
      </p:sp>
      <p:sp>
        <p:nvSpPr>
          <p:cNvPr id="22" name="PoljeZBesedilom 21">
            <a:extLst>
              <a:ext uri="{FF2B5EF4-FFF2-40B4-BE49-F238E27FC236}">
                <a16:creationId xmlns:a16="http://schemas.microsoft.com/office/drawing/2014/main" id="{50B19F48-BF97-6069-6D51-92801DC30B24}"/>
              </a:ext>
            </a:extLst>
          </p:cNvPr>
          <p:cNvSpPr txBox="1"/>
          <p:nvPr/>
        </p:nvSpPr>
        <p:spPr>
          <a:xfrm>
            <a:off x="498106" y="1256467"/>
            <a:ext cx="7605034" cy="36779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Program LIFE je </a:t>
            </a:r>
            <a:r>
              <a:rPr lang="sl-SI" sz="1600" b="1" dirty="0">
                <a:solidFill>
                  <a:prstClr val="black"/>
                </a:solidFill>
                <a:latin typeface="Calibri Light" panose="020F0302020204030204" pitchFamily="34" charset="0"/>
                <a:cs typeface="Calibri Light" panose="020F0302020204030204" pitchFamily="34" charset="0"/>
              </a:rPr>
              <a:t>finančni inštrument</a:t>
            </a:r>
            <a:r>
              <a:rPr lang="sl-SI" sz="1600" dirty="0">
                <a:solidFill>
                  <a:prstClr val="black"/>
                </a:solidFill>
                <a:latin typeface="Calibri Light" panose="020F0302020204030204" pitchFamily="34" charset="0"/>
                <a:cs typeface="Calibri Light" panose="020F0302020204030204" pitchFamily="34" charset="0"/>
              </a:rPr>
              <a:t>, ki ga financira Evropska komisija, upravlja pa ga Evropska izvršna agencija za podnebje, infrastrukturo in okolje (CINEA). </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LIFE je največji evropski finančni mehanizem, namenjen izključno </a:t>
            </a:r>
            <a:r>
              <a:rPr lang="sl-SI" sz="1600" b="1" dirty="0">
                <a:solidFill>
                  <a:prstClr val="black"/>
                </a:solidFill>
                <a:latin typeface="Calibri Light" panose="020F0302020204030204" pitchFamily="34" charset="0"/>
                <a:cs typeface="Calibri Light" panose="020F0302020204030204" pitchFamily="34" charset="0"/>
              </a:rPr>
              <a:t>ukrepom na področju varstva okolja, ohranjanja narave, blaženja in prilagajanja podnebnim spremembam ter prehodu na čisto energijo.</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lang="sl-SI" sz="1600" dirty="0">
                <a:solidFill>
                  <a:prstClr val="black"/>
                </a:solidFill>
                <a:latin typeface="Calibri Light" panose="020F0302020204030204" pitchFamily="34" charset="0"/>
                <a:cs typeface="Calibri Light" panose="020F0302020204030204" pitchFamily="34" charset="0"/>
              </a:rPr>
              <a:t>Opredeljujeta ga dva ključna dokumenta: Uredba LIFE in Večletni delovni program LIFE 2025-2027.</a:t>
            </a: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lang="sl-SI" sz="1600" dirty="0">
              <a:solidFill>
                <a:prstClr val="black"/>
              </a:solidFill>
              <a:latin typeface="Calibri Light" panose="020F030202020403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a:p>
            <a:pPr marL="0" marR="0" lvl="0" indent="0" algn="just"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endParaRPr kumimoji="0" lang="sl-SI" sz="1400" b="0" i="1" u="none" strike="noStrike" kern="1200" cap="none" spc="0" normalizeH="0" baseline="0" noProof="0" dirty="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endParaRPr>
          </a:p>
        </p:txBody>
      </p:sp>
      <p:pic>
        <p:nvPicPr>
          <p:cNvPr id="2" name="Označba mesta slike 1">
            <a:extLst>
              <a:ext uri="{FF2B5EF4-FFF2-40B4-BE49-F238E27FC236}">
                <a16:creationId xmlns:a16="http://schemas.microsoft.com/office/drawing/2014/main" id="{531D71C3-0A51-84F5-BC10-6ECB678C43EB}"/>
              </a:ext>
            </a:extLst>
          </p:cNvPr>
          <p:cNvPicPr>
            <a:picLocks noGrp="1" noChangeAspect="1"/>
          </p:cNvPicPr>
          <p:nvPr>
            <p:ph type="pic" idx="1"/>
          </p:nvPr>
        </p:nvPicPr>
        <p:blipFill>
          <a:blip r:embed="rId3"/>
          <a:srcRect l="4349" r="4349"/>
          <a:stretch>
            <a:fillRect/>
          </a:stretch>
        </p:blipFill>
        <p:spPr>
          <a:xfrm>
            <a:off x="8268266" y="1214736"/>
            <a:ext cx="2662269" cy="1775804"/>
          </a:xfrm>
          <a:prstGeom prst="rect">
            <a:avLst/>
          </a:prstGeom>
        </p:spPr>
      </p:pic>
      <p:sp>
        <p:nvSpPr>
          <p:cNvPr id="3" name="PoljeZBesedilom 2">
            <a:extLst>
              <a:ext uri="{FF2B5EF4-FFF2-40B4-BE49-F238E27FC236}">
                <a16:creationId xmlns:a16="http://schemas.microsoft.com/office/drawing/2014/main" id="{DD5229D6-06B5-5013-261A-5321AAFE0EF3}"/>
              </a:ext>
            </a:extLst>
          </p:cNvPr>
          <p:cNvSpPr txBox="1"/>
          <p:nvPr/>
        </p:nvSpPr>
        <p:spPr>
          <a:xfrm>
            <a:off x="498106" y="3689825"/>
            <a:ext cx="10573966" cy="1815882"/>
          </a:xfrm>
          <a:prstGeom prst="rect">
            <a:avLst/>
          </a:prstGeom>
          <a:noFill/>
        </p:spPr>
        <p:txBody>
          <a:bodyPr wrap="square" rtlCol="0">
            <a:spAutoFit/>
          </a:bodyPr>
          <a:lstStyle/>
          <a:p>
            <a:r>
              <a:rPr lang="sl-SI" sz="1600" b="1" dirty="0">
                <a:solidFill>
                  <a:prstClr val="black"/>
                </a:solidFill>
                <a:latin typeface="Calibri Light" panose="020F0302020204030204" pitchFamily="34" charset="0"/>
                <a:cs typeface="Calibri Light" panose="020F0302020204030204" pitchFamily="34" charset="0"/>
              </a:rPr>
              <a:t>Splošni cilji programa</a:t>
            </a:r>
          </a:p>
          <a:p>
            <a:endParaRPr lang="sl-SI" sz="1600" b="1" dirty="0">
              <a:solidFill>
                <a:prstClr val="black"/>
              </a:solidFill>
              <a:latin typeface="Calibri Light" panose="020F0302020204030204" pitchFamily="34" charset="0"/>
              <a:cs typeface="Calibri Light" panose="020F0302020204030204" pitchFamily="34" charset="0"/>
            </a:endParaRPr>
          </a:p>
          <a:p>
            <a:r>
              <a:rPr lang="sl-SI" sz="1600" dirty="0">
                <a:solidFill>
                  <a:prstClr val="black"/>
                </a:solidFill>
                <a:latin typeface="Calibri Light" panose="020F0302020204030204" pitchFamily="34" charset="0"/>
                <a:cs typeface="Calibri Light" panose="020F0302020204030204" pitchFamily="34" charset="0"/>
              </a:rPr>
              <a:t>• prispevati k pravičnemu prehodu na trajnostno, krožno in energijsko učinkovito gospodarstvo, zasnovano na obnovljivih virih energije, podnebno nevtralno in odporno proti podnebnim spremembam;</a:t>
            </a:r>
          </a:p>
          <a:p>
            <a:r>
              <a:rPr lang="sl-SI" sz="1600" dirty="0">
                <a:solidFill>
                  <a:prstClr val="black"/>
                </a:solidFill>
                <a:latin typeface="Calibri Light" panose="020F0302020204030204" pitchFamily="34" charset="0"/>
                <a:cs typeface="Calibri Light" panose="020F0302020204030204" pitchFamily="34" charset="0"/>
              </a:rPr>
              <a:t>• prispevati k varovanju, obnovi in izboljševanju kakovosti okolja, vključno z zrakom, vodo in tlemi, ter zdravja;</a:t>
            </a:r>
          </a:p>
          <a:p>
            <a:r>
              <a:rPr lang="sl-SI" sz="1600" dirty="0">
                <a:solidFill>
                  <a:prstClr val="black"/>
                </a:solidFill>
                <a:latin typeface="Calibri Light" panose="020F0302020204030204" pitchFamily="34" charset="0"/>
                <a:cs typeface="Calibri Light" panose="020F0302020204030204" pitchFamily="34" charset="0"/>
              </a:rPr>
              <a:t>• prispevati k ustavitvi in zmanjševanju izgube biotske raznovrstnosti, vključno s podporo omrežju Natura 2000, ter bojem proti propadanju ekosistemov; podpreti izvajanje 9. Okoljskega akcijskega programa</a:t>
            </a:r>
          </a:p>
        </p:txBody>
      </p:sp>
    </p:spTree>
    <p:extLst>
      <p:ext uri="{BB962C8B-B14F-4D97-AF65-F5344CB8AC3E}">
        <p14:creationId xmlns:p14="http://schemas.microsoft.com/office/powerpoint/2010/main" val="3124788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07FB-4602-5632-3E21-F5324C56C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E64F3-EDD9-443C-378B-7882E8BC2DC2}"/>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JR za spodbujanje raziskovalcev na začetku kariere </a:t>
            </a:r>
            <a:br>
              <a:rPr lang="sl-SI" sz="3500" b="1" dirty="0">
                <a:latin typeface="Calibri Light" panose="020F0302020204030204" pitchFamily="34" charset="0"/>
                <a:cs typeface="Calibri Light" panose="020F0302020204030204" pitchFamily="34" charset="0"/>
              </a:rPr>
            </a:br>
            <a:r>
              <a:rPr lang="sl-SI" sz="3500" b="1" dirty="0">
                <a:latin typeface="Calibri Light" panose="020F0302020204030204" pitchFamily="34" charset="0"/>
                <a:cs typeface="Calibri Light" panose="020F0302020204030204" pitchFamily="34" charset="0"/>
              </a:rPr>
              <a:t>(JR RZK) </a:t>
            </a:r>
            <a:endParaRPr lang="sl-SI" sz="3500" dirty="0">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3B587014-7BA8-1959-0B2A-79931428E08C}"/>
              </a:ext>
            </a:extLst>
          </p:cNvPr>
          <p:cNvGraphicFramePr>
            <a:graphicFrameLocks noGrp="1"/>
          </p:cNvGraphicFramePr>
          <p:nvPr>
            <p:ph idx="1"/>
          </p:nvPr>
        </p:nvGraphicFramePr>
        <p:xfrm>
          <a:off x="818427" y="3761540"/>
          <a:ext cx="9958429" cy="1803654"/>
        </p:xfrm>
        <a:graphic>
          <a:graphicData uri="http://schemas.openxmlformats.org/drawingml/2006/table">
            <a:tbl>
              <a:tblPr firstRow="1" firstCol="1" lastRow="1" lastCol="1" bandRow="1" bandCol="1">
                <a:tableStyleId>{5C22544A-7EE6-4342-B048-85BDC9FD1C3A}</a:tableStyleId>
              </a:tblPr>
              <a:tblGrid>
                <a:gridCol w="2974406">
                  <a:extLst>
                    <a:ext uri="{9D8B030D-6E8A-4147-A177-3AD203B41FA5}">
                      <a16:colId xmlns:a16="http://schemas.microsoft.com/office/drawing/2014/main" val="148617924"/>
                    </a:ext>
                  </a:extLst>
                </a:gridCol>
                <a:gridCol w="2550104">
                  <a:extLst>
                    <a:ext uri="{9D8B030D-6E8A-4147-A177-3AD203B41FA5}">
                      <a16:colId xmlns:a16="http://schemas.microsoft.com/office/drawing/2014/main" val="1981113688"/>
                    </a:ext>
                  </a:extLst>
                </a:gridCol>
                <a:gridCol w="1822868">
                  <a:extLst>
                    <a:ext uri="{9D8B030D-6E8A-4147-A177-3AD203B41FA5}">
                      <a16:colId xmlns:a16="http://schemas.microsoft.com/office/drawing/2014/main" val="2551509668"/>
                    </a:ext>
                  </a:extLst>
                </a:gridCol>
                <a:gridCol w="2611051">
                  <a:extLst>
                    <a:ext uri="{9D8B030D-6E8A-4147-A177-3AD203B41FA5}">
                      <a16:colId xmlns:a16="http://schemas.microsoft.com/office/drawing/2014/main" val="1895669229"/>
                    </a:ext>
                  </a:extLst>
                </a:gridCol>
              </a:tblGrid>
              <a:tr h="176530">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a:t>
                      </a:r>
                      <a:r>
                        <a:rPr lang="sl-SI" sz="1500" spc="3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a:t>
                      </a:r>
                      <a:r>
                        <a:rPr lang="sl-SI" sz="1500" spc="6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Okvirna</a:t>
                      </a:r>
                      <a:r>
                        <a:rPr lang="sl-SI" sz="1500" spc="-105" dirty="0">
                          <a:effectLst/>
                          <a:latin typeface="Calibri Light" panose="020F0302020204030204" pitchFamily="34" charset="0"/>
                          <a:cs typeface="Calibri Light" panose="020F0302020204030204" pitchFamily="34" charset="0"/>
                        </a:rPr>
                        <a:t> </a:t>
                      </a:r>
                      <a:r>
                        <a:rPr lang="sl-SI" sz="1500" spc="-40" dirty="0">
                          <a:effectLst/>
                          <a:latin typeface="Calibri Light" panose="020F0302020204030204" pitchFamily="34" charset="0"/>
                          <a:cs typeface="Calibri Light" panose="020F0302020204030204" pitchFamily="34" charset="0"/>
                        </a:rPr>
                        <a:t>višina</a:t>
                      </a:r>
                      <a:r>
                        <a:rPr lang="sl-SI" sz="1500" spc="-105" dirty="0">
                          <a:effectLst/>
                          <a:latin typeface="Calibri Light" panose="020F0302020204030204" pitchFamily="34" charset="0"/>
                          <a:cs typeface="Calibri Light" panose="020F0302020204030204" pitchFamily="34" charset="0"/>
                        </a:rPr>
                        <a:t> </a:t>
                      </a:r>
                      <a:r>
                        <a:rPr lang="sl-SI" sz="1500" spc="-35" dirty="0">
                          <a:effectLst/>
                          <a:latin typeface="Calibri Light" panose="020F0302020204030204" pitchFamily="34" charset="0"/>
                          <a:cs typeface="Calibri Light" panose="020F0302020204030204" pitchFamily="34" charset="0"/>
                        </a:rPr>
                        <a:t>sredstev: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a:t>
                      </a:r>
                      <a:r>
                        <a:rPr lang="sl-SI" sz="1500" spc="-155"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upravičenosti</a:t>
                      </a:r>
                      <a:r>
                        <a:rPr lang="sl-SI" sz="1500" spc="-150"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stroškov: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181610">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a:t>
                      </a:r>
                      <a:r>
                        <a:rPr lang="sl-SI" sz="1500" b="1" spc="65"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 </a:t>
                      </a: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65405" marR="60325"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mn-ea"/>
                          <a:cs typeface="Calibri Light" panose="020F0302020204030204" pitchFamily="34" charset="0"/>
                        </a:rPr>
                        <a:t>Izvedba neodvisnih raziskav JRO na prednostnih področjih S5</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65405" marR="60325"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(plače, posredni stroški) </a:t>
                      </a:r>
                    </a:p>
                  </a:txBody>
                  <a:tcPr marL="0" marR="0" marT="0" marB="0">
                    <a:solidFill>
                      <a:schemeClr val="bg1"/>
                    </a:solidFill>
                  </a:tcPr>
                </a:tc>
                <a:tc>
                  <a:txBody>
                    <a:bodyPr/>
                    <a:lstStyle/>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10 mio EUR </a:t>
                      </a:r>
                    </a:p>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(V: 3 mio EUR, </a:t>
                      </a: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Z: 7 mio EUR) </a:t>
                      </a:r>
                    </a:p>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67945" marR="6540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31. 7. 2029</a:t>
                      </a:r>
                    </a:p>
                  </a:txBody>
                  <a:tcPr marL="0" marR="0" marT="0" marB="0">
                    <a:solidFill>
                      <a:schemeClr val="bg1"/>
                    </a:solidFill>
                  </a:tcPr>
                </a:tc>
                <a:extLst>
                  <a:ext uri="{0D108BD9-81ED-4DB2-BD59-A6C34878D82A}">
                    <a16:rowId xmlns:a16="http://schemas.microsoft.com/office/drawing/2014/main" val="4119145253"/>
                  </a:ext>
                </a:extLst>
              </a:tr>
              <a:tr h="176530">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Višina</a:t>
                      </a:r>
                      <a:r>
                        <a:rPr lang="sl-SI" sz="1500" b="1" spc="70" dirty="0">
                          <a:solidFill>
                            <a:schemeClr val="bg1"/>
                          </a:solidFill>
                          <a:effectLst/>
                          <a:latin typeface="Calibri Light" panose="020F0302020204030204" pitchFamily="34" charset="0"/>
                          <a:cs typeface="Calibri Light" panose="020F0302020204030204" pitchFamily="34" charset="0"/>
                        </a:rPr>
                        <a:t> </a:t>
                      </a:r>
                      <a:r>
                        <a:rPr lang="sl-SI" sz="1500" b="1" dirty="0">
                          <a:solidFill>
                            <a:schemeClr val="bg1"/>
                          </a:solidFill>
                          <a:effectLst/>
                          <a:latin typeface="Calibri Light" panose="020F0302020204030204" pitchFamily="34" charset="0"/>
                          <a:cs typeface="Calibri Light" panose="020F0302020204030204" pitchFamily="34" charset="0"/>
                        </a:rPr>
                        <a:t>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prijavo: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86660">
                <a:tc>
                  <a:txBody>
                    <a:bodyPr/>
                    <a:lstStyle/>
                    <a:p>
                      <a:pPr marL="53975" marR="5016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Javne raziskovalne organizacije </a:t>
                      </a:r>
                    </a:p>
                  </a:txBody>
                  <a:tcPr marL="0" marR="0" marT="0" marB="0">
                    <a:solidFill>
                      <a:schemeClr val="bg1"/>
                    </a:solidFill>
                  </a:tcPr>
                </a:tc>
                <a:tc>
                  <a:txBody>
                    <a:bodyPr/>
                    <a:lstStyle/>
                    <a:p>
                      <a:pPr marL="138430" marR="133350"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ARIS</a:t>
                      </a:r>
                    </a:p>
                  </a:txBody>
                  <a:tcPr marL="0" marR="0" marT="0" marB="0">
                    <a:solidFill>
                      <a:schemeClr val="bg1"/>
                    </a:solidFill>
                  </a:tcPr>
                </a:tc>
                <a:tc>
                  <a:txBody>
                    <a:bodyPr/>
                    <a:lstStyle/>
                    <a:p>
                      <a:pPr marL="537210" marR="160020" indent="-368300" algn="l">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pavšalni znesek na enoto</a:t>
                      </a:r>
                    </a:p>
                  </a:txBody>
                  <a:tcPr marL="0" marR="0" marT="0" marB="0">
                    <a:solidFill>
                      <a:schemeClr val="bg1"/>
                    </a:solidFill>
                  </a:tcPr>
                </a:tc>
                <a:tc>
                  <a:txBody>
                    <a:bodyPr/>
                    <a:lstStyle/>
                    <a:p>
                      <a:pPr marL="352425" algn="ctr">
                        <a:spcBef>
                          <a:spcPts val="195"/>
                        </a:spcBef>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11. 7. 2025 </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D6C07B8D-17D4-4A6D-1AF0-E1F1A5383820}"/>
              </a:ext>
            </a:extLst>
          </p:cNvPr>
          <p:cNvSpPr txBox="1"/>
          <p:nvPr/>
        </p:nvSpPr>
        <p:spPr>
          <a:xfrm>
            <a:off x="296269" y="1690688"/>
            <a:ext cx="10480587" cy="1784206"/>
          </a:xfrm>
          <a:prstGeom prst="rect">
            <a:avLst/>
          </a:prstGeom>
          <a:noFill/>
        </p:spPr>
        <p:txBody>
          <a:bodyPr wrap="square">
            <a:spAutoFit/>
          </a:bodyPr>
          <a:lstStyle/>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Namen: </a:t>
            </a:r>
            <a:r>
              <a:rPr lang="sl-SI" dirty="0">
                <a:latin typeface="Calibri Light" panose="020F0302020204030204" pitchFamily="34" charset="0"/>
                <a:cs typeface="Calibri Light" panose="020F0302020204030204" pitchFamily="34" charset="0"/>
              </a:rPr>
              <a:t>vzpostavitev povezave med raziskovalnim in gospodarskim okoljem, kjer bo povezovalni člen raziskovalec na začetku kariere; večja povezanost in sodelovanje med JRO in gospodarstvom; spodbujanje večanja vlaganj zasebnega sektorja v raziskave, razvoj in inovacije. </a:t>
            </a:r>
          </a:p>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Cilji: </a:t>
            </a:r>
            <a:r>
              <a:rPr lang="sl-SI" dirty="0">
                <a:latin typeface="Calibri Light" panose="020F0302020204030204" pitchFamily="34" charset="0"/>
                <a:ea typeface="Arial MT"/>
                <a:cs typeface="Calibri Light" panose="020F0302020204030204" pitchFamily="34" charset="0"/>
              </a:rPr>
              <a:t>izvedba neodvisnih raziskav, spodbujanje raziskovalne aktivnosti raziskovalcev, okrepitev povezovanja med akademsko sfero in gospodarstvom, prenos znanja in dobrih praks iz tujine, kroženje znanja.</a:t>
            </a:r>
          </a:p>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Povezava</a:t>
            </a:r>
            <a:r>
              <a:rPr lang="sl-SI" sz="1800" dirty="0">
                <a:effectLst/>
                <a:latin typeface="Calibri Light" panose="020F0302020204030204" pitchFamily="34" charset="0"/>
                <a:ea typeface="Arial MT"/>
                <a:cs typeface="Calibri Light" panose="020F0302020204030204" pitchFamily="34" charset="0"/>
              </a:rPr>
              <a:t>: </a:t>
            </a:r>
            <a:r>
              <a:rPr lang="sl-SI" sz="1800" dirty="0">
                <a:effectLst/>
                <a:latin typeface="Calibri Light" panose="020F0302020204030204" pitchFamily="34" charset="0"/>
                <a:ea typeface="Arial MT"/>
                <a:cs typeface="Calibri Light" panose="020F0302020204030204" pitchFamily="34" charset="0"/>
                <a:hlinkClick r:id="rId3"/>
              </a:rPr>
              <a:t>https://www.aris-rs.si/sl/inovac/razpisi/25/razpis-RZK-junij25.asp</a:t>
            </a:r>
            <a:endParaRPr lang="sl-SI" sz="1800" dirty="0">
              <a:effectLst/>
              <a:latin typeface="Calibri Light" panose="020F0302020204030204" pitchFamily="34" charset="0"/>
              <a:ea typeface="Arial MT"/>
              <a:cs typeface="Calibri Light" panose="020F0302020204030204" pitchFamily="34" charset="0"/>
            </a:endParaRPr>
          </a:p>
        </p:txBody>
      </p:sp>
    </p:spTree>
    <p:extLst>
      <p:ext uri="{BB962C8B-B14F-4D97-AF65-F5344CB8AC3E}">
        <p14:creationId xmlns:p14="http://schemas.microsoft.com/office/powerpoint/2010/main" val="3962956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857656" y="258780"/>
            <a:ext cx="9025647" cy="841105"/>
          </a:xfrm>
        </p:spPr>
        <p:txBody>
          <a:bodyPr>
            <a:normAutofit/>
          </a:bodyPr>
          <a:lstStyle/>
          <a:p>
            <a:r>
              <a:rPr lang="sl-SI" sz="3600" b="1" dirty="0">
                <a:latin typeface="Calibri Light" panose="020F0302020204030204" pitchFamily="34" charset="0"/>
                <a:cs typeface="Calibri Light" panose="020F0302020204030204" pitchFamily="34" charset="0"/>
              </a:rPr>
              <a:t>Struktura programa </a:t>
            </a:r>
            <a:r>
              <a:rPr lang="sl-SI" sz="3600" b="1" dirty="0" err="1">
                <a:latin typeface="Calibri Light" panose="020F0302020204030204" pitchFamily="34" charset="0"/>
                <a:cs typeface="Calibri Light" panose="020F0302020204030204" pitchFamily="34" charset="0"/>
              </a:rPr>
              <a:t>Life</a:t>
            </a:r>
            <a:endParaRPr lang="sl-SI" sz="3600" b="1" dirty="0">
              <a:latin typeface="Calibri Light" panose="020F0302020204030204" pitchFamily="34" charset="0"/>
              <a:cs typeface="Calibri Light" panose="020F0302020204030204" pitchFamily="34" charset="0"/>
            </a:endParaRPr>
          </a:p>
        </p:txBody>
      </p:sp>
      <p:sp>
        <p:nvSpPr>
          <p:cNvPr id="3" name="Označba mesta vsebine 2">
            <a:extLst>
              <a:ext uri="{FF2B5EF4-FFF2-40B4-BE49-F238E27FC236}">
                <a16:creationId xmlns:a16="http://schemas.microsoft.com/office/drawing/2014/main" id="{45886FEB-4FA5-39B0-D602-E84B87EE6CE3}"/>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sp>
        <p:nvSpPr>
          <p:cNvPr id="4" name="PoljeZBesedilom 3">
            <a:extLst>
              <a:ext uri="{FF2B5EF4-FFF2-40B4-BE49-F238E27FC236}">
                <a16:creationId xmlns:a16="http://schemas.microsoft.com/office/drawing/2014/main" id="{D0DE4486-F3A4-286B-C916-DCEA580755F0}"/>
              </a:ext>
            </a:extLst>
          </p:cNvPr>
          <p:cNvSpPr txBox="1"/>
          <p:nvPr/>
        </p:nvSpPr>
        <p:spPr>
          <a:xfrm>
            <a:off x="857656" y="1072094"/>
            <a:ext cx="10056779" cy="369332"/>
          </a:xfrm>
          <a:prstGeom prst="rect">
            <a:avLst/>
          </a:prstGeom>
          <a:noFill/>
        </p:spPr>
        <p:txBody>
          <a:bodyPr wrap="square" rtlCol="0">
            <a:spAutoFit/>
          </a:bodyPr>
          <a:lstStyle/>
          <a:p>
            <a:r>
              <a:rPr lang="sl-SI" dirty="0">
                <a:solidFill>
                  <a:prstClr val="black"/>
                </a:solidFill>
                <a:latin typeface="Calibri Light" panose="020F0302020204030204" pitchFamily="34" charset="0"/>
                <a:cs typeface="Calibri Light" panose="020F0302020204030204" pitchFamily="34" charset="0"/>
              </a:rPr>
              <a:t>Program LIFE je razdeljen na 2 področji in 4 podprograme, znotraj katerih je več prednostnih tem. </a:t>
            </a:r>
          </a:p>
        </p:txBody>
      </p:sp>
      <p:pic>
        <p:nvPicPr>
          <p:cNvPr id="5" name="Slika 4">
            <a:extLst>
              <a:ext uri="{FF2B5EF4-FFF2-40B4-BE49-F238E27FC236}">
                <a16:creationId xmlns:a16="http://schemas.microsoft.com/office/drawing/2014/main" id="{9635614C-F5DE-6084-4D1E-A5487E654896}"/>
              </a:ext>
            </a:extLst>
          </p:cNvPr>
          <p:cNvPicPr>
            <a:picLocks noChangeAspect="1"/>
          </p:cNvPicPr>
          <p:nvPr/>
        </p:nvPicPr>
        <p:blipFill>
          <a:blip r:embed="rId3"/>
          <a:stretch>
            <a:fillRect/>
          </a:stretch>
        </p:blipFill>
        <p:spPr>
          <a:xfrm>
            <a:off x="355390" y="1666808"/>
            <a:ext cx="5014406" cy="3342937"/>
          </a:xfrm>
          <a:prstGeom prst="rect">
            <a:avLst/>
          </a:prstGeom>
        </p:spPr>
      </p:pic>
      <p:sp>
        <p:nvSpPr>
          <p:cNvPr id="6" name="PoljeZBesedilom 5">
            <a:extLst>
              <a:ext uri="{FF2B5EF4-FFF2-40B4-BE49-F238E27FC236}">
                <a16:creationId xmlns:a16="http://schemas.microsoft.com/office/drawing/2014/main" id="{EA2CFD71-CDE7-7D33-28B1-80B8F6F71E80}"/>
              </a:ext>
            </a:extLst>
          </p:cNvPr>
          <p:cNvSpPr txBox="1"/>
          <p:nvPr/>
        </p:nvSpPr>
        <p:spPr>
          <a:xfrm>
            <a:off x="5069124" y="1569859"/>
            <a:ext cx="6550768" cy="5078313"/>
          </a:xfrm>
          <a:prstGeom prst="rect">
            <a:avLst/>
          </a:prstGeom>
          <a:noFill/>
        </p:spPr>
        <p:txBody>
          <a:bodyPr wrap="square" rtlCol="0">
            <a:spAutoFit/>
          </a:bodyPr>
          <a:lstStyle/>
          <a:p>
            <a:r>
              <a:rPr lang="sl-SI" sz="1400" b="1" u="sng" dirty="0">
                <a:solidFill>
                  <a:prstClr val="black"/>
                </a:solidFill>
                <a:latin typeface="Calibri Light" panose="020F0302020204030204" pitchFamily="34" charset="0"/>
                <a:cs typeface="Calibri Light" panose="020F0302020204030204" pitchFamily="34" charset="0"/>
              </a:rPr>
              <a:t>Podprogrami:</a:t>
            </a:r>
          </a:p>
          <a:p>
            <a:endParaRPr lang="sl-SI" sz="1400" b="1"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Krožno gospodarstvo in kakovost življenja</a:t>
            </a:r>
          </a:p>
          <a:p>
            <a:endParaRPr lang="sl-SI" sz="10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Podprogram spodbuja prehod k trajnostnemu, krožnemu in energijsko učinkovitemu gospodarstvu. Osredotoča se na zmanjšanje porabe virov, ravnanje z odpadki, emisije in uporabo škodljivih kemikalij. Prispeva k ciljem zelenega dogovora prek razvoja krožnih sistemov in izboljšanja kakovosti okolja</a:t>
            </a:r>
            <a:r>
              <a:rPr lang="sl-SI" sz="1400" dirty="0">
                <a:solidFill>
                  <a:prstClr val="black"/>
                </a:solidFill>
                <a:latin typeface="Calibri Light" panose="020F0302020204030204" pitchFamily="34" charset="0"/>
                <a:cs typeface="Calibri Light" panose="020F0302020204030204" pitchFamily="34" charset="0"/>
              </a:rPr>
              <a:t>.</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Narava in biotska raznovrstnost</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Cilj podprograma je izboljšati ohranjenost vrst, habitatov in ekosistemov, predvsem prek izvajanja omrežja Natura 2000. Spodbuja praktične naravovarstvene ukrepe ter integracijo biotske raznovrstnosti v druge politike EU. Poudarek je na ponovitvi dobrih praks in vključevanju deležnikov.</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Blaženje podnebnih sprememb in prilagajanje nanje</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Podpira zmanjšanje emisij, energijsko učinkovitost in prilagajanje na podnebne spremembe. Spodbuja naravne rešitve za zajem CO₂ ter večjo odpornost skupnosti in infrastrukture. Prispeva k podnebni nevtralnosti in pripravljenosti na vremenske ekstreme.</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400" b="1" dirty="0">
                <a:solidFill>
                  <a:prstClr val="black"/>
                </a:solidFill>
                <a:latin typeface="Calibri Light" panose="020F0302020204030204" pitchFamily="34" charset="0"/>
                <a:cs typeface="Calibri Light" panose="020F0302020204030204" pitchFamily="34" charset="0"/>
              </a:rPr>
              <a:t>Prehod na čisto energijo</a:t>
            </a:r>
          </a:p>
          <a:p>
            <a:endParaRPr lang="sl-SI" sz="1400" dirty="0">
              <a:solidFill>
                <a:prstClr val="black"/>
              </a:solidFill>
              <a:latin typeface="Calibri Light" panose="020F0302020204030204" pitchFamily="34" charset="0"/>
              <a:cs typeface="Calibri Light" panose="020F0302020204030204" pitchFamily="34" charset="0"/>
            </a:endParaRPr>
          </a:p>
          <a:p>
            <a:r>
              <a:rPr lang="sl-SI" sz="1200" dirty="0">
                <a:solidFill>
                  <a:prstClr val="black"/>
                </a:solidFill>
                <a:latin typeface="Calibri Light" panose="020F0302020204030204" pitchFamily="34" charset="0"/>
                <a:cs typeface="Calibri Light" panose="020F0302020204030204" pitchFamily="34" charset="0"/>
              </a:rPr>
              <a:t>Podprogram podpira razogljičenje, digitalizacijo in inovacije v energetiki, zlasti v stavbah in industriji. Krepi lokalne naložbe in zmogljivosti javnih organov ter spodbuja vključevanje državljanov v energetski prehod in boj proti energetski revščini.</a:t>
            </a:r>
          </a:p>
        </p:txBody>
      </p:sp>
    </p:spTree>
    <p:extLst>
      <p:ext uri="{BB962C8B-B14F-4D97-AF65-F5344CB8AC3E}">
        <p14:creationId xmlns:p14="http://schemas.microsoft.com/office/powerpoint/2010/main" val="3690546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1166-2C7C-B65D-1A6B-8446FDBE78A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2276F44-87F9-732A-6BFA-2B51EC834CEF}"/>
              </a:ext>
            </a:extLst>
          </p:cNvPr>
          <p:cNvSpPr>
            <a:spLocks noGrp="1"/>
          </p:cNvSpPr>
          <p:nvPr>
            <p:ph type="title"/>
          </p:nvPr>
        </p:nvSpPr>
        <p:spPr>
          <a:xfrm>
            <a:off x="857656" y="258780"/>
            <a:ext cx="9025647" cy="841105"/>
          </a:xfrm>
        </p:spPr>
        <p:txBody>
          <a:bodyPr>
            <a:normAutofit/>
          </a:bodyPr>
          <a:lstStyle/>
          <a:p>
            <a:r>
              <a:rPr lang="sl-SI" sz="3600" b="1" dirty="0">
                <a:latin typeface="Calibri Light" panose="020F0302020204030204" pitchFamily="34" charset="0"/>
                <a:cs typeface="Calibri Light" panose="020F0302020204030204" pitchFamily="34" charset="0"/>
              </a:rPr>
              <a:t>Vrste nepovratnih sredstev</a:t>
            </a:r>
          </a:p>
        </p:txBody>
      </p:sp>
      <p:sp>
        <p:nvSpPr>
          <p:cNvPr id="3" name="Označba mesta vsebine 2">
            <a:extLst>
              <a:ext uri="{FF2B5EF4-FFF2-40B4-BE49-F238E27FC236}">
                <a16:creationId xmlns:a16="http://schemas.microsoft.com/office/drawing/2014/main" id="{735CB9B9-6A37-FE7A-5A7A-B794BCE906A2}"/>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graphicFrame>
        <p:nvGraphicFramePr>
          <p:cNvPr id="8" name="Predmet 7">
            <a:extLst>
              <a:ext uri="{FF2B5EF4-FFF2-40B4-BE49-F238E27FC236}">
                <a16:creationId xmlns:a16="http://schemas.microsoft.com/office/drawing/2014/main" id="{7D798838-2821-DC5F-D89B-F97A5CAC81B1}"/>
              </a:ext>
            </a:extLst>
          </p:cNvPr>
          <p:cNvGraphicFramePr>
            <a:graphicFrameLocks noChangeAspect="1"/>
          </p:cNvGraphicFramePr>
          <p:nvPr>
            <p:extLst>
              <p:ext uri="{D42A27DB-BD31-4B8C-83A1-F6EECF244321}">
                <p14:modId xmlns:p14="http://schemas.microsoft.com/office/powerpoint/2010/main" val="2058495170"/>
              </p:ext>
            </p:extLst>
          </p:nvPr>
        </p:nvGraphicFramePr>
        <p:xfrm>
          <a:off x="947451" y="1099885"/>
          <a:ext cx="10201619" cy="4953000"/>
        </p:xfrm>
        <a:graphic>
          <a:graphicData uri="http://schemas.openxmlformats.org/presentationml/2006/ole">
            <mc:AlternateContent xmlns:mc="http://schemas.openxmlformats.org/markup-compatibility/2006">
              <mc:Choice xmlns:v="urn:schemas-microsoft-com:vml" Requires="v">
                <p:oleObj name="Worksheet" r:id="rId3" imgW="10553877" imgH="5745449" progId="Excel.Sheet.12">
                  <p:embed/>
                </p:oleObj>
              </mc:Choice>
              <mc:Fallback>
                <p:oleObj name="Worksheet" r:id="rId3" imgW="10553877" imgH="5745449" progId="Excel.Sheet.12">
                  <p:embed/>
                  <p:pic>
                    <p:nvPicPr>
                      <p:cNvPr id="8" name="Predmet 7">
                        <a:extLst>
                          <a:ext uri="{FF2B5EF4-FFF2-40B4-BE49-F238E27FC236}">
                            <a16:creationId xmlns:a16="http://schemas.microsoft.com/office/drawing/2014/main" id="{7D798838-2821-DC5F-D89B-F97A5CAC81B1}"/>
                          </a:ext>
                        </a:extLst>
                      </p:cNvPr>
                      <p:cNvPicPr/>
                      <p:nvPr/>
                    </p:nvPicPr>
                    <p:blipFill>
                      <a:blip r:embed="rId4"/>
                      <a:stretch>
                        <a:fillRect/>
                      </a:stretch>
                    </p:blipFill>
                    <p:spPr>
                      <a:xfrm>
                        <a:off x="947451" y="1099885"/>
                        <a:ext cx="10201619" cy="4953000"/>
                      </a:xfrm>
                      <a:prstGeom prst="rect">
                        <a:avLst/>
                      </a:prstGeom>
                    </p:spPr>
                  </p:pic>
                </p:oleObj>
              </mc:Fallback>
            </mc:AlternateContent>
          </a:graphicData>
        </a:graphic>
      </p:graphicFrame>
    </p:spTree>
    <p:extLst>
      <p:ext uri="{BB962C8B-B14F-4D97-AF65-F5344CB8AC3E}">
        <p14:creationId xmlns:p14="http://schemas.microsoft.com/office/powerpoint/2010/main" val="2190206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F2C4-CD33-1DB9-52D5-C308CF71C67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920AFD6-A377-5D8E-72AA-F19272084B8A}"/>
              </a:ext>
            </a:extLst>
          </p:cNvPr>
          <p:cNvSpPr>
            <a:spLocks noGrp="1"/>
          </p:cNvSpPr>
          <p:nvPr>
            <p:ph type="title"/>
          </p:nvPr>
        </p:nvSpPr>
        <p:spPr>
          <a:xfrm>
            <a:off x="448081" y="260484"/>
            <a:ext cx="10467569" cy="841105"/>
          </a:xfrm>
        </p:spPr>
        <p:txBody>
          <a:bodyPr>
            <a:normAutofit/>
          </a:bodyPr>
          <a:lstStyle/>
          <a:p>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Nekateri aktivni razpisi v okviru podprograma Prehod na čisto energijo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Clean</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Energy</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a:t>
            </a:r>
            <a:r>
              <a:rPr lang="sl-SI" sz="2000" b="1" dirty="0" err="1">
                <a:solidFill>
                  <a:schemeClr val="accent1">
                    <a:lumMod val="60000"/>
                    <a:lumOff val="40000"/>
                  </a:schemeClr>
                </a:solidFill>
                <a:latin typeface="Calibri Light" panose="020F0302020204030204" pitchFamily="34" charset="0"/>
                <a:cs typeface="Calibri Light" panose="020F0302020204030204" pitchFamily="34" charset="0"/>
              </a:rPr>
              <a:t>Transition</a:t>
            </a:r>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 – CET)  </a:t>
            </a:r>
          </a:p>
        </p:txBody>
      </p:sp>
      <p:sp>
        <p:nvSpPr>
          <p:cNvPr id="3" name="Označba mesta vsebine 2">
            <a:extLst>
              <a:ext uri="{FF2B5EF4-FFF2-40B4-BE49-F238E27FC236}">
                <a16:creationId xmlns:a16="http://schemas.microsoft.com/office/drawing/2014/main" id="{F13A8EDE-D10C-6FBC-0237-984BF7968EEC}"/>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sp>
        <p:nvSpPr>
          <p:cNvPr id="6" name="PoljeZBesedilom 5">
            <a:extLst>
              <a:ext uri="{FF2B5EF4-FFF2-40B4-BE49-F238E27FC236}">
                <a16:creationId xmlns:a16="http://schemas.microsoft.com/office/drawing/2014/main" id="{C251BB40-BF56-3A0A-E88B-8343BC35451F}"/>
              </a:ext>
            </a:extLst>
          </p:cNvPr>
          <p:cNvSpPr txBox="1"/>
          <p:nvPr/>
        </p:nvSpPr>
        <p:spPr>
          <a:xfrm>
            <a:off x="676274" y="1371511"/>
            <a:ext cx="10239376" cy="1477328"/>
          </a:xfrm>
          <a:prstGeom prst="rect">
            <a:avLst/>
          </a:prstGeom>
          <a:noFill/>
        </p:spPr>
        <p:txBody>
          <a:bodyPr wrap="square">
            <a:spAutoFit/>
          </a:bodyPr>
          <a:lstStyle/>
          <a:p>
            <a:r>
              <a:rPr lang="sl-SI" dirty="0"/>
              <a:t>LIFE CET podprogram financira ukrepe za pospešitev energetskega prehoda v EU.</a:t>
            </a:r>
          </a:p>
          <a:p>
            <a:endParaRPr lang="sl-SI" dirty="0"/>
          </a:p>
          <a:p>
            <a:r>
              <a:rPr lang="sl-SI" dirty="0"/>
              <a:t>Deluje izključno kot podporni ukrep (CSA – </a:t>
            </a:r>
            <a:r>
              <a:rPr lang="sl-SI" dirty="0" err="1"/>
              <a:t>Coordination</a:t>
            </a:r>
            <a:r>
              <a:rPr lang="sl-SI" dirty="0"/>
              <a:t> </a:t>
            </a:r>
            <a:r>
              <a:rPr lang="sl-SI" dirty="0" err="1"/>
              <a:t>and</a:t>
            </a:r>
            <a:r>
              <a:rPr lang="sl-SI" dirty="0"/>
              <a:t> </a:t>
            </a:r>
            <a:r>
              <a:rPr lang="sl-SI" dirty="0" err="1"/>
              <a:t>Support</a:t>
            </a:r>
            <a:r>
              <a:rPr lang="sl-SI" dirty="0"/>
              <a:t> </a:t>
            </a:r>
            <a:r>
              <a:rPr lang="sl-SI" dirty="0" err="1"/>
              <a:t>Action</a:t>
            </a:r>
            <a:r>
              <a:rPr lang="sl-SI" dirty="0"/>
              <a:t>).</a:t>
            </a:r>
          </a:p>
          <a:p>
            <a:endParaRPr lang="sl-SI" dirty="0"/>
          </a:p>
          <a:p>
            <a:r>
              <a:rPr lang="sl-SI" dirty="0"/>
              <a:t>Sofinanciranje je do 95 % – najvišje v programu LIFE.</a:t>
            </a:r>
          </a:p>
        </p:txBody>
      </p:sp>
      <p:graphicFrame>
        <p:nvGraphicFramePr>
          <p:cNvPr id="4" name="Predmet 3">
            <a:extLst>
              <a:ext uri="{FF2B5EF4-FFF2-40B4-BE49-F238E27FC236}">
                <a16:creationId xmlns:a16="http://schemas.microsoft.com/office/drawing/2014/main" id="{4712FE03-6B8B-F13E-9D58-61D9DA04D5B9}"/>
              </a:ext>
            </a:extLst>
          </p:cNvPr>
          <p:cNvGraphicFramePr>
            <a:graphicFrameLocks noChangeAspect="1"/>
          </p:cNvGraphicFramePr>
          <p:nvPr>
            <p:extLst>
              <p:ext uri="{D42A27DB-BD31-4B8C-83A1-F6EECF244321}">
                <p14:modId xmlns:p14="http://schemas.microsoft.com/office/powerpoint/2010/main" val="1543787027"/>
              </p:ext>
            </p:extLst>
          </p:nvPr>
        </p:nvGraphicFramePr>
        <p:xfrm>
          <a:off x="577850" y="3303588"/>
          <a:ext cx="10839450" cy="1846262"/>
        </p:xfrm>
        <a:graphic>
          <a:graphicData uri="http://schemas.openxmlformats.org/presentationml/2006/ole">
            <mc:AlternateContent xmlns:mc="http://schemas.openxmlformats.org/markup-compatibility/2006">
              <mc:Choice xmlns:v="urn:schemas-microsoft-com:vml" Requires="v">
                <p:oleObj name="Worksheet" r:id="rId3" imgW="19577042" imgH="3333750" progId="Excel.Sheet.12">
                  <p:embed/>
                </p:oleObj>
              </mc:Choice>
              <mc:Fallback>
                <p:oleObj name="Worksheet" r:id="rId3" imgW="19577042" imgH="3333750" progId="Excel.Sheet.12">
                  <p:embed/>
                  <p:pic>
                    <p:nvPicPr>
                      <p:cNvPr id="4" name="Predmet 3">
                        <a:extLst>
                          <a:ext uri="{FF2B5EF4-FFF2-40B4-BE49-F238E27FC236}">
                            <a16:creationId xmlns:a16="http://schemas.microsoft.com/office/drawing/2014/main" id="{4712FE03-6B8B-F13E-9D58-61D9DA04D5B9}"/>
                          </a:ext>
                        </a:extLst>
                      </p:cNvPr>
                      <p:cNvPicPr/>
                      <p:nvPr/>
                    </p:nvPicPr>
                    <p:blipFill>
                      <a:blip r:embed="rId4"/>
                      <a:stretch>
                        <a:fillRect/>
                      </a:stretch>
                    </p:blipFill>
                    <p:spPr>
                      <a:xfrm>
                        <a:off x="577850" y="3303588"/>
                        <a:ext cx="10839450" cy="184626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2458012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redmet 1">
            <a:extLst>
              <a:ext uri="{FF2B5EF4-FFF2-40B4-BE49-F238E27FC236}">
                <a16:creationId xmlns:a16="http://schemas.microsoft.com/office/drawing/2014/main" id="{6097D077-4820-4FA7-FA31-F6A33389D817}"/>
              </a:ext>
            </a:extLst>
          </p:cNvPr>
          <p:cNvGraphicFramePr>
            <a:graphicFrameLocks noChangeAspect="1"/>
          </p:cNvGraphicFramePr>
          <p:nvPr>
            <p:extLst>
              <p:ext uri="{D42A27DB-BD31-4B8C-83A1-F6EECF244321}">
                <p14:modId xmlns:p14="http://schemas.microsoft.com/office/powerpoint/2010/main" val="1683102009"/>
              </p:ext>
            </p:extLst>
          </p:nvPr>
        </p:nvGraphicFramePr>
        <p:xfrm>
          <a:off x="803275" y="930275"/>
          <a:ext cx="10415476" cy="4546600"/>
        </p:xfrm>
        <a:graphic>
          <a:graphicData uri="http://schemas.openxmlformats.org/presentationml/2006/ole">
            <mc:AlternateContent xmlns:mc="http://schemas.openxmlformats.org/markup-compatibility/2006">
              <mc:Choice xmlns:v="urn:schemas-microsoft-com:vml" Requires="v">
                <p:oleObj name="Worksheet" r:id="rId3" imgW="19577042" imgH="8546965" progId="Excel.Sheet.12">
                  <p:embed/>
                </p:oleObj>
              </mc:Choice>
              <mc:Fallback>
                <p:oleObj name="Worksheet" r:id="rId3" imgW="19577042" imgH="8546965" progId="Excel.Sheet.12">
                  <p:embed/>
                  <p:pic>
                    <p:nvPicPr>
                      <p:cNvPr id="2" name="Predmet 1">
                        <a:extLst>
                          <a:ext uri="{FF2B5EF4-FFF2-40B4-BE49-F238E27FC236}">
                            <a16:creationId xmlns:a16="http://schemas.microsoft.com/office/drawing/2014/main" id="{6097D077-4820-4FA7-FA31-F6A33389D817}"/>
                          </a:ext>
                        </a:extLst>
                      </p:cNvPr>
                      <p:cNvPicPr/>
                      <p:nvPr/>
                    </p:nvPicPr>
                    <p:blipFill>
                      <a:blip r:embed="rId4"/>
                      <a:stretch>
                        <a:fillRect/>
                      </a:stretch>
                    </p:blipFill>
                    <p:spPr>
                      <a:xfrm>
                        <a:off x="803275" y="930275"/>
                        <a:ext cx="10415476" cy="45466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768735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68A03-2BEA-0A3E-8ACE-A697872E3CA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CF758F1-F8FE-CBCE-9A3E-181CB8F43A2C}"/>
              </a:ext>
            </a:extLst>
          </p:cNvPr>
          <p:cNvSpPr>
            <a:spLocks noGrp="1"/>
          </p:cNvSpPr>
          <p:nvPr>
            <p:ph type="title"/>
          </p:nvPr>
        </p:nvSpPr>
        <p:spPr>
          <a:xfrm>
            <a:off x="448081" y="260484"/>
            <a:ext cx="10467569" cy="841105"/>
          </a:xfrm>
        </p:spPr>
        <p:txBody>
          <a:bodyPr>
            <a:normAutofit/>
          </a:bodyPr>
          <a:lstStyle/>
          <a:p>
            <a:r>
              <a:rPr lang="sl-SI" sz="2000" b="1" dirty="0">
                <a:solidFill>
                  <a:schemeClr val="accent1">
                    <a:lumMod val="60000"/>
                    <a:lumOff val="40000"/>
                  </a:schemeClr>
                </a:solidFill>
                <a:latin typeface="Calibri Light" panose="020F0302020204030204" pitchFamily="34" charset="0"/>
                <a:cs typeface="Calibri Light" panose="020F0302020204030204" pitchFamily="34" charset="0"/>
              </a:rPr>
              <a:t>Razpisi ostalih podprogramov   </a:t>
            </a:r>
          </a:p>
        </p:txBody>
      </p:sp>
      <p:sp>
        <p:nvSpPr>
          <p:cNvPr id="3" name="Označba mesta vsebine 2">
            <a:extLst>
              <a:ext uri="{FF2B5EF4-FFF2-40B4-BE49-F238E27FC236}">
                <a16:creationId xmlns:a16="http://schemas.microsoft.com/office/drawing/2014/main" id="{E85DE0A5-5B24-825E-654E-E7CE304A15BC}"/>
              </a:ext>
            </a:extLst>
          </p:cNvPr>
          <p:cNvSpPr>
            <a:spLocks noGrp="1"/>
          </p:cNvSpPr>
          <p:nvPr>
            <p:ph idx="1"/>
          </p:nvPr>
        </p:nvSpPr>
        <p:spPr>
          <a:xfrm>
            <a:off x="5807413" y="1825625"/>
            <a:ext cx="5546387" cy="4351338"/>
          </a:xfrm>
        </p:spPr>
        <p:txBody>
          <a:bodyPr>
            <a:normAutofit/>
          </a:bodyPr>
          <a:lstStyle/>
          <a:p>
            <a:pPr marL="0" indent="0">
              <a:buNone/>
            </a:pPr>
            <a:endParaRPr lang="sl-SI" sz="1800" dirty="0"/>
          </a:p>
          <a:p>
            <a:pPr marL="0" indent="0">
              <a:buNone/>
            </a:pPr>
            <a:endParaRPr lang="sl-SI" sz="1800" dirty="0"/>
          </a:p>
          <a:p>
            <a:pPr marL="0" indent="0">
              <a:buNone/>
            </a:pPr>
            <a:endParaRPr lang="sl-SI" sz="1800" dirty="0"/>
          </a:p>
        </p:txBody>
      </p:sp>
      <p:graphicFrame>
        <p:nvGraphicFramePr>
          <p:cNvPr id="4" name="Predmet 3">
            <a:extLst>
              <a:ext uri="{FF2B5EF4-FFF2-40B4-BE49-F238E27FC236}">
                <a16:creationId xmlns:a16="http://schemas.microsoft.com/office/drawing/2014/main" id="{FB8AE319-E9E5-3DA1-3645-7311A4B3A41C}"/>
              </a:ext>
            </a:extLst>
          </p:cNvPr>
          <p:cNvGraphicFramePr>
            <a:graphicFrameLocks noChangeAspect="1"/>
          </p:cNvGraphicFramePr>
          <p:nvPr>
            <p:extLst>
              <p:ext uri="{D42A27DB-BD31-4B8C-83A1-F6EECF244321}">
                <p14:modId xmlns:p14="http://schemas.microsoft.com/office/powerpoint/2010/main" val="1594333822"/>
              </p:ext>
            </p:extLst>
          </p:nvPr>
        </p:nvGraphicFramePr>
        <p:xfrm>
          <a:off x="527050" y="1176338"/>
          <a:ext cx="11122240" cy="3243262"/>
        </p:xfrm>
        <a:graphic>
          <a:graphicData uri="http://schemas.openxmlformats.org/presentationml/2006/ole">
            <mc:AlternateContent xmlns:mc="http://schemas.openxmlformats.org/markup-compatibility/2006">
              <mc:Choice xmlns:v="urn:schemas-microsoft-com:vml" Requires="v">
                <p:oleObj name="Worksheet" r:id="rId3" imgW="19577042" imgH="5708515" progId="Excel.Sheet.12">
                  <p:embed/>
                </p:oleObj>
              </mc:Choice>
              <mc:Fallback>
                <p:oleObj name="Worksheet" r:id="rId3" imgW="19577042" imgH="5708515" progId="Excel.Sheet.12">
                  <p:embed/>
                  <p:pic>
                    <p:nvPicPr>
                      <p:cNvPr id="4" name="Predmet 3">
                        <a:extLst>
                          <a:ext uri="{FF2B5EF4-FFF2-40B4-BE49-F238E27FC236}">
                            <a16:creationId xmlns:a16="http://schemas.microsoft.com/office/drawing/2014/main" id="{FB8AE319-E9E5-3DA1-3645-7311A4B3A41C}"/>
                          </a:ext>
                        </a:extLst>
                      </p:cNvPr>
                      <p:cNvPicPr/>
                      <p:nvPr/>
                    </p:nvPicPr>
                    <p:blipFill>
                      <a:blip r:embed="rId4"/>
                      <a:stretch>
                        <a:fillRect/>
                      </a:stretch>
                    </p:blipFill>
                    <p:spPr>
                      <a:xfrm>
                        <a:off x="527050" y="1176338"/>
                        <a:ext cx="11122240" cy="324326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636867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8EC2-5E3A-6475-13DC-E7387329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28491-0E2D-6CB3-3BCF-95C823C05ED1}"/>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Razpis ‚DIANA‘s </a:t>
            </a:r>
            <a:r>
              <a:rPr lang="sl-SI" sz="3500" b="1" dirty="0" err="1">
                <a:latin typeface="Calibri Light" panose="020F0302020204030204" pitchFamily="34" charset="0"/>
                <a:cs typeface="Calibri Light" panose="020F0302020204030204" pitchFamily="34" charset="0"/>
              </a:rPr>
              <a:t>Challenges</a:t>
            </a:r>
            <a:r>
              <a:rPr lang="sl-SI" sz="3500" b="1" dirty="0">
                <a:latin typeface="Calibri Light" panose="020F0302020204030204" pitchFamily="34" charset="0"/>
                <a:cs typeface="Calibri Light" panose="020F0302020204030204" pitchFamily="34" charset="0"/>
              </a:rPr>
              <a:t>‘ za leto 2026</a:t>
            </a:r>
            <a:br>
              <a:rPr lang="sl-SI" sz="3500" b="1" dirty="0">
                <a:latin typeface="Calibri Light" panose="020F0302020204030204" pitchFamily="34" charset="0"/>
                <a:cs typeface="Calibri Light" panose="020F0302020204030204" pitchFamily="34" charset="0"/>
              </a:rPr>
            </a:br>
            <a:r>
              <a:rPr lang="sl-SI" sz="1600" b="1" dirty="0">
                <a:latin typeface="Calibri Light" panose="020F0302020204030204" pitchFamily="34" charset="0"/>
                <a:cs typeface="Calibri Light" panose="020F0302020204030204" pitchFamily="34" charset="0"/>
              </a:rPr>
              <a:t>Povezava: </a:t>
            </a:r>
            <a:r>
              <a:rPr lang="sl-SI" sz="16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3"/>
              </a:rPr>
              <a:t>https://www.diana.nato.int/challenges.html</a:t>
            </a:r>
            <a:endParaRPr lang="sl-SI" sz="1600" b="1"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F3FEA78E-0B20-AEC3-8184-69623DF83C54}"/>
              </a:ext>
            </a:extLst>
          </p:cNvPr>
          <p:cNvSpPr txBox="1"/>
          <p:nvPr/>
        </p:nvSpPr>
        <p:spPr>
          <a:xfrm>
            <a:off x="294468" y="1690688"/>
            <a:ext cx="11059332" cy="4770537"/>
          </a:xfrm>
          <a:prstGeom prst="rect">
            <a:avLst/>
          </a:prstGeom>
          <a:noFill/>
        </p:spPr>
        <p:txBody>
          <a:bodyPr wrap="square">
            <a:spAutoFit/>
          </a:bodyPr>
          <a:lstStyle/>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DIANA (</a:t>
            </a:r>
            <a:r>
              <a:rPr lang="sl-SI" sz="1700" b="1" dirty="0" err="1">
                <a:latin typeface="Calibri Light" panose="020F0302020204030204" pitchFamily="34" charset="0"/>
                <a:cs typeface="Calibri Light" panose="020F0302020204030204" pitchFamily="34" charset="0"/>
              </a:rPr>
              <a:t>Defence</a:t>
            </a:r>
            <a:r>
              <a:rPr lang="sl-SI" sz="1700" b="1" dirty="0">
                <a:latin typeface="Calibri Light" panose="020F0302020204030204" pitchFamily="34" charset="0"/>
                <a:cs typeface="Calibri Light" panose="020F0302020204030204" pitchFamily="34" charset="0"/>
              </a:rPr>
              <a:t> Innovation </a:t>
            </a:r>
            <a:r>
              <a:rPr lang="sl-SI" sz="1700" b="1" dirty="0" err="1">
                <a:latin typeface="Calibri Light" panose="020F0302020204030204" pitchFamily="34" charset="0"/>
                <a:cs typeface="Calibri Light" panose="020F0302020204030204" pitchFamily="34" charset="0"/>
              </a:rPr>
              <a:t>Accelerator</a:t>
            </a:r>
            <a:r>
              <a:rPr lang="sl-SI" sz="1700" b="1" dirty="0">
                <a:latin typeface="Calibri Light" panose="020F0302020204030204" pitchFamily="34" charset="0"/>
                <a:cs typeface="Calibri Light" panose="020F0302020204030204" pitchFamily="34" charset="0"/>
              </a:rPr>
              <a:t> for the North Atlantic) – Pospeševalnik obrambnih inovacij zveze NATO </a:t>
            </a:r>
          </a:p>
          <a:p>
            <a:pPr marL="467995" indent="0" algn="just">
              <a:lnSpc>
                <a:spcPct val="91000"/>
              </a:lnSpc>
              <a:spcBef>
                <a:spcPts val="705"/>
              </a:spcBef>
              <a:buNone/>
            </a:pPr>
            <a:endParaRPr lang="sl-SI" sz="1700" b="1"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Razpis za izzive leta 2026: </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Vabilo inovatorjem k razvoju tehnologij za dvojno rabo </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Naslavljanje ključnih potreb na področju obrambe2 in varnosti v okviru zavezništva </a:t>
            </a:r>
          </a:p>
          <a:p>
            <a:pPr marL="467995" algn="just">
              <a:lnSpc>
                <a:spcPct val="91000"/>
              </a:lnSpc>
              <a:spcBef>
                <a:spcPts val="705"/>
              </a:spcBef>
            </a:pPr>
            <a:endParaRPr lang="sl-SI" sz="1700"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Struktura programa in financiranje:</a:t>
            </a:r>
          </a:p>
          <a:p>
            <a:pPr marL="467995" indent="0" algn="just">
              <a:lnSpc>
                <a:spcPct val="91000"/>
              </a:lnSpc>
              <a:spcBef>
                <a:spcPts val="705"/>
              </a:spcBef>
              <a:buNone/>
            </a:pPr>
            <a:r>
              <a:rPr lang="sl-SI" sz="1700" dirty="0">
                <a:latin typeface="Calibri Light" panose="020F0302020204030204" pitchFamily="34" charset="0"/>
                <a:cs typeface="Calibri Light" panose="020F0302020204030204" pitchFamily="34" charset="0"/>
              </a:rPr>
              <a:t>Dvostopenjski pospeševalni program: </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Faza 1: 6-mesečno obdobje z osnovnim financiranjem v višini 100.000 EUR</a:t>
            </a:r>
          </a:p>
          <a:p>
            <a:pPr marL="753745" lvl="0" indent="-285750" algn="just">
              <a:lnSpc>
                <a:spcPct val="91000"/>
              </a:lnSpc>
              <a:spcBef>
                <a:spcPts val="705"/>
              </a:spcBef>
              <a:spcAft>
                <a:spcPts val="1000"/>
              </a:spcAft>
              <a:buFont typeface="Arial" panose="020B0604020202020204" pitchFamily="34" charset="0"/>
              <a:buChar char="•"/>
              <a:tabLst>
                <a:tab pos="228600" algn="l"/>
              </a:tabLst>
            </a:pPr>
            <a:r>
              <a:rPr lang="sl-SI" sz="1700" dirty="0">
                <a:latin typeface="Calibri Light" panose="020F0302020204030204" pitchFamily="34" charset="0"/>
                <a:cs typeface="Calibri Light" panose="020F0302020204030204" pitchFamily="34" charset="0"/>
              </a:rPr>
              <a:t>Faza 2: dodatno 6-mesečno obdobje za izbrane ekipe, z možnostjo dodatnega financiranja do 300.000 EUR</a:t>
            </a:r>
          </a:p>
          <a:p>
            <a:pPr marL="467995" indent="0" algn="just">
              <a:lnSpc>
                <a:spcPct val="91000"/>
              </a:lnSpc>
              <a:spcBef>
                <a:spcPts val="705"/>
              </a:spcBef>
              <a:buNone/>
            </a:pPr>
            <a:r>
              <a:rPr lang="sl-SI" sz="1700" dirty="0">
                <a:latin typeface="Calibri Light" panose="020F0302020204030204" pitchFamily="34" charset="0"/>
                <a:cs typeface="Calibri Light" panose="020F0302020204030204" pitchFamily="34" charset="0"/>
              </a:rPr>
              <a:t>Dodatno DIANA omogoča dostop do več kot 180 testnih centrov; 23 pospeševalnikov po državah članicah NATO; mentorjev s področij znanosti, inženirstva, industrije in javnega naročanja v obrambi.</a:t>
            </a:r>
          </a:p>
          <a:p>
            <a:pPr marL="753745" indent="-285750" algn="just">
              <a:lnSpc>
                <a:spcPct val="91000"/>
              </a:lnSpc>
              <a:spcBef>
                <a:spcPts val="705"/>
              </a:spcBef>
              <a:buFont typeface="Arial" panose="020B0604020202020204" pitchFamily="34" charset="0"/>
              <a:buChar char="•"/>
            </a:pPr>
            <a:endParaRPr lang="sl-SI" sz="1600" dirty="0">
              <a:latin typeface="Calibri Light" panose="020F0302020204030204" pitchFamily="34" charset="0"/>
              <a:cs typeface="Calibri Light" panose="020F0302020204030204" pitchFamily="34" charset="0"/>
            </a:endParaRPr>
          </a:p>
          <a:p>
            <a:pPr marL="467995" algn="just">
              <a:lnSpc>
                <a:spcPct val="91000"/>
              </a:lnSpc>
              <a:spcBef>
                <a:spcPts val="705"/>
              </a:spcBef>
            </a:pP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55247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01F85-EDA9-7D15-2382-6751DC0B9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7684B-B103-0A26-FACB-10B88E0E291B}"/>
              </a:ext>
            </a:extLst>
          </p:cNvPr>
          <p:cNvSpPr>
            <a:spLocks noGrp="1"/>
          </p:cNvSpPr>
          <p:nvPr>
            <p:ph type="title"/>
          </p:nvPr>
        </p:nvSpPr>
        <p:spPr>
          <a:xfrm>
            <a:off x="838200" y="365125"/>
            <a:ext cx="9938657" cy="1325563"/>
          </a:xfrm>
        </p:spPr>
        <p:txBody>
          <a:bodyPr>
            <a:normAutofit/>
          </a:bodyPr>
          <a:lstStyle/>
          <a:p>
            <a:r>
              <a:rPr lang="sl-SI" sz="3500" b="1" dirty="0">
                <a:latin typeface="Calibri Light" panose="020F0302020204030204" pitchFamily="34" charset="0"/>
                <a:cs typeface="Calibri Light" panose="020F0302020204030204" pitchFamily="34" charset="0"/>
              </a:rPr>
              <a:t>Razpis ‚DIANA‘s </a:t>
            </a:r>
            <a:r>
              <a:rPr lang="sl-SI" sz="3500" b="1" dirty="0" err="1">
                <a:latin typeface="Calibri Light" panose="020F0302020204030204" pitchFamily="34" charset="0"/>
                <a:cs typeface="Calibri Light" panose="020F0302020204030204" pitchFamily="34" charset="0"/>
              </a:rPr>
              <a:t>Challenges</a:t>
            </a:r>
            <a:r>
              <a:rPr lang="sl-SI" sz="3500" b="1" dirty="0">
                <a:latin typeface="Calibri Light" panose="020F0302020204030204" pitchFamily="34" charset="0"/>
                <a:cs typeface="Calibri Light" panose="020F0302020204030204" pitchFamily="34" charset="0"/>
              </a:rPr>
              <a:t>‘ za leto 2026</a:t>
            </a:r>
          </a:p>
        </p:txBody>
      </p:sp>
      <p:sp>
        <p:nvSpPr>
          <p:cNvPr id="4" name="TextBox 3">
            <a:extLst>
              <a:ext uri="{FF2B5EF4-FFF2-40B4-BE49-F238E27FC236}">
                <a16:creationId xmlns:a16="http://schemas.microsoft.com/office/drawing/2014/main" id="{160E8477-01A3-499F-E8C6-EC9680256A20}"/>
              </a:ext>
            </a:extLst>
          </p:cNvPr>
          <p:cNvSpPr txBox="1"/>
          <p:nvPr/>
        </p:nvSpPr>
        <p:spPr>
          <a:xfrm>
            <a:off x="411480" y="1690688"/>
            <a:ext cx="10365376" cy="4485395"/>
          </a:xfrm>
          <a:prstGeom prst="rect">
            <a:avLst/>
          </a:prstGeom>
          <a:noFill/>
        </p:spPr>
        <p:txBody>
          <a:bodyPr wrap="square">
            <a:spAutoFit/>
          </a:bodyPr>
          <a:lstStyle/>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Rok za prijavo: 11. julij 2025 </a:t>
            </a:r>
          </a:p>
          <a:p>
            <a:pPr marL="467995" indent="0" algn="just">
              <a:lnSpc>
                <a:spcPct val="91000"/>
              </a:lnSpc>
              <a:spcBef>
                <a:spcPts val="705"/>
              </a:spcBef>
              <a:buNone/>
            </a:pPr>
            <a:endParaRPr lang="sl-SI" sz="1700" b="1"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Pogoji za prijavo: </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Prijave so odprte za podjetja iz držav članic NATO, zlasti za startupe in mala do srednje velika podjetja (MSP), tudi če še nimajo izkušenj na obrambnem področju.</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Priporočena stopnja tehnološke pripravljenosti (TRL) 4 ali več, a upoštevane bodo tudi nižje z visokim potencialom;</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Univerze in neprofitne organizacije se ne morejo prijaviti kot nosilci, lahko pa sodelujejo kot partnerji;</a:t>
            </a:r>
          </a:p>
          <a:p>
            <a:pPr marL="753745" indent="-285750" algn="just">
              <a:lnSpc>
                <a:spcPct val="91000"/>
              </a:lnSpc>
              <a:spcBef>
                <a:spcPts val="705"/>
              </a:spcBef>
              <a:buFont typeface="Arial" panose="020B0604020202020204" pitchFamily="34" charset="0"/>
              <a:buChar char="•"/>
            </a:pPr>
            <a:r>
              <a:rPr lang="sl-SI" sz="1700" dirty="0">
                <a:latin typeface="Calibri Light" panose="020F0302020204030204" pitchFamily="34" charset="0"/>
                <a:cs typeface="Calibri Light" panose="020F0302020204030204" pitchFamily="34" charset="0"/>
              </a:rPr>
              <a:t>Prijavni postopek vključuje kratko in podrobno prijavo ter predstavitev pred komisijo.</a:t>
            </a:r>
          </a:p>
          <a:p>
            <a:pPr marL="753745" indent="-285750" algn="just">
              <a:lnSpc>
                <a:spcPct val="91000"/>
              </a:lnSpc>
              <a:spcBef>
                <a:spcPts val="705"/>
              </a:spcBef>
              <a:buFont typeface="Arial" panose="020B0604020202020204" pitchFamily="34" charset="0"/>
              <a:buChar char="•"/>
            </a:pPr>
            <a:endParaRPr lang="sl-SI" sz="1700" dirty="0">
              <a:latin typeface="Calibri Light" panose="020F0302020204030204" pitchFamily="34" charset="0"/>
              <a:cs typeface="Calibri Light" panose="020F0302020204030204" pitchFamily="34" charset="0"/>
            </a:endParaRPr>
          </a:p>
          <a:p>
            <a:pPr marL="467995" indent="0" algn="just">
              <a:lnSpc>
                <a:spcPct val="91000"/>
              </a:lnSpc>
              <a:spcBef>
                <a:spcPts val="705"/>
              </a:spcBef>
              <a:buNone/>
            </a:pPr>
            <a:r>
              <a:rPr lang="sl-SI" sz="1700" b="1" dirty="0">
                <a:latin typeface="Calibri Light" panose="020F0302020204030204" pitchFamily="34" charset="0"/>
                <a:cs typeface="Calibri Light" panose="020F0302020204030204" pitchFamily="34" charset="0"/>
              </a:rPr>
              <a:t>Prednostna področja: </a:t>
            </a:r>
            <a:r>
              <a:rPr lang="sl-SI" sz="1700" dirty="0">
                <a:latin typeface="Calibri Light" panose="020F0302020204030204" pitchFamily="34" charset="0"/>
                <a:cs typeface="Calibri Light" panose="020F0302020204030204" pitchFamily="34" charset="0"/>
              </a:rPr>
              <a:t>Energija in napajanje | Napredne komunikacijske tehnologije | Delovanje v motenem elektromagnetnem okolju | Človeška odpornost in biotehnologija | Delovanje v ekstremnih okoljih | Pomorske operacije | Odpornost v vesoljskih operacijah | Kritična infrastruktura in logistika |Avtonomni in sistemi brez posadke | Odločanje s pomočjo podatkov</a:t>
            </a:r>
          </a:p>
          <a:p>
            <a:pPr marL="753745" indent="-285750" algn="just">
              <a:lnSpc>
                <a:spcPct val="91000"/>
              </a:lnSpc>
              <a:spcBef>
                <a:spcPts val="705"/>
              </a:spcBef>
              <a:buFont typeface="Arial" panose="020B0604020202020204" pitchFamily="34" charset="0"/>
              <a:buChar char="•"/>
            </a:pPr>
            <a:endParaRPr lang="sl-SI"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1908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oljeZBesedilom 18">
            <a:extLst>
              <a:ext uri="{FF2B5EF4-FFF2-40B4-BE49-F238E27FC236}">
                <a16:creationId xmlns:a16="http://schemas.microsoft.com/office/drawing/2014/main" id="{D36BC15B-B0FC-0B01-584E-16BDCEDBE306}"/>
              </a:ext>
            </a:extLst>
          </p:cNvPr>
          <p:cNvSpPr txBox="1"/>
          <p:nvPr/>
        </p:nvSpPr>
        <p:spPr>
          <a:xfrm>
            <a:off x="1054632" y="581776"/>
            <a:ext cx="9390134" cy="769441"/>
          </a:xfrm>
          <a:prstGeom prst="rect">
            <a:avLst/>
          </a:prstGeom>
          <a:noFill/>
        </p:spPr>
        <p:txBody>
          <a:bodyPr wrap="square" rtlCol="0">
            <a:spAutoFit/>
          </a:bodyPr>
          <a:lstStyle/>
          <a:p>
            <a:r>
              <a:rPr lang="sl-SI" sz="4400" b="1" dirty="0">
                <a:solidFill>
                  <a:schemeClr val="accent1">
                    <a:lumMod val="60000"/>
                    <a:lumOff val="40000"/>
                  </a:schemeClr>
                </a:solidFill>
                <a:latin typeface="Calibri Light" panose="020F0302020204030204" pitchFamily="34" charset="0"/>
                <a:ea typeface="+mj-ea"/>
                <a:cs typeface="Calibri Light" panose="020F0302020204030204" pitchFamily="34" charset="0"/>
              </a:rPr>
              <a:t>Javno naročanje kot gonilna sila inovacij</a:t>
            </a:r>
          </a:p>
        </p:txBody>
      </p:sp>
      <p:sp>
        <p:nvSpPr>
          <p:cNvPr id="3" name="PoljeZBesedilom 2">
            <a:extLst>
              <a:ext uri="{FF2B5EF4-FFF2-40B4-BE49-F238E27FC236}">
                <a16:creationId xmlns:a16="http://schemas.microsoft.com/office/drawing/2014/main" id="{41F0E125-5416-2442-2D62-AF63B7FFA643}"/>
              </a:ext>
            </a:extLst>
          </p:cNvPr>
          <p:cNvSpPr txBox="1"/>
          <p:nvPr/>
        </p:nvSpPr>
        <p:spPr>
          <a:xfrm>
            <a:off x="744415" y="1551021"/>
            <a:ext cx="10703170" cy="1477328"/>
          </a:xfrm>
          <a:prstGeom prst="rect">
            <a:avLst/>
          </a:prstGeom>
          <a:noFill/>
        </p:spPr>
        <p:txBody>
          <a:bodyPr wrap="square">
            <a:spAutoFit/>
          </a:bodyPr>
          <a:lstStyle/>
          <a:p>
            <a:r>
              <a:rPr lang="sl-SI" b="0" i="0" dirty="0">
                <a:solidFill>
                  <a:srgbClr val="000000"/>
                </a:solidFill>
                <a:effectLst/>
                <a:latin typeface="Calibri Light" panose="020F0302020204030204" pitchFamily="34" charset="0"/>
                <a:cs typeface="Calibri Light" panose="020F0302020204030204" pitchFamily="34" charset="0"/>
              </a:rPr>
              <a:t>Inovativno javno naročanje je skupni naziv za tri pristope, ki lahko spodbudijo večje vključevanje inovativnih rešitev: </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pred-komercialno javno naročanje, </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javno naročanje inovativnih rešitev,</a:t>
            </a:r>
          </a:p>
          <a:p>
            <a:pPr marL="285750" indent="-285750">
              <a:buFontTx/>
              <a:buChar char="-"/>
            </a:pPr>
            <a:r>
              <a:rPr lang="sl-SI" b="0" i="0" dirty="0">
                <a:solidFill>
                  <a:srgbClr val="000000"/>
                </a:solidFill>
                <a:effectLst/>
                <a:latin typeface="Calibri Light" panose="020F0302020204030204" pitchFamily="34" charset="0"/>
                <a:cs typeface="Calibri Light" panose="020F0302020204030204" pitchFamily="34" charset="0"/>
              </a:rPr>
              <a:t>partnerstvo za inovacije.</a:t>
            </a:r>
            <a:endParaRPr lang="sl-SI" dirty="0">
              <a:latin typeface="Calibri Light" panose="020F0302020204030204" pitchFamily="34" charset="0"/>
              <a:cs typeface="Calibri Light" panose="020F0302020204030204" pitchFamily="34" charset="0"/>
            </a:endParaRPr>
          </a:p>
        </p:txBody>
      </p:sp>
      <p:pic>
        <p:nvPicPr>
          <p:cNvPr id="4" name="Slika 3">
            <a:extLst>
              <a:ext uri="{FF2B5EF4-FFF2-40B4-BE49-F238E27FC236}">
                <a16:creationId xmlns:a16="http://schemas.microsoft.com/office/drawing/2014/main" id="{223C446A-FD11-97B3-79AD-61C6866FE785}"/>
              </a:ext>
            </a:extLst>
          </p:cNvPr>
          <p:cNvPicPr>
            <a:picLocks noChangeAspect="1"/>
          </p:cNvPicPr>
          <p:nvPr/>
        </p:nvPicPr>
        <p:blipFill>
          <a:blip r:embed="rId3"/>
          <a:stretch>
            <a:fillRect/>
          </a:stretch>
        </p:blipFill>
        <p:spPr>
          <a:xfrm>
            <a:off x="7291754" y="2368059"/>
            <a:ext cx="3974123" cy="3974123"/>
          </a:xfrm>
          <a:prstGeom prst="rect">
            <a:avLst/>
          </a:prstGeom>
        </p:spPr>
      </p:pic>
      <p:sp>
        <p:nvSpPr>
          <p:cNvPr id="5" name="PoljeZBesedilom 4">
            <a:extLst>
              <a:ext uri="{FF2B5EF4-FFF2-40B4-BE49-F238E27FC236}">
                <a16:creationId xmlns:a16="http://schemas.microsoft.com/office/drawing/2014/main" id="{37321DFF-5B90-2B62-F53C-9E41B281412F}"/>
              </a:ext>
            </a:extLst>
          </p:cNvPr>
          <p:cNvSpPr txBox="1"/>
          <p:nvPr/>
        </p:nvSpPr>
        <p:spPr>
          <a:xfrm>
            <a:off x="744415" y="3228153"/>
            <a:ext cx="5914293" cy="1785104"/>
          </a:xfrm>
          <a:prstGeom prst="rect">
            <a:avLst/>
          </a:prstGeom>
          <a:noFill/>
        </p:spPr>
        <p:txBody>
          <a:bodyPr wrap="square" rtlCol="0">
            <a:spAutoFit/>
          </a:bodyPr>
          <a:lstStyle/>
          <a:p>
            <a:r>
              <a:rPr lang="sl-SI" sz="2200" dirty="0">
                <a:solidFill>
                  <a:srgbClr val="000000"/>
                </a:solidFill>
                <a:latin typeface="Calibri Light" panose="020F0302020204030204" pitchFamily="34" charset="0"/>
                <a:cs typeface="Calibri Light" panose="020F0302020204030204" pitchFamily="34" charset="0"/>
              </a:rPr>
              <a:t>Zagonska ter mala in srednje velika podjetja (MSP) so vodilna inovativna sila na številnih trgih. </a:t>
            </a:r>
          </a:p>
          <a:p>
            <a:endParaRPr lang="sl-SI" sz="2200" dirty="0">
              <a:solidFill>
                <a:srgbClr val="000000"/>
              </a:solidFill>
              <a:latin typeface="Calibri Light" panose="020F0302020204030204" pitchFamily="34" charset="0"/>
              <a:cs typeface="Calibri Light" panose="020F0302020204030204" pitchFamily="34" charset="0"/>
            </a:endParaRPr>
          </a:p>
          <a:p>
            <a:r>
              <a:rPr lang="sl-SI" sz="2200" dirty="0">
                <a:solidFill>
                  <a:srgbClr val="000000"/>
                </a:solidFill>
                <a:latin typeface="Calibri Light" panose="020F0302020204030204" pitchFamily="34" charset="0"/>
                <a:cs typeface="Calibri Light" panose="020F0302020204030204" pitchFamily="34" charset="0"/>
              </a:rPr>
              <a:t>Z večjo dostopnostjo trgov javnih naročil bi se jim odprle nove možnosti za razvoj in rast.</a:t>
            </a:r>
          </a:p>
        </p:txBody>
      </p:sp>
    </p:spTree>
    <p:extLst>
      <p:ext uri="{BB962C8B-B14F-4D97-AF65-F5344CB8AC3E}">
        <p14:creationId xmlns:p14="http://schemas.microsoft.com/office/powerpoint/2010/main" val="3466147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8EEE6C-5932-7E60-0BF3-40A5F7302E2D}"/>
              </a:ext>
            </a:extLst>
          </p:cNvPr>
          <p:cNvSpPr>
            <a:spLocks noGrp="1"/>
          </p:cNvSpPr>
          <p:nvPr>
            <p:ph type="title"/>
          </p:nvPr>
        </p:nvSpPr>
        <p:spPr>
          <a:xfrm>
            <a:off x="630116" y="223025"/>
            <a:ext cx="10515600" cy="890954"/>
          </a:xfrm>
        </p:spPr>
        <p:txBody>
          <a:bodyPr/>
          <a:lstStyle/>
          <a:p>
            <a:r>
              <a:rPr lang="sl-SI" sz="2400" b="1" dirty="0">
                <a:latin typeface="Calibri Light" panose="020F0302020204030204" pitchFamily="34" charset="0"/>
                <a:cs typeface="Calibri Light" panose="020F0302020204030204" pitchFamily="34" charset="0"/>
              </a:rPr>
              <a:t>Evropa je v spodbujanje inovativnega javnega naročanja vključena na več načinov:</a:t>
            </a:r>
          </a:p>
        </p:txBody>
      </p:sp>
      <p:sp>
        <p:nvSpPr>
          <p:cNvPr id="3" name="PoljeZBesedilom 2">
            <a:extLst>
              <a:ext uri="{FF2B5EF4-FFF2-40B4-BE49-F238E27FC236}">
                <a16:creationId xmlns:a16="http://schemas.microsoft.com/office/drawing/2014/main" id="{AB796ED1-FE3A-3A51-8EDF-317F32B514CF}"/>
              </a:ext>
            </a:extLst>
          </p:cNvPr>
          <p:cNvSpPr txBox="1"/>
          <p:nvPr/>
        </p:nvSpPr>
        <p:spPr>
          <a:xfrm>
            <a:off x="630116" y="1292399"/>
            <a:ext cx="10931768" cy="4016484"/>
          </a:xfrm>
          <a:prstGeom prst="rect">
            <a:avLst/>
          </a:prstGeom>
          <a:noFill/>
        </p:spPr>
        <p:txBody>
          <a:bodyPr wrap="square" rtlCol="0">
            <a:spAutoFit/>
          </a:bodyPr>
          <a:lstStyle/>
          <a:p>
            <a:pPr marL="342900" indent="-342900">
              <a:buFont typeface="+mj-lt"/>
              <a:buAutoNum type="arabicPeriod"/>
            </a:pPr>
            <a:r>
              <a:rPr lang="sl-SI" sz="1500" b="1" dirty="0"/>
              <a:t>Evropski pravni okvir:</a:t>
            </a:r>
            <a:endParaRPr lang="sl-SI" sz="1500" dirty="0"/>
          </a:p>
          <a:p>
            <a:endParaRPr lang="sl-SI" sz="1500" dirty="0"/>
          </a:p>
          <a:p>
            <a:r>
              <a:rPr lang="sl-SI" sz="1500" dirty="0">
                <a:solidFill>
                  <a:prstClr val="black"/>
                </a:solidFill>
                <a:latin typeface="Calibri Light" panose="020F0302020204030204" pitchFamily="34" charset="0"/>
                <a:cs typeface="Calibri Light" panose="020F0302020204030204" pitchFamily="34" charset="0"/>
              </a:rPr>
              <a:t>Direktivi 2014/24/EU in 2014/25/EU omogočata uporabo inovacijskih postopkov, kot so:</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Konkurenčni dialog</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Partnerstvo za inovacije</a:t>
            </a:r>
          </a:p>
          <a:p>
            <a:pPr marL="285750" indent="-285750">
              <a:buFont typeface="Arial" panose="020B0604020202020204" pitchFamily="34" charset="0"/>
              <a:buChar char="•"/>
            </a:pPr>
            <a:r>
              <a:rPr lang="sl-SI" sz="1500" dirty="0">
                <a:solidFill>
                  <a:prstClr val="black"/>
                </a:solidFill>
                <a:latin typeface="Calibri Light" panose="020F0302020204030204" pitchFamily="34" charset="0"/>
                <a:cs typeface="Calibri Light" panose="020F0302020204030204" pitchFamily="34" charset="0"/>
              </a:rPr>
              <a:t>Uporaba meril, kot so stroški v življenjski dobi in inovativnost</a:t>
            </a:r>
          </a:p>
          <a:p>
            <a:endParaRPr lang="sl-SI" sz="1500" dirty="0">
              <a:solidFill>
                <a:srgbClr val="000000"/>
              </a:solidFill>
              <a:latin typeface="Times New Roman" panose="02020603050405020304" pitchFamily="18" charset="0"/>
            </a:endParaRPr>
          </a:p>
          <a:p>
            <a:pPr marL="342900" indent="-342900">
              <a:buFont typeface="+mj-lt"/>
              <a:buAutoNum type="arabicPeriod" startAt="2"/>
            </a:pPr>
            <a:r>
              <a:rPr lang="sl-SI" sz="1500" b="1" dirty="0"/>
              <a:t>Financiranje prek programov EU:</a:t>
            </a:r>
          </a:p>
          <a:p>
            <a:endParaRPr lang="sl-SI" sz="15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sl-SI" sz="1500" b="1" dirty="0" err="1">
                <a:solidFill>
                  <a:prstClr val="black"/>
                </a:solidFill>
                <a:latin typeface="Calibri Light" panose="020F0302020204030204" pitchFamily="34" charset="0"/>
                <a:cs typeface="Calibri Light" panose="020F0302020204030204" pitchFamily="34" charset="0"/>
              </a:rPr>
              <a:t>Horizon</a:t>
            </a:r>
            <a:r>
              <a:rPr lang="sl-SI" sz="1500" b="1" dirty="0">
                <a:solidFill>
                  <a:prstClr val="black"/>
                </a:solidFill>
                <a:latin typeface="Calibri Light" panose="020F0302020204030204" pitchFamily="34" charset="0"/>
                <a:cs typeface="Calibri Light" panose="020F0302020204030204" pitchFamily="34" charset="0"/>
              </a:rPr>
              <a:t> 2020 / </a:t>
            </a:r>
            <a:r>
              <a:rPr lang="sl-SI" sz="1500" b="1" dirty="0" err="1">
                <a:solidFill>
                  <a:prstClr val="black"/>
                </a:solidFill>
                <a:latin typeface="Calibri Light" panose="020F0302020204030204" pitchFamily="34" charset="0"/>
                <a:cs typeface="Calibri Light" panose="020F0302020204030204" pitchFamily="34" charset="0"/>
              </a:rPr>
              <a:t>Horizon</a:t>
            </a:r>
            <a:r>
              <a:rPr lang="sl-SI" sz="1500" b="1" dirty="0">
                <a:solidFill>
                  <a:prstClr val="black"/>
                </a:solidFill>
                <a:latin typeface="Calibri Light" panose="020F0302020204030204" pitchFamily="34" charset="0"/>
                <a:cs typeface="Calibri Light" panose="020F0302020204030204" pitchFamily="34" charset="0"/>
              </a:rPr>
              <a:t> </a:t>
            </a:r>
            <a:r>
              <a:rPr lang="sl-SI" sz="1500" b="1" dirty="0" err="1">
                <a:solidFill>
                  <a:prstClr val="black"/>
                </a:solidFill>
                <a:latin typeface="Calibri Light" panose="020F0302020204030204" pitchFamily="34" charset="0"/>
                <a:cs typeface="Calibri Light" panose="020F0302020204030204" pitchFamily="34" charset="0"/>
              </a:rPr>
              <a:t>Europe</a:t>
            </a:r>
            <a:r>
              <a:rPr lang="sl-SI" sz="1500" dirty="0">
                <a:solidFill>
                  <a:prstClr val="black"/>
                </a:solidFill>
                <a:latin typeface="Calibri Light" panose="020F0302020204030204" pitchFamily="34" charset="0"/>
                <a:cs typeface="Calibri Light" panose="020F0302020204030204" pitchFamily="34" charset="0"/>
              </a:rPr>
              <a:t>: omogočata: financiranje skupin naročnikov, sofinanciranje inovativnih rešitev, pilotne projekte za čezmejno naročanje.</a:t>
            </a:r>
          </a:p>
          <a:p>
            <a:pPr marL="285750" indent="-285750">
              <a:buFont typeface="Arial" panose="020B0604020202020204" pitchFamily="34" charset="0"/>
              <a:buChar char="•"/>
            </a:pPr>
            <a:r>
              <a:rPr lang="sl-SI" sz="1500" b="1" dirty="0">
                <a:solidFill>
                  <a:prstClr val="black"/>
                </a:solidFill>
                <a:latin typeface="Calibri Light" panose="020F0302020204030204" pitchFamily="34" charset="0"/>
                <a:cs typeface="Calibri Light" panose="020F0302020204030204" pitchFamily="34" charset="0"/>
              </a:rPr>
              <a:t>Evropski strukturni in investicijski skladi (ESIF</a:t>
            </a:r>
            <a:r>
              <a:rPr lang="sl-SI" sz="1500" dirty="0">
                <a:solidFill>
                  <a:prstClr val="black"/>
                </a:solidFill>
                <a:latin typeface="Calibri Light" panose="020F0302020204030204" pitchFamily="34" charset="0"/>
                <a:cs typeface="Calibri Light" panose="020F0302020204030204" pitchFamily="34" charset="0"/>
              </a:rPr>
              <a:t>): Podpirajo uporabo inovativnih rešitev v regijah – zlasti prek strategij pametne specializacije.</a:t>
            </a:r>
          </a:p>
          <a:p>
            <a:endParaRPr lang="sl-SI" sz="1500" dirty="0">
              <a:solidFill>
                <a:srgbClr val="000000"/>
              </a:solidFill>
              <a:latin typeface="Times New Roman" panose="02020603050405020304" pitchFamily="18" charset="0"/>
            </a:endParaRPr>
          </a:p>
          <a:p>
            <a:pPr marL="342900" indent="-342900">
              <a:buFont typeface="+mj-lt"/>
              <a:buAutoNum type="arabicPeriod" startAt="3"/>
            </a:pPr>
            <a:r>
              <a:rPr lang="sl-SI" sz="1500" b="1" dirty="0"/>
              <a:t>Praktična podpora in platforme:</a:t>
            </a:r>
          </a:p>
          <a:p>
            <a:endParaRPr lang="sl-SI" sz="1500" b="1" dirty="0"/>
          </a:p>
          <a:p>
            <a:pPr marL="285750" indent="-285750">
              <a:buFont typeface="Arial" panose="020B0604020202020204" pitchFamily="34" charset="0"/>
              <a:buChar char="•"/>
            </a:pPr>
            <a:r>
              <a:rPr lang="sl-SI" sz="1500" b="1" dirty="0" err="1">
                <a:solidFill>
                  <a:prstClr val="black"/>
                </a:solidFill>
                <a:latin typeface="Calibri Light" panose="020F0302020204030204" pitchFamily="34" charset="0"/>
                <a:cs typeface="Calibri Light" panose="020F0302020204030204" pitchFamily="34" charset="0"/>
              </a:rPr>
              <a:t>Innovation</a:t>
            </a:r>
            <a:r>
              <a:rPr lang="sl-SI" sz="1500" b="1" dirty="0">
                <a:solidFill>
                  <a:prstClr val="black"/>
                </a:solidFill>
                <a:latin typeface="Calibri Light" panose="020F0302020204030204" pitchFamily="34" charset="0"/>
                <a:cs typeface="Calibri Light" panose="020F0302020204030204" pitchFamily="34" charset="0"/>
              </a:rPr>
              <a:t> </a:t>
            </a:r>
            <a:r>
              <a:rPr lang="sl-SI" sz="1500" b="1" dirty="0" err="1">
                <a:solidFill>
                  <a:prstClr val="black"/>
                </a:solidFill>
                <a:latin typeface="Calibri Light" panose="020F0302020204030204" pitchFamily="34" charset="0"/>
                <a:cs typeface="Calibri Light" panose="020F0302020204030204" pitchFamily="34" charset="0"/>
              </a:rPr>
              <a:t>Procurement</a:t>
            </a:r>
            <a:r>
              <a:rPr lang="sl-SI" sz="1500" b="1" dirty="0">
                <a:solidFill>
                  <a:prstClr val="black"/>
                </a:solidFill>
                <a:latin typeface="Calibri Light" panose="020F0302020204030204" pitchFamily="34" charset="0"/>
                <a:cs typeface="Calibri Light" panose="020F0302020204030204" pitchFamily="34" charset="0"/>
              </a:rPr>
              <a:t> Platform (</a:t>
            </a:r>
            <a:r>
              <a:rPr lang="sl-SI" sz="1500" dirty="0">
                <a:solidFill>
                  <a:prstClr val="black"/>
                </a:solidFill>
                <a:latin typeface="Calibri Light" panose="020F0302020204030204" pitchFamily="34" charset="0"/>
                <a:cs typeface="Calibri Light" panose="020F0302020204030204" pitchFamily="34" charset="0"/>
              </a:rPr>
              <a:t>innovation-procurement.org): deljenje primerov dobrih praks, orodja za naročnike in pravna podpora.</a:t>
            </a:r>
          </a:p>
          <a:p>
            <a:pPr marL="285750" indent="-285750">
              <a:buFont typeface="Arial" panose="020B0604020202020204" pitchFamily="34" charset="0"/>
              <a:buChar char="•"/>
            </a:pPr>
            <a:r>
              <a:rPr lang="sl-SI" sz="1500" b="1" dirty="0">
                <a:solidFill>
                  <a:prstClr val="black"/>
                </a:solidFill>
                <a:latin typeface="Calibri Light" panose="020F0302020204030204" pitchFamily="34" charset="0"/>
                <a:cs typeface="Calibri Light" panose="020F0302020204030204" pitchFamily="34" charset="0"/>
              </a:rPr>
              <a:t>Letna nagrada za inovativno naročanje (PPI </a:t>
            </a:r>
            <a:r>
              <a:rPr lang="sl-SI" sz="1500" b="1" dirty="0" err="1">
                <a:solidFill>
                  <a:prstClr val="black"/>
                </a:solidFill>
                <a:latin typeface="Calibri Light" panose="020F0302020204030204" pitchFamily="34" charset="0"/>
                <a:cs typeface="Calibri Light" panose="020F0302020204030204" pitchFamily="34" charset="0"/>
              </a:rPr>
              <a:t>Award</a:t>
            </a:r>
            <a:r>
              <a:rPr lang="sl-SI" sz="1500" b="1" dirty="0">
                <a:solidFill>
                  <a:prstClr val="black"/>
                </a:solidFill>
                <a:latin typeface="Calibri Light" panose="020F0302020204030204" pitchFamily="34" charset="0"/>
                <a:cs typeface="Calibri Light" panose="020F0302020204030204" pitchFamily="34" charset="0"/>
              </a:rPr>
              <a:t>): </a:t>
            </a:r>
            <a:r>
              <a:rPr lang="sl-SI" sz="1500" dirty="0">
                <a:solidFill>
                  <a:prstClr val="black"/>
                </a:solidFill>
                <a:latin typeface="Calibri Light" panose="020F0302020204030204" pitchFamily="34" charset="0"/>
                <a:cs typeface="Calibri Light" panose="020F0302020204030204" pitchFamily="34" charset="0"/>
              </a:rPr>
              <a:t>prepoznava uspešne javne razpise inovacij.</a:t>
            </a:r>
          </a:p>
        </p:txBody>
      </p:sp>
      <p:sp>
        <p:nvSpPr>
          <p:cNvPr id="4" name="PoljeZBesedilom 3">
            <a:extLst>
              <a:ext uri="{FF2B5EF4-FFF2-40B4-BE49-F238E27FC236}">
                <a16:creationId xmlns:a16="http://schemas.microsoft.com/office/drawing/2014/main" id="{281BCBAC-6F14-8669-46A2-32FF9EB30023}"/>
              </a:ext>
            </a:extLst>
          </p:cNvPr>
          <p:cNvSpPr txBox="1"/>
          <p:nvPr/>
        </p:nvSpPr>
        <p:spPr>
          <a:xfrm>
            <a:off x="630116" y="836980"/>
            <a:ext cx="7170234" cy="276999"/>
          </a:xfrm>
          <a:prstGeom prst="rect">
            <a:avLst/>
          </a:prstGeom>
          <a:noFill/>
        </p:spPr>
        <p:txBody>
          <a:bodyPr wrap="square" rtlCol="0">
            <a:spAutoFit/>
          </a:bodyPr>
          <a:lstStyle/>
          <a:p>
            <a:r>
              <a:rPr lang="sl-SI" sz="1200" dirty="0"/>
              <a:t>Povezava: </a:t>
            </a:r>
            <a:r>
              <a:rPr lang="sl-SI" sz="1200" dirty="0">
                <a:hlinkClick r:id="rId3"/>
              </a:rPr>
              <a:t>Javno naročanje inovacij</a:t>
            </a:r>
            <a:endParaRPr lang="sl-SI" sz="1200" dirty="0"/>
          </a:p>
        </p:txBody>
      </p:sp>
    </p:spTree>
    <p:extLst>
      <p:ext uri="{BB962C8B-B14F-4D97-AF65-F5344CB8AC3E}">
        <p14:creationId xmlns:p14="http://schemas.microsoft.com/office/powerpoint/2010/main" val="853723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C5C94-EDA8-405B-B5A2-3AEB0D07E67A}"/>
              </a:ext>
            </a:extLst>
          </p:cNvPr>
          <p:cNvSpPr txBox="1"/>
          <p:nvPr/>
        </p:nvSpPr>
        <p:spPr>
          <a:xfrm>
            <a:off x="251791" y="581590"/>
            <a:ext cx="10270435" cy="1081182"/>
          </a:xfrm>
          <a:prstGeom prst="ellipse">
            <a:avLst/>
          </a:prstGeom>
        </p:spPr>
        <p:txBody>
          <a:bodyPr vert="horz" lIns="91440" tIns="45720" rIns="91440" bIns="45720" rtlCol="0" anchor="ctr">
            <a:noAutofit/>
          </a:bodyPr>
          <a:lstStyle/>
          <a:p>
            <a:pPr>
              <a:lnSpc>
                <a:spcPct val="90000"/>
              </a:lnSpc>
              <a:spcBef>
                <a:spcPct val="0"/>
              </a:spcBef>
              <a:spcAft>
                <a:spcPts val="600"/>
              </a:spcAft>
            </a:pPr>
            <a:r>
              <a:rPr lang="sl-SI" sz="3600" b="1" dirty="0">
                <a:latin typeface="Calibri Light" panose="020F0302020204030204" pitchFamily="34" charset="0"/>
                <a:ea typeface="+mj-ea"/>
                <a:cs typeface="Calibri Light" panose="020F0302020204030204" pitchFamily="34" charset="0"/>
              </a:rPr>
              <a:t>Where can the Chamber of Commerce and </a:t>
            </a:r>
            <a:r>
              <a:rPr lang="sl-SI" sz="3600" b="1" dirty="0" err="1">
                <a:latin typeface="Calibri Light" panose="020F0302020204030204" pitchFamily="34" charset="0"/>
                <a:ea typeface="+mj-ea"/>
                <a:cs typeface="Calibri Light" panose="020F0302020204030204" pitchFamily="34" charset="0"/>
              </a:rPr>
              <a:t>Industry</a:t>
            </a:r>
            <a:r>
              <a:rPr lang="sl-SI" sz="3600" b="1" dirty="0">
                <a:latin typeface="Calibri Light" panose="020F0302020204030204" pitchFamily="34" charset="0"/>
                <a:ea typeface="+mj-ea"/>
                <a:cs typeface="Calibri Light" panose="020F0302020204030204" pitchFamily="34" charset="0"/>
              </a:rPr>
              <a:t> of Slovenia </a:t>
            </a:r>
            <a:r>
              <a:rPr lang="sl-SI" sz="3600" b="1" dirty="0" err="1">
                <a:latin typeface="Calibri Light" panose="020F0302020204030204" pitchFamily="34" charset="0"/>
                <a:ea typeface="+mj-ea"/>
                <a:cs typeface="Calibri Light" panose="020F0302020204030204" pitchFamily="34" charset="0"/>
              </a:rPr>
              <a:t>help</a:t>
            </a:r>
            <a:r>
              <a:rPr lang="sl-SI" sz="3600" b="1" dirty="0">
                <a:latin typeface="Calibri Light" panose="020F0302020204030204" pitchFamily="34" charset="0"/>
                <a:ea typeface="+mj-ea"/>
                <a:cs typeface="Calibri Light" panose="020F0302020204030204" pitchFamily="34" charset="0"/>
              </a:rPr>
              <a:t> you?</a:t>
            </a:r>
            <a:endParaRPr lang="en-US" sz="3600" b="1" kern="1200" dirty="0">
              <a:solidFill>
                <a:schemeClr val="tx1"/>
              </a:solidFill>
              <a:latin typeface="Calibri Light" panose="020F0302020204030204" pitchFamily="34" charset="0"/>
              <a:ea typeface="+mj-ea"/>
              <a:cs typeface="Calibri Light" panose="020F0302020204030204" pitchFamily="34" charset="0"/>
            </a:endParaRPr>
          </a:p>
        </p:txBody>
      </p:sp>
      <p:graphicFrame>
        <p:nvGraphicFramePr>
          <p:cNvPr id="5" name="Diagram 4">
            <a:extLst>
              <a:ext uri="{FF2B5EF4-FFF2-40B4-BE49-F238E27FC236}">
                <a16:creationId xmlns:a16="http://schemas.microsoft.com/office/drawing/2014/main" id="{C9B0E8A1-10E4-43F6-AAE8-22E526263E81}"/>
              </a:ext>
            </a:extLst>
          </p:cNvPr>
          <p:cNvGraphicFramePr/>
          <p:nvPr/>
        </p:nvGraphicFramePr>
        <p:xfrm>
          <a:off x="2622485" y="1527329"/>
          <a:ext cx="6947030" cy="4824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37101BC-77B8-4894-85AD-0A0DBB491061}"/>
              </a:ext>
            </a:extLst>
          </p:cNvPr>
          <p:cNvSpPr txBox="1"/>
          <p:nvPr/>
        </p:nvSpPr>
        <p:spPr>
          <a:xfrm>
            <a:off x="1046922" y="2724007"/>
            <a:ext cx="2353361" cy="1215717"/>
          </a:xfrm>
          <a:prstGeom prst="rect">
            <a:avLst/>
          </a:prstGeom>
          <a:noFill/>
        </p:spPr>
        <p:txBody>
          <a:bodyPr wrap="square" rtlCol="0">
            <a:spAutoFit/>
          </a:bodyPr>
          <a:lstStyle/>
          <a:p>
            <a:r>
              <a:rPr lang="sl-SI" sz="1600" dirty="0">
                <a:latin typeface="Calibri Light" panose="020F0302020204030204" pitchFamily="34" charset="0"/>
                <a:cs typeface="Calibri Light" panose="020F0302020204030204" pitchFamily="34" charset="0"/>
              </a:rPr>
              <a:t>For more detailed information on individual calls, </a:t>
            </a:r>
            <a:r>
              <a:rPr lang="sl-SI" sz="1600" dirty="0" err="1">
                <a:latin typeface="Calibri Light" panose="020F0302020204030204" pitchFamily="34" charset="0"/>
                <a:cs typeface="Calibri Light" panose="020F0302020204030204" pitchFamily="34" charset="0"/>
              </a:rPr>
              <a:t>please</a:t>
            </a:r>
            <a:r>
              <a:rPr lang="sl-SI" sz="1600" dirty="0">
                <a:latin typeface="Calibri Light" panose="020F0302020204030204" pitchFamily="34" charset="0"/>
                <a:cs typeface="Calibri Light" panose="020F0302020204030204" pitchFamily="34" charset="0"/>
              </a:rPr>
              <a:t> </a:t>
            </a:r>
            <a:r>
              <a:rPr lang="sl-SI" sz="1600" dirty="0" err="1">
                <a:latin typeface="Calibri Light" panose="020F0302020204030204" pitchFamily="34" charset="0"/>
                <a:cs typeface="Calibri Light" panose="020F0302020204030204" pitchFamily="34" charset="0"/>
              </a:rPr>
              <a:t>visit</a:t>
            </a:r>
            <a:r>
              <a:rPr lang="sl-SI" sz="1600" dirty="0">
                <a:latin typeface="Calibri Light" panose="020F0302020204030204" pitchFamily="34" charset="0"/>
                <a:cs typeface="Calibri Light" panose="020F0302020204030204" pitchFamily="34" charset="0"/>
              </a:rPr>
              <a:t>:</a:t>
            </a:r>
            <a:endParaRPr lang="sl-SI" sz="1600" b="1" dirty="0">
              <a:latin typeface="Calibri Light" panose="020F0302020204030204" pitchFamily="34" charset="0"/>
              <a:cs typeface="Calibri Light" panose="020F0302020204030204" pitchFamily="34" charset="0"/>
            </a:endParaRPr>
          </a:p>
          <a:p>
            <a:r>
              <a:rPr lang="sl-SI" sz="2500" b="1" dirty="0" err="1">
                <a:latin typeface="Calibri Light" panose="020F0302020204030204" pitchFamily="34" charset="0"/>
                <a:cs typeface="Calibri Light" panose="020F0302020204030204" pitchFamily="34" charset="0"/>
                <a:hlinkClick r:id="rId8"/>
              </a:rPr>
              <a:t>www.gzs.si</a:t>
            </a:r>
            <a:r>
              <a:rPr lang="sl-SI" sz="2500" b="1" dirty="0">
                <a:latin typeface="Calibri Light" panose="020F0302020204030204" pitchFamily="34" charset="0"/>
                <a:cs typeface="Calibri Light" panose="020F0302020204030204" pitchFamily="34" charset="0"/>
                <a:hlinkClick r:id="rId8"/>
              </a:rPr>
              <a:t> </a:t>
            </a:r>
          </a:p>
        </p:txBody>
      </p:sp>
    </p:spTree>
    <p:extLst>
      <p:ext uri="{BB962C8B-B14F-4D97-AF65-F5344CB8AC3E}">
        <p14:creationId xmlns:p14="http://schemas.microsoft.com/office/powerpoint/2010/main" val="227325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FD19E-CFE8-5706-168E-1E0E6EF3B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21B5A8-333B-F67F-7A40-A1540B9B85B4}"/>
              </a:ext>
            </a:extLst>
          </p:cNvPr>
          <p:cNvSpPr>
            <a:spLocks noGrp="1"/>
          </p:cNvSpPr>
          <p:nvPr>
            <p:ph type="title"/>
          </p:nvPr>
        </p:nvSpPr>
        <p:spPr>
          <a:xfrm>
            <a:off x="838200" y="365125"/>
            <a:ext cx="9938657" cy="1325563"/>
          </a:xfrm>
        </p:spPr>
        <p:txBody>
          <a:bodyPr>
            <a:normAutofit fontScale="90000"/>
          </a:bodyPr>
          <a:lstStyle/>
          <a:p>
            <a:br>
              <a:rPr lang="sl-SI" sz="2900" b="1" i="0" u="none" strike="noStrike" dirty="0">
                <a:solidFill>
                  <a:srgbClr val="000000"/>
                </a:solidFill>
                <a:effectLst/>
                <a:latin typeface="Calibri Light" panose="020F0302020204030204" pitchFamily="34" charset="0"/>
              </a:rPr>
            </a:br>
            <a:r>
              <a:rPr lang="sl-SI" sz="2900" b="1" i="0" u="none" strike="noStrike" dirty="0">
                <a:solidFill>
                  <a:srgbClr val="000000"/>
                </a:solidFill>
                <a:effectLst/>
                <a:latin typeface="Calibri Light" panose="020F0302020204030204" pitchFamily="34" charset="0"/>
              </a:rPr>
              <a:t>Javni razpis za podporo podjetjem pri oblikovanju in uveljavljanju strategij in/ali načrtov ukrepov za učinkovito upravljanje starejših zaposlenih ter krepitvi njihovih kompetenc (ASI+)</a:t>
            </a:r>
            <a:br>
              <a:rPr lang="sl-SI" sz="3600" b="1" i="0" u="none" strike="noStrike" dirty="0">
                <a:solidFill>
                  <a:srgbClr val="000000"/>
                </a:solidFill>
                <a:effectLst/>
                <a:latin typeface="Calibri Light" panose="020F0302020204030204" pitchFamily="34" charset="0"/>
              </a:rPr>
            </a:br>
            <a:endParaRPr lang="sl-SI" sz="3500" dirty="0">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AAD0BDF8-5DBE-73E3-57C6-3FAB71A27A54}"/>
              </a:ext>
            </a:extLst>
          </p:cNvPr>
          <p:cNvGraphicFramePr>
            <a:graphicFrameLocks noGrp="1"/>
          </p:cNvGraphicFramePr>
          <p:nvPr>
            <p:ph idx="1"/>
          </p:nvPr>
        </p:nvGraphicFramePr>
        <p:xfrm>
          <a:off x="838200" y="2875257"/>
          <a:ext cx="9958429" cy="2897746"/>
        </p:xfrm>
        <a:graphic>
          <a:graphicData uri="http://schemas.openxmlformats.org/drawingml/2006/table">
            <a:tbl>
              <a:tblPr firstRow="1" firstCol="1" lastRow="1" lastCol="1" bandRow="1" bandCol="1">
                <a:tableStyleId>{5C22544A-7EE6-4342-B048-85BDC9FD1C3A}</a:tableStyleId>
              </a:tblPr>
              <a:tblGrid>
                <a:gridCol w="2974406">
                  <a:extLst>
                    <a:ext uri="{9D8B030D-6E8A-4147-A177-3AD203B41FA5}">
                      <a16:colId xmlns:a16="http://schemas.microsoft.com/office/drawing/2014/main" val="148617924"/>
                    </a:ext>
                  </a:extLst>
                </a:gridCol>
                <a:gridCol w="2550104">
                  <a:extLst>
                    <a:ext uri="{9D8B030D-6E8A-4147-A177-3AD203B41FA5}">
                      <a16:colId xmlns:a16="http://schemas.microsoft.com/office/drawing/2014/main" val="1981113688"/>
                    </a:ext>
                  </a:extLst>
                </a:gridCol>
                <a:gridCol w="1822868">
                  <a:extLst>
                    <a:ext uri="{9D8B030D-6E8A-4147-A177-3AD203B41FA5}">
                      <a16:colId xmlns:a16="http://schemas.microsoft.com/office/drawing/2014/main" val="2551509668"/>
                    </a:ext>
                  </a:extLst>
                </a:gridCol>
                <a:gridCol w="2611051">
                  <a:extLst>
                    <a:ext uri="{9D8B030D-6E8A-4147-A177-3AD203B41FA5}">
                      <a16:colId xmlns:a16="http://schemas.microsoft.com/office/drawing/2014/main" val="1895669229"/>
                    </a:ext>
                  </a:extLst>
                </a:gridCol>
              </a:tblGrid>
              <a:tr h="266773">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a:t>
                      </a:r>
                      <a:r>
                        <a:rPr lang="sl-SI" sz="1500" spc="3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a:t>
                      </a:r>
                      <a:r>
                        <a:rPr lang="sl-SI" sz="1500" spc="60" dirty="0">
                          <a:effectLst/>
                          <a:latin typeface="Calibri Light" panose="020F0302020204030204" pitchFamily="34" charset="0"/>
                          <a:cs typeface="Calibri Light" panose="020F0302020204030204" pitchFamily="34" charset="0"/>
                        </a:rPr>
                        <a:t> </a:t>
                      </a:r>
                      <a:r>
                        <a:rPr lang="sl-SI" sz="1500" dirty="0">
                          <a:effectLst/>
                          <a:latin typeface="Calibri Light" panose="020F0302020204030204" pitchFamily="34" charset="0"/>
                          <a:cs typeface="Calibri Light" panose="020F0302020204030204" pitchFamily="34" charset="0"/>
                        </a:rPr>
                        <a:t>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Okvirna</a:t>
                      </a:r>
                      <a:r>
                        <a:rPr lang="sl-SI" sz="1500" spc="-105" dirty="0">
                          <a:effectLst/>
                          <a:latin typeface="Calibri Light" panose="020F0302020204030204" pitchFamily="34" charset="0"/>
                          <a:cs typeface="Calibri Light" panose="020F0302020204030204" pitchFamily="34" charset="0"/>
                        </a:rPr>
                        <a:t> </a:t>
                      </a:r>
                      <a:r>
                        <a:rPr lang="sl-SI" sz="1500" spc="-40" dirty="0">
                          <a:effectLst/>
                          <a:latin typeface="Calibri Light" panose="020F0302020204030204" pitchFamily="34" charset="0"/>
                          <a:cs typeface="Calibri Light" panose="020F0302020204030204" pitchFamily="34" charset="0"/>
                        </a:rPr>
                        <a:t>višina</a:t>
                      </a:r>
                      <a:r>
                        <a:rPr lang="sl-SI" sz="1500" spc="-105" dirty="0">
                          <a:effectLst/>
                          <a:latin typeface="Calibri Light" panose="020F0302020204030204" pitchFamily="34" charset="0"/>
                          <a:cs typeface="Calibri Light" panose="020F0302020204030204" pitchFamily="34" charset="0"/>
                        </a:rPr>
                        <a:t> </a:t>
                      </a:r>
                      <a:r>
                        <a:rPr lang="sl-SI" sz="1500" spc="-35" dirty="0">
                          <a:effectLst/>
                          <a:latin typeface="Calibri Light" panose="020F0302020204030204" pitchFamily="34" charset="0"/>
                          <a:cs typeface="Calibri Light" panose="020F0302020204030204" pitchFamily="34" charset="0"/>
                        </a:rPr>
                        <a:t>sredstev: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a:t>
                      </a:r>
                      <a:r>
                        <a:rPr lang="sl-SI" sz="1500" spc="-155"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upravičenosti</a:t>
                      </a:r>
                      <a:r>
                        <a:rPr lang="sl-SI" sz="1500" spc="-150" dirty="0">
                          <a:effectLst/>
                          <a:latin typeface="Calibri Light" panose="020F0302020204030204" pitchFamily="34" charset="0"/>
                          <a:cs typeface="Calibri Light" panose="020F0302020204030204" pitchFamily="34" charset="0"/>
                        </a:rPr>
                        <a:t> </a:t>
                      </a:r>
                      <a:r>
                        <a:rPr lang="sl-SI" sz="1500" spc="-65" dirty="0">
                          <a:effectLst/>
                          <a:latin typeface="Calibri Light" panose="020F0302020204030204" pitchFamily="34" charset="0"/>
                          <a:cs typeface="Calibri Light" panose="020F0302020204030204" pitchFamily="34" charset="0"/>
                        </a:rPr>
                        <a:t>stroškov:</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1310151">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a:t>
                      </a:r>
                      <a:r>
                        <a:rPr lang="sl-SI" sz="1500" b="1" spc="65"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 </a:t>
                      </a: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65405" marR="60325"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A: svetovanje pri pripravi strategije za učinkovito upravljanje starejših zaposlenih </a:t>
                      </a:r>
                    </a:p>
                    <a:p>
                      <a:pPr marL="65405" marR="60325"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B: krepitev kompetenc starejših zaposlenih </a:t>
                      </a:r>
                    </a:p>
                  </a:txBody>
                  <a:tcPr marL="0" marR="0" marT="0" marB="0">
                    <a:solidFill>
                      <a:schemeClr val="bg1"/>
                    </a:solidFill>
                  </a:tcPr>
                </a:tc>
                <a:tc>
                  <a:txBody>
                    <a:bodyPr/>
                    <a:lstStyle/>
                    <a:p>
                      <a:pPr marL="73025" marR="70485" algn="ctr">
                        <a:lnSpc>
                          <a:spcPts val="1015"/>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025" marR="7048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7 mio EUR</a:t>
                      </a:r>
                    </a:p>
                  </a:txBody>
                  <a:tcPr marL="0" marR="0" marT="0" marB="0">
                    <a:solidFill>
                      <a:schemeClr val="bg1"/>
                    </a:solidFill>
                  </a:tcPr>
                </a:tc>
                <a:tc>
                  <a:txBody>
                    <a:bodyPr/>
                    <a:lstStyle/>
                    <a:p>
                      <a:pPr marL="67945" marR="6540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31. 12. 2026</a:t>
                      </a:r>
                    </a:p>
                  </a:txBody>
                  <a:tcPr marL="0" marR="0" marT="0" marB="0">
                    <a:solidFill>
                      <a:schemeClr val="bg1"/>
                    </a:solidFill>
                  </a:tcPr>
                </a:tc>
                <a:extLst>
                  <a:ext uri="{0D108BD9-81ED-4DB2-BD59-A6C34878D82A}">
                    <a16:rowId xmlns:a16="http://schemas.microsoft.com/office/drawing/2014/main" val="4119145253"/>
                  </a:ext>
                </a:extLst>
              </a:tr>
              <a:tr h="266773">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Višina</a:t>
                      </a:r>
                      <a:r>
                        <a:rPr lang="sl-SI" sz="1500" b="1" spc="70" dirty="0">
                          <a:solidFill>
                            <a:schemeClr val="bg1"/>
                          </a:solidFill>
                          <a:effectLst/>
                          <a:latin typeface="Calibri Light" panose="020F0302020204030204" pitchFamily="34" charset="0"/>
                          <a:cs typeface="Calibri Light" panose="020F0302020204030204" pitchFamily="34" charset="0"/>
                        </a:rPr>
                        <a:t> </a:t>
                      </a:r>
                      <a:r>
                        <a:rPr lang="sl-SI" sz="1500" b="1" dirty="0">
                          <a:solidFill>
                            <a:schemeClr val="bg1"/>
                          </a:solidFill>
                          <a:effectLst/>
                          <a:latin typeface="Calibri Light" panose="020F0302020204030204" pitchFamily="34" charset="0"/>
                          <a:cs typeface="Calibri Light" panose="020F0302020204030204" pitchFamily="34" charset="0"/>
                        </a:rPr>
                        <a:t>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prijavo: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1054049">
                <a:tc>
                  <a:txBody>
                    <a:bodyPr/>
                    <a:lstStyle/>
                    <a:p>
                      <a:pPr marL="53975" marR="50165"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Gospodarske družbe, ki imajo vsaj 3 zaposlene, stare 50 let in več </a:t>
                      </a:r>
                    </a:p>
                  </a:txBody>
                  <a:tcPr marL="0" marR="0" marT="0" marB="0">
                    <a:solidFill>
                      <a:schemeClr val="bg1"/>
                    </a:solidFill>
                  </a:tcPr>
                </a:tc>
                <a:tc>
                  <a:txBody>
                    <a:bodyPr/>
                    <a:lstStyle/>
                    <a:p>
                      <a:pPr marL="138430" marR="133350" indent="-63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Javni štipendijski, razvojni, invalidski in preživninski sklad RS</a:t>
                      </a:r>
                    </a:p>
                  </a:txBody>
                  <a:tcPr marL="0" marR="0" marT="0" marB="0">
                    <a:solidFill>
                      <a:schemeClr val="bg1"/>
                    </a:solidFill>
                  </a:tcPr>
                </a:tc>
                <a:tc>
                  <a:txBody>
                    <a:bodyPr/>
                    <a:lstStyle/>
                    <a:p>
                      <a:pPr marL="537210" marR="160020" indent="-368300" algn="l">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A: 1.000 – 2.000 EUR</a:t>
                      </a:r>
                    </a:p>
                    <a:p>
                      <a:pPr marL="537210" marR="160020" indent="-368300" algn="l">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B: 5.400 – 50.400 EUR</a:t>
                      </a:r>
                    </a:p>
                  </a:txBody>
                  <a:tcPr marL="0" marR="0" marT="0" marB="0">
                    <a:solidFill>
                      <a:schemeClr val="bg1"/>
                    </a:solidFill>
                  </a:tcPr>
                </a:tc>
                <a:tc>
                  <a:txBody>
                    <a:bodyPr/>
                    <a:lstStyle/>
                    <a:p>
                      <a:pPr marL="352425" algn="ctr">
                        <a:spcBef>
                          <a:spcPts val="195"/>
                        </a:spcBef>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23. 6. 2025</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C32AC2CC-EEA6-3380-0D05-1823A7313038}"/>
              </a:ext>
            </a:extLst>
          </p:cNvPr>
          <p:cNvSpPr txBox="1"/>
          <p:nvPr/>
        </p:nvSpPr>
        <p:spPr>
          <a:xfrm>
            <a:off x="296269" y="1690688"/>
            <a:ext cx="10480587" cy="1100558"/>
          </a:xfrm>
          <a:prstGeom prst="rect">
            <a:avLst/>
          </a:prstGeom>
          <a:noFill/>
        </p:spPr>
        <p:txBody>
          <a:bodyPr wrap="square">
            <a:spAutoFit/>
          </a:bodyPr>
          <a:lstStyle/>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Namen:</a:t>
            </a:r>
            <a:r>
              <a:rPr lang="sl-SI" dirty="0">
                <a:solidFill>
                  <a:srgbClr val="000000"/>
                </a:solidFill>
                <a:latin typeface="Calibri Light" panose="020F0302020204030204" pitchFamily="34" charset="0"/>
              </a:rPr>
              <a:t> spodbuditi podjetja k učinkovitemu upravljanju starejših zaposlenih in h krepitvi kompetenc starejših zaposlenih z vidika podaljševanja njihove delovne aktivnosti. Predmet sofinanciranja je svetovanje pri pripravi strategije za učinkovito upravljanje starejših zaposlenih ter krepitev kompetenc starejših zaposlenih. </a:t>
            </a:r>
            <a:r>
              <a:rPr lang="sl-SI" sz="1800" b="1" dirty="0">
                <a:effectLst/>
                <a:latin typeface="Calibri Light" panose="020F0302020204030204" pitchFamily="34" charset="0"/>
                <a:ea typeface="Arial MT"/>
                <a:cs typeface="Calibri Light" panose="020F0302020204030204" pitchFamily="34" charset="0"/>
              </a:rPr>
              <a:t>Povezava</a:t>
            </a:r>
            <a:r>
              <a:rPr lang="sl-SI" sz="1800" dirty="0">
                <a:effectLst/>
                <a:latin typeface="Calibri Light" panose="020F0302020204030204" pitchFamily="34" charset="0"/>
                <a:ea typeface="Arial MT"/>
                <a:cs typeface="Calibri Light" panose="020F0302020204030204" pitchFamily="34" charset="0"/>
              </a:rPr>
              <a:t>: </a:t>
            </a:r>
            <a:r>
              <a:rPr lang="sl-SI" sz="1800" dirty="0">
                <a:effectLst/>
                <a:latin typeface="Calibri Light" panose="020F0302020204030204" pitchFamily="34" charset="0"/>
                <a:ea typeface="Arial MT"/>
                <a:cs typeface="Calibri Light" panose="020F0302020204030204" pitchFamily="34" charset="0"/>
                <a:hlinkClick r:id="rId3"/>
              </a:rPr>
              <a:t>https://www.spiritslovenia.si/razpis/422</a:t>
            </a:r>
            <a:endParaRPr lang="sl-SI" sz="1800" dirty="0">
              <a:effectLst/>
              <a:latin typeface="Calibri Light" panose="020F0302020204030204" pitchFamily="34" charset="0"/>
              <a:ea typeface="Arial MT"/>
              <a:cs typeface="Calibri Light" panose="020F0302020204030204" pitchFamily="34" charset="0"/>
            </a:endParaRPr>
          </a:p>
        </p:txBody>
      </p:sp>
    </p:spTree>
    <p:extLst>
      <p:ext uri="{BB962C8B-B14F-4D97-AF65-F5344CB8AC3E}">
        <p14:creationId xmlns:p14="http://schemas.microsoft.com/office/powerpoint/2010/main" val="3372471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EB128EA7-2A58-4502-90CE-FB7194FC44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03" r="16211" b="-1"/>
          <a:stretch/>
        </p:blipFill>
        <p:spPr>
          <a:xfrm>
            <a:off x="7004438" y="-18925"/>
            <a:ext cx="5187562" cy="689585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D368B224-BCF2-7D07-B5E6-E1BDFA981BAF}"/>
              </a:ext>
            </a:extLst>
          </p:cNvPr>
          <p:cNvSpPr txBox="1"/>
          <p:nvPr/>
        </p:nvSpPr>
        <p:spPr>
          <a:xfrm>
            <a:off x="843871" y="1331209"/>
            <a:ext cx="5751481" cy="615553"/>
          </a:xfrm>
          <a:prstGeom prst="rect">
            <a:avLst/>
          </a:prstGeom>
          <a:noFill/>
        </p:spPr>
        <p:txBody>
          <a:bodyPr wrap="square" rtlCol="0">
            <a:spAutoFit/>
          </a:bodyPr>
          <a:lstStyle/>
          <a:p>
            <a:r>
              <a:rPr lang="en-US" sz="3400" b="1" dirty="0" err="1">
                <a:solidFill>
                  <a:srgbClr val="A6CE39"/>
                </a:solidFill>
                <a:latin typeface="Calibri Light" panose="020F0302020204030204" pitchFamily="34" charset="0"/>
                <a:cs typeface="Calibri Light" panose="020F0302020204030204" pitchFamily="34" charset="0"/>
              </a:rPr>
              <a:t>Thank you </a:t>
            </a:r>
            <a:r>
              <a:rPr lang="en-US" sz="3400" b="1" dirty="0">
                <a:solidFill>
                  <a:srgbClr val="A6CE39"/>
                </a:solidFill>
                <a:latin typeface="Calibri Light" panose="020F0302020204030204" pitchFamily="34" charset="0"/>
                <a:cs typeface="Calibri Light" panose="020F0302020204030204" pitchFamily="34" charset="0"/>
              </a:rPr>
              <a:t>for </a:t>
            </a:r>
            <a:r>
              <a:rPr lang="sl-SI" sz="3400" b="1" dirty="0">
                <a:solidFill>
                  <a:srgbClr val="A6CE39"/>
                </a:solidFill>
                <a:latin typeface="Calibri Light" panose="020F0302020204030204" pitchFamily="34" charset="0"/>
                <a:cs typeface="Calibri Light" panose="020F0302020204030204" pitchFamily="34" charset="0"/>
              </a:rPr>
              <a:t>your </a:t>
            </a:r>
            <a:r>
              <a:rPr lang="en-US" sz="3400" b="1" dirty="0" err="1">
                <a:solidFill>
                  <a:srgbClr val="A6CE39"/>
                </a:solidFill>
                <a:latin typeface="Calibri Light" panose="020F0302020204030204" pitchFamily="34" charset="0"/>
                <a:cs typeface="Calibri Light" panose="020F0302020204030204" pitchFamily="34" charset="0"/>
              </a:rPr>
              <a:t>attention</a:t>
            </a:r>
            <a:r>
              <a:rPr lang="en-US" sz="3400" b="1" dirty="0">
                <a:solidFill>
                  <a:srgbClr val="A6CE39"/>
                </a:solidFill>
                <a:latin typeface="Calibri Light" panose="020F0302020204030204" pitchFamily="34" charset="0"/>
                <a:cs typeface="Calibri Light" panose="020F0302020204030204" pitchFamily="34" charset="0"/>
              </a:rPr>
              <a:t>!</a:t>
            </a:r>
            <a:endParaRPr lang="sl-SI" sz="3400" b="1" dirty="0">
              <a:solidFill>
                <a:srgbClr val="A6CE39"/>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8378AAF-766A-84E1-07EF-9DD826229183}"/>
              </a:ext>
            </a:extLst>
          </p:cNvPr>
          <p:cNvSpPr txBox="1"/>
          <p:nvPr/>
        </p:nvSpPr>
        <p:spPr>
          <a:xfrm>
            <a:off x="2495435" y="2737718"/>
            <a:ext cx="4099917" cy="887276"/>
          </a:xfrm>
          <a:prstGeom prst="rect">
            <a:avLst/>
          </a:prstGeom>
        </p:spPr>
        <p:txBody>
          <a:bodyPr vert="horz" lIns="91440" tIns="45720" rIns="91440" bIns="45720" rtlCol="0">
            <a:noAutofit/>
          </a:bodyPr>
          <a:lstStyle/>
          <a:p>
            <a:pPr defTabSz="457200">
              <a:lnSpc>
                <a:spcPct val="90000"/>
              </a:lnSpc>
              <a:spcAft>
                <a:spcPts val="600"/>
              </a:spcAft>
              <a:buClr>
                <a:srgbClr val="90C226"/>
              </a:buClr>
              <a:buSzPct val="80000"/>
              <a:defRPr/>
            </a:pPr>
            <a:r>
              <a:rPr lang="sl-SI" sz="1600" dirty="0">
                <a:solidFill>
                  <a:prstClr val="black">
                    <a:lumMod val="75000"/>
                    <a:lumOff val="25000"/>
                  </a:prstClr>
                </a:solidFill>
                <a:latin typeface="Calibri Light" panose="020F0302020204030204" pitchFamily="34" charset="0"/>
                <a:cs typeface="Calibri Light" panose="020F0302020204030204" pitchFamily="34" charset="0"/>
              </a:rPr>
              <a:t>CCIS</a:t>
            </a:r>
            <a:endParaRPr lang="en-US" sz="1600" dirty="0">
              <a:solidFill>
                <a:prstClr val="black">
                  <a:lumMod val="75000"/>
                  <a:lumOff val="25000"/>
                </a:prstClr>
              </a:solidFill>
              <a:latin typeface="Calibri Light" panose="020F0302020204030204" pitchFamily="34" charset="0"/>
              <a:cs typeface="Calibri Light" panose="020F0302020204030204" pitchFamily="34" charset="0"/>
            </a:endParaRPr>
          </a:p>
          <a:p>
            <a:pPr defTabSz="457200">
              <a:lnSpc>
                <a:spcPct val="90000"/>
              </a:lnSpc>
              <a:spcAft>
                <a:spcPts val="600"/>
              </a:spcAft>
              <a:buClr>
                <a:srgbClr val="90C226"/>
              </a:buClr>
              <a:buSzPct val="80000"/>
              <a:defRPr/>
            </a:pPr>
            <a:r>
              <a:rPr lang="sl-SI" sz="1600" dirty="0" err="1">
                <a:solidFill>
                  <a:prstClr val="black">
                    <a:lumMod val="75000"/>
                    <a:lumOff val="25000"/>
                  </a:prstClr>
                </a:solidFill>
                <a:latin typeface="Calibri Light" panose="020F0302020204030204" pitchFamily="34" charset="0"/>
                <a:cs typeface="Calibri Light" panose="020F0302020204030204" pitchFamily="34" charset="0"/>
              </a:rPr>
              <a:t>Chamber</a:t>
            </a:r>
            <a:r>
              <a:rPr lang="sl-SI" sz="1600" dirty="0">
                <a:solidFill>
                  <a:prstClr val="black">
                    <a:lumMod val="75000"/>
                    <a:lumOff val="25000"/>
                  </a:prstClr>
                </a:solidFill>
                <a:latin typeface="Calibri Light" panose="020F0302020204030204" pitchFamily="34" charset="0"/>
                <a:cs typeface="Calibri Light" panose="020F0302020204030204" pitchFamily="34" charset="0"/>
              </a:rPr>
              <a:t> of Commerce and </a:t>
            </a:r>
            <a:r>
              <a:rPr lang="sl-SI" sz="1600" dirty="0" err="1">
                <a:solidFill>
                  <a:prstClr val="black">
                    <a:lumMod val="75000"/>
                    <a:lumOff val="25000"/>
                  </a:prstClr>
                </a:solidFill>
                <a:latin typeface="Calibri Light" panose="020F0302020204030204" pitchFamily="34" charset="0"/>
                <a:cs typeface="Calibri Light" panose="020F0302020204030204" pitchFamily="34" charset="0"/>
              </a:rPr>
              <a:t>Industry</a:t>
            </a:r>
            <a:r>
              <a:rPr lang="sl-SI" sz="1600" dirty="0">
                <a:solidFill>
                  <a:prstClr val="black">
                    <a:lumMod val="75000"/>
                    <a:lumOff val="25000"/>
                  </a:prstClr>
                </a:solidFill>
                <a:latin typeface="Calibri Light" panose="020F0302020204030204" pitchFamily="34" charset="0"/>
                <a:cs typeface="Calibri Light" panose="020F0302020204030204" pitchFamily="34" charset="0"/>
              </a:rPr>
              <a:t> of Slovenia</a:t>
            </a:r>
          </a:p>
          <a:p>
            <a:pPr defTabSz="457200">
              <a:lnSpc>
                <a:spcPct val="90000"/>
              </a:lnSpc>
              <a:spcAft>
                <a:spcPts val="600"/>
              </a:spcAft>
              <a:buClr>
                <a:srgbClr val="90C226"/>
              </a:buClr>
              <a:buSzPct val="80000"/>
              <a:defRPr/>
            </a:pPr>
            <a:r>
              <a:rPr lang="sl-SI" sz="1600" dirty="0">
                <a:solidFill>
                  <a:prstClr val="black">
                    <a:lumMod val="75000"/>
                    <a:lumOff val="25000"/>
                  </a:prstClr>
                </a:solidFill>
                <a:latin typeface="Calibri Light" panose="020F0302020204030204" pitchFamily="34" charset="0"/>
                <a:cs typeface="Calibri Light" panose="020F0302020204030204" pitchFamily="34" charset="0"/>
              </a:rPr>
              <a:t>Katja Bučan </a:t>
            </a:r>
            <a:endParaRPr lang="en-US" sz="1600" dirty="0">
              <a:solidFill>
                <a:prstClr val="black">
                  <a:lumMod val="75000"/>
                  <a:lumOff val="25000"/>
                </a:prstClr>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4759A847-4C0C-6448-CF57-54B7DD23C495}"/>
              </a:ext>
            </a:extLst>
          </p:cNvPr>
          <p:cNvSpPr txBox="1"/>
          <p:nvPr/>
        </p:nvSpPr>
        <p:spPr>
          <a:xfrm>
            <a:off x="2548842" y="4309694"/>
            <a:ext cx="2311299" cy="246221"/>
          </a:xfrm>
          <a:prstGeom prst="rect">
            <a:avLst/>
          </a:prstGeom>
          <a:noFill/>
        </p:spPr>
        <p:txBody>
          <a:bodyPr wrap="square" lIns="0" tIns="0" rIns="0" bIns="0" rtlCol="0">
            <a:spAutoFit/>
          </a:bodyPr>
          <a:lstStyle/>
          <a:p>
            <a:pPr defTabSz="457200">
              <a:spcAft>
                <a:spcPts val="600"/>
              </a:spcAft>
              <a:defRPr/>
            </a:pPr>
            <a:r>
              <a:rPr lang="sl-SI" sz="1600" dirty="0">
                <a:solidFill>
                  <a:prstClr val="black"/>
                </a:solidFill>
                <a:latin typeface="Calibri Light" panose="020F0302020204030204" pitchFamily="34" charset="0"/>
                <a:cs typeface="Calibri Light" panose="020F0302020204030204" pitchFamily="34" charset="0"/>
              </a:rPr>
              <a:t>040 582 188</a:t>
            </a:r>
            <a:endParaRPr lang="en-GB" sz="1600" dirty="0">
              <a:solidFill>
                <a:prstClr val="black"/>
              </a:solidFill>
              <a:latin typeface="Calibri Light" panose="020F0302020204030204" pitchFamily="34" charset="0"/>
              <a:cs typeface="Calibri Light" panose="020F0302020204030204" pitchFamily="34" charset="0"/>
            </a:endParaRPr>
          </a:p>
        </p:txBody>
      </p:sp>
      <p:sp>
        <p:nvSpPr>
          <p:cNvPr id="6" name="Freeform 27">
            <a:extLst>
              <a:ext uri="{FF2B5EF4-FFF2-40B4-BE49-F238E27FC236}">
                <a16:creationId xmlns:a16="http://schemas.microsoft.com/office/drawing/2014/main" id="{517A070D-46A6-3EA8-50F4-7F304F465CC2}"/>
              </a:ext>
            </a:extLst>
          </p:cNvPr>
          <p:cNvSpPr>
            <a:spLocks noEditPoints="1"/>
          </p:cNvSpPr>
          <p:nvPr/>
        </p:nvSpPr>
        <p:spPr bwMode="auto">
          <a:xfrm>
            <a:off x="1990512" y="3811412"/>
            <a:ext cx="356471" cy="191231"/>
          </a:xfrm>
          <a:custGeom>
            <a:avLst/>
            <a:gdLst>
              <a:gd name="T0" fmla="*/ 0 w 229"/>
              <a:gd name="T1" fmla="*/ 0 h 137"/>
              <a:gd name="T2" fmla="*/ 0 w 229"/>
              <a:gd name="T3" fmla="*/ 3 h 137"/>
              <a:gd name="T4" fmla="*/ 0 w 229"/>
              <a:gd name="T5" fmla="*/ 134 h 137"/>
              <a:gd name="T6" fmla="*/ 0 w 229"/>
              <a:gd name="T7" fmla="*/ 137 h 137"/>
              <a:gd name="T8" fmla="*/ 229 w 229"/>
              <a:gd name="T9" fmla="*/ 137 h 137"/>
              <a:gd name="T10" fmla="*/ 229 w 229"/>
              <a:gd name="T11" fmla="*/ 134 h 137"/>
              <a:gd name="T12" fmla="*/ 229 w 229"/>
              <a:gd name="T13" fmla="*/ 3 h 137"/>
              <a:gd name="T14" fmla="*/ 229 w 229"/>
              <a:gd name="T15" fmla="*/ 0 h 137"/>
              <a:gd name="T16" fmla="*/ 0 w 229"/>
              <a:gd name="T17" fmla="*/ 0 h 137"/>
              <a:gd name="T18" fmla="*/ 209 w 229"/>
              <a:gd name="T19" fmla="*/ 121 h 137"/>
              <a:gd name="T20" fmla="*/ 153 w 229"/>
              <a:gd name="T21" fmla="*/ 69 h 137"/>
              <a:gd name="T22" fmla="*/ 209 w 229"/>
              <a:gd name="T23" fmla="*/ 16 h 137"/>
              <a:gd name="T24" fmla="*/ 209 w 229"/>
              <a:gd name="T25" fmla="*/ 121 h 137"/>
              <a:gd name="T26" fmla="*/ 16 w 229"/>
              <a:gd name="T27" fmla="*/ 16 h 137"/>
              <a:gd name="T28" fmla="*/ 72 w 229"/>
              <a:gd name="T29" fmla="*/ 69 h 137"/>
              <a:gd name="T30" fmla="*/ 16 w 229"/>
              <a:gd name="T31" fmla="*/ 121 h 137"/>
              <a:gd name="T32" fmla="*/ 16 w 229"/>
              <a:gd name="T33" fmla="*/ 16 h 137"/>
              <a:gd name="T34" fmla="*/ 42 w 229"/>
              <a:gd name="T35" fmla="*/ 121 h 137"/>
              <a:gd name="T36" fmla="*/ 88 w 229"/>
              <a:gd name="T37" fmla="*/ 78 h 137"/>
              <a:gd name="T38" fmla="*/ 117 w 229"/>
              <a:gd name="T39" fmla="*/ 108 h 137"/>
              <a:gd name="T40" fmla="*/ 144 w 229"/>
              <a:gd name="T41" fmla="*/ 78 h 137"/>
              <a:gd name="T42" fmla="*/ 190 w 229"/>
              <a:gd name="T43" fmla="*/ 121 h 137"/>
              <a:gd name="T44" fmla="*/ 42 w 229"/>
              <a:gd name="T45" fmla="*/ 121 h 137"/>
              <a:gd name="T46" fmla="*/ 134 w 229"/>
              <a:gd name="T47" fmla="*/ 69 h 137"/>
              <a:gd name="T48" fmla="*/ 117 w 229"/>
              <a:gd name="T49" fmla="*/ 85 h 137"/>
              <a:gd name="T50" fmla="*/ 101 w 229"/>
              <a:gd name="T51" fmla="*/ 69 h 137"/>
              <a:gd name="T52" fmla="*/ 88 w 229"/>
              <a:gd name="T53" fmla="*/ 59 h 137"/>
              <a:gd name="T54" fmla="*/ 42 w 229"/>
              <a:gd name="T55" fmla="*/ 16 h 137"/>
              <a:gd name="T56" fmla="*/ 190 w 229"/>
              <a:gd name="T57" fmla="*/ 16 h 137"/>
              <a:gd name="T58" fmla="*/ 144 w 229"/>
              <a:gd name="T59" fmla="*/ 59 h 137"/>
              <a:gd name="T60" fmla="*/ 134 w 229"/>
              <a:gd name="T61"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9" h="137">
                <a:moveTo>
                  <a:pt x="0" y="0"/>
                </a:moveTo>
                <a:lnTo>
                  <a:pt x="0" y="3"/>
                </a:lnTo>
                <a:lnTo>
                  <a:pt x="0" y="134"/>
                </a:lnTo>
                <a:lnTo>
                  <a:pt x="0" y="137"/>
                </a:lnTo>
                <a:lnTo>
                  <a:pt x="229" y="137"/>
                </a:lnTo>
                <a:lnTo>
                  <a:pt x="229" y="134"/>
                </a:lnTo>
                <a:lnTo>
                  <a:pt x="229" y="3"/>
                </a:lnTo>
                <a:lnTo>
                  <a:pt x="229" y="0"/>
                </a:lnTo>
                <a:lnTo>
                  <a:pt x="0" y="0"/>
                </a:lnTo>
                <a:close/>
                <a:moveTo>
                  <a:pt x="209" y="121"/>
                </a:moveTo>
                <a:lnTo>
                  <a:pt x="153" y="69"/>
                </a:lnTo>
                <a:lnTo>
                  <a:pt x="209" y="16"/>
                </a:lnTo>
                <a:lnTo>
                  <a:pt x="209" y="121"/>
                </a:lnTo>
                <a:close/>
                <a:moveTo>
                  <a:pt x="16" y="16"/>
                </a:moveTo>
                <a:lnTo>
                  <a:pt x="72" y="69"/>
                </a:lnTo>
                <a:lnTo>
                  <a:pt x="16" y="121"/>
                </a:lnTo>
                <a:lnTo>
                  <a:pt x="16" y="16"/>
                </a:lnTo>
                <a:close/>
                <a:moveTo>
                  <a:pt x="42" y="121"/>
                </a:moveTo>
                <a:lnTo>
                  <a:pt x="88" y="78"/>
                </a:lnTo>
                <a:lnTo>
                  <a:pt x="117" y="108"/>
                </a:lnTo>
                <a:lnTo>
                  <a:pt x="144" y="78"/>
                </a:lnTo>
                <a:lnTo>
                  <a:pt x="190" y="121"/>
                </a:lnTo>
                <a:lnTo>
                  <a:pt x="42" y="121"/>
                </a:lnTo>
                <a:close/>
                <a:moveTo>
                  <a:pt x="134" y="69"/>
                </a:moveTo>
                <a:lnTo>
                  <a:pt x="117" y="85"/>
                </a:lnTo>
                <a:lnTo>
                  <a:pt x="101" y="69"/>
                </a:lnTo>
                <a:lnTo>
                  <a:pt x="88" y="59"/>
                </a:lnTo>
                <a:lnTo>
                  <a:pt x="42" y="16"/>
                </a:lnTo>
                <a:lnTo>
                  <a:pt x="190" y="16"/>
                </a:lnTo>
                <a:lnTo>
                  <a:pt x="144" y="59"/>
                </a:lnTo>
                <a:lnTo>
                  <a:pt x="134" y="69"/>
                </a:lnTo>
                <a:close/>
              </a:path>
            </a:pathLst>
          </a:custGeom>
          <a:solidFill>
            <a:srgbClr val="90C226"/>
          </a:solidFill>
          <a:ln>
            <a:noFill/>
          </a:ln>
        </p:spPr>
        <p:txBody>
          <a:bodyPr vert="horz" wrap="square" lIns="76794" tIns="38397" rIns="76794" bIns="38397" numCol="1" anchor="t" anchorCtr="0" compatLnSpc="1">
            <a:prstTxWarp prst="textNoShape">
              <a:avLst/>
            </a:prstTxWarp>
          </a:bodyPr>
          <a:lstStyle/>
          <a:p>
            <a:pPr defTabSz="457200">
              <a:defRPr/>
            </a:pPr>
            <a:endParaRPr lang="en-GB" kern="0">
              <a:solidFill>
                <a:srgbClr val="2C3C43"/>
              </a:solidFill>
              <a:latin typeface="Trebuchet MS" pitchFamily="34" charset="0"/>
              <a:cs typeface="Arial" charset="0"/>
            </a:endParaRPr>
          </a:p>
        </p:txBody>
      </p:sp>
      <p:sp>
        <p:nvSpPr>
          <p:cNvPr id="8" name="Freeform 21">
            <a:extLst>
              <a:ext uri="{FF2B5EF4-FFF2-40B4-BE49-F238E27FC236}">
                <a16:creationId xmlns:a16="http://schemas.microsoft.com/office/drawing/2014/main" id="{5C66EB11-4A4B-137C-6814-8E900120F0B1}"/>
              </a:ext>
            </a:extLst>
          </p:cNvPr>
          <p:cNvSpPr>
            <a:spLocks noEditPoints="1"/>
          </p:cNvSpPr>
          <p:nvPr/>
        </p:nvSpPr>
        <p:spPr bwMode="auto">
          <a:xfrm>
            <a:off x="1990511" y="3073395"/>
            <a:ext cx="356472" cy="361313"/>
          </a:xfrm>
          <a:custGeom>
            <a:avLst/>
            <a:gdLst>
              <a:gd name="T0" fmla="*/ 1331 w 1500"/>
              <a:gd name="T1" fmla="*/ 338 h 1500"/>
              <a:gd name="T2" fmla="*/ 1312 w 1500"/>
              <a:gd name="T3" fmla="*/ 94 h 1500"/>
              <a:gd name="T4" fmla="*/ 281 w 1500"/>
              <a:gd name="T5" fmla="*/ 0 h 1500"/>
              <a:gd name="T6" fmla="*/ 187 w 1500"/>
              <a:gd name="T7" fmla="*/ 318 h 1500"/>
              <a:gd name="T8" fmla="*/ 28 w 1500"/>
              <a:gd name="T9" fmla="*/ 525 h 1500"/>
              <a:gd name="T10" fmla="*/ 0 w 1500"/>
              <a:gd name="T11" fmla="*/ 656 h 1500"/>
              <a:gd name="T12" fmla="*/ 141 w 1500"/>
              <a:gd name="T13" fmla="*/ 797 h 1500"/>
              <a:gd name="T14" fmla="*/ 234 w 1500"/>
              <a:gd name="T15" fmla="*/ 1500 h 1500"/>
              <a:gd name="T16" fmla="*/ 1359 w 1500"/>
              <a:gd name="T17" fmla="*/ 1406 h 1500"/>
              <a:gd name="T18" fmla="*/ 1359 w 1500"/>
              <a:gd name="T19" fmla="*/ 797 h 1500"/>
              <a:gd name="T20" fmla="*/ 1500 w 1500"/>
              <a:gd name="T21" fmla="*/ 609 h 1500"/>
              <a:gd name="T22" fmla="*/ 1219 w 1500"/>
              <a:gd name="T23" fmla="*/ 94 h 1500"/>
              <a:gd name="T24" fmla="*/ 281 w 1500"/>
              <a:gd name="T25" fmla="*/ 281 h 1500"/>
              <a:gd name="T26" fmla="*/ 281 w 1500"/>
              <a:gd name="T27" fmla="*/ 94 h 1500"/>
              <a:gd name="T28" fmla="*/ 478 w 1500"/>
              <a:gd name="T29" fmla="*/ 703 h 1500"/>
              <a:gd name="T30" fmla="*/ 469 w 1500"/>
              <a:gd name="T31" fmla="*/ 375 h 1500"/>
              <a:gd name="T32" fmla="*/ 478 w 1500"/>
              <a:gd name="T33" fmla="*/ 703 h 1500"/>
              <a:gd name="T34" fmla="*/ 727 w 1500"/>
              <a:gd name="T35" fmla="*/ 375 h 1500"/>
              <a:gd name="T36" fmla="*/ 527 w 1500"/>
              <a:gd name="T37" fmla="*/ 703 h 1500"/>
              <a:gd name="T38" fmla="*/ 773 w 1500"/>
              <a:gd name="T39" fmla="*/ 375 h 1500"/>
              <a:gd name="T40" fmla="*/ 973 w 1500"/>
              <a:gd name="T41" fmla="*/ 703 h 1500"/>
              <a:gd name="T42" fmla="*/ 773 w 1500"/>
              <a:gd name="T43" fmla="*/ 375 h 1500"/>
              <a:gd name="T44" fmla="*/ 1031 w 1500"/>
              <a:gd name="T45" fmla="*/ 375 h 1500"/>
              <a:gd name="T46" fmla="*/ 1022 w 1500"/>
              <a:gd name="T47" fmla="*/ 703 h 1500"/>
              <a:gd name="T48" fmla="*/ 94 w 1500"/>
              <a:gd name="T49" fmla="*/ 656 h 1500"/>
              <a:gd name="T50" fmla="*/ 103 w 1500"/>
              <a:gd name="T51" fmla="*/ 581 h 1500"/>
              <a:gd name="T52" fmla="*/ 281 w 1500"/>
              <a:gd name="T53" fmla="*/ 375 h 1500"/>
              <a:gd name="T54" fmla="*/ 227 w 1500"/>
              <a:gd name="T55" fmla="*/ 703 h 1500"/>
              <a:gd name="T56" fmla="*/ 94 w 1500"/>
              <a:gd name="T57" fmla="*/ 656 h 1500"/>
              <a:gd name="T58" fmla="*/ 586 w 1500"/>
              <a:gd name="T59" fmla="*/ 1406 h 1500"/>
              <a:gd name="T60" fmla="*/ 937 w 1500"/>
              <a:gd name="T61" fmla="*/ 938 h 1500"/>
              <a:gd name="T62" fmla="*/ 1266 w 1500"/>
              <a:gd name="T63" fmla="*/ 1406 h 1500"/>
              <a:gd name="T64" fmla="*/ 984 w 1500"/>
              <a:gd name="T65" fmla="*/ 938 h 1500"/>
              <a:gd name="T66" fmla="*/ 586 w 1500"/>
              <a:gd name="T67" fmla="*/ 891 h 1500"/>
              <a:gd name="T68" fmla="*/ 539 w 1500"/>
              <a:gd name="T69" fmla="*/ 1406 h 1500"/>
              <a:gd name="T70" fmla="*/ 234 w 1500"/>
              <a:gd name="T71" fmla="*/ 797 h 1500"/>
              <a:gd name="T72" fmla="*/ 1266 w 1500"/>
              <a:gd name="T73" fmla="*/ 1406 h 1500"/>
              <a:gd name="T74" fmla="*/ 1359 w 1500"/>
              <a:gd name="T75" fmla="*/ 703 h 1500"/>
              <a:gd name="T76" fmla="*/ 1085 w 1500"/>
              <a:gd name="T77" fmla="*/ 375 h 1500"/>
              <a:gd name="T78" fmla="*/ 1219 w 1500"/>
              <a:gd name="T79" fmla="*/ 375 h 1500"/>
              <a:gd name="T80" fmla="*/ 1397 w 1500"/>
              <a:gd name="T81" fmla="*/ 581 h 1500"/>
              <a:gd name="T82" fmla="*/ 1406 w 1500"/>
              <a:gd name="T83" fmla="*/ 65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0" h="1500">
                <a:moveTo>
                  <a:pt x="1472" y="525"/>
                </a:moveTo>
                <a:cubicBezTo>
                  <a:pt x="1331" y="338"/>
                  <a:pt x="1331" y="338"/>
                  <a:pt x="1331" y="338"/>
                </a:cubicBezTo>
                <a:cubicBezTo>
                  <a:pt x="1326" y="330"/>
                  <a:pt x="1319" y="324"/>
                  <a:pt x="1312" y="318"/>
                </a:cubicBezTo>
                <a:cubicBezTo>
                  <a:pt x="1312" y="94"/>
                  <a:pt x="1312" y="94"/>
                  <a:pt x="1312" y="94"/>
                </a:cubicBezTo>
                <a:cubicBezTo>
                  <a:pt x="1312" y="42"/>
                  <a:pt x="1271" y="0"/>
                  <a:pt x="1219" y="0"/>
                </a:cubicBezTo>
                <a:cubicBezTo>
                  <a:pt x="281" y="0"/>
                  <a:pt x="281" y="0"/>
                  <a:pt x="281" y="0"/>
                </a:cubicBezTo>
                <a:cubicBezTo>
                  <a:pt x="229" y="0"/>
                  <a:pt x="187" y="42"/>
                  <a:pt x="187" y="94"/>
                </a:cubicBezTo>
                <a:cubicBezTo>
                  <a:pt x="187" y="318"/>
                  <a:pt x="187" y="318"/>
                  <a:pt x="187" y="318"/>
                </a:cubicBezTo>
                <a:cubicBezTo>
                  <a:pt x="181" y="324"/>
                  <a:pt x="174" y="330"/>
                  <a:pt x="169" y="338"/>
                </a:cubicBezTo>
                <a:cubicBezTo>
                  <a:pt x="28" y="525"/>
                  <a:pt x="28" y="525"/>
                  <a:pt x="28" y="525"/>
                </a:cubicBezTo>
                <a:cubicBezTo>
                  <a:pt x="10" y="549"/>
                  <a:pt x="0" y="579"/>
                  <a:pt x="0" y="609"/>
                </a:cubicBezTo>
                <a:cubicBezTo>
                  <a:pt x="0" y="656"/>
                  <a:pt x="0" y="656"/>
                  <a:pt x="0" y="656"/>
                </a:cubicBezTo>
                <a:cubicBezTo>
                  <a:pt x="0" y="734"/>
                  <a:pt x="63" y="797"/>
                  <a:pt x="141" y="797"/>
                </a:cubicBezTo>
                <a:cubicBezTo>
                  <a:pt x="141" y="797"/>
                  <a:pt x="141" y="797"/>
                  <a:pt x="141" y="797"/>
                </a:cubicBezTo>
                <a:cubicBezTo>
                  <a:pt x="141" y="1406"/>
                  <a:pt x="141" y="1406"/>
                  <a:pt x="141" y="1406"/>
                </a:cubicBezTo>
                <a:cubicBezTo>
                  <a:pt x="141" y="1458"/>
                  <a:pt x="183" y="1500"/>
                  <a:pt x="234" y="1500"/>
                </a:cubicBezTo>
                <a:cubicBezTo>
                  <a:pt x="1266" y="1500"/>
                  <a:pt x="1266" y="1500"/>
                  <a:pt x="1266" y="1500"/>
                </a:cubicBezTo>
                <a:cubicBezTo>
                  <a:pt x="1317" y="1500"/>
                  <a:pt x="1359" y="1458"/>
                  <a:pt x="1359" y="1406"/>
                </a:cubicBezTo>
                <a:cubicBezTo>
                  <a:pt x="1359" y="797"/>
                  <a:pt x="1359" y="797"/>
                  <a:pt x="1359" y="797"/>
                </a:cubicBezTo>
                <a:cubicBezTo>
                  <a:pt x="1359" y="797"/>
                  <a:pt x="1359" y="797"/>
                  <a:pt x="1359" y="797"/>
                </a:cubicBezTo>
                <a:cubicBezTo>
                  <a:pt x="1437" y="797"/>
                  <a:pt x="1500" y="734"/>
                  <a:pt x="1500" y="656"/>
                </a:cubicBezTo>
                <a:cubicBezTo>
                  <a:pt x="1500" y="609"/>
                  <a:pt x="1500" y="609"/>
                  <a:pt x="1500" y="609"/>
                </a:cubicBezTo>
                <a:cubicBezTo>
                  <a:pt x="1500" y="579"/>
                  <a:pt x="1490" y="549"/>
                  <a:pt x="1472" y="525"/>
                </a:cubicBezTo>
                <a:close/>
                <a:moveTo>
                  <a:pt x="1219" y="94"/>
                </a:moveTo>
                <a:cubicBezTo>
                  <a:pt x="1219" y="281"/>
                  <a:pt x="1219" y="281"/>
                  <a:pt x="1219" y="281"/>
                </a:cubicBezTo>
                <a:cubicBezTo>
                  <a:pt x="281" y="281"/>
                  <a:pt x="281" y="281"/>
                  <a:pt x="281" y="281"/>
                </a:cubicBezTo>
                <a:cubicBezTo>
                  <a:pt x="281" y="281"/>
                  <a:pt x="281" y="281"/>
                  <a:pt x="281" y="281"/>
                </a:cubicBezTo>
                <a:cubicBezTo>
                  <a:pt x="281" y="94"/>
                  <a:pt x="281" y="94"/>
                  <a:pt x="281" y="94"/>
                </a:cubicBezTo>
                <a:lnTo>
                  <a:pt x="1219" y="94"/>
                </a:lnTo>
                <a:close/>
                <a:moveTo>
                  <a:pt x="478" y="703"/>
                </a:moveTo>
                <a:cubicBezTo>
                  <a:pt x="281" y="703"/>
                  <a:pt x="281" y="703"/>
                  <a:pt x="281" y="703"/>
                </a:cubicBezTo>
                <a:cubicBezTo>
                  <a:pt x="469" y="375"/>
                  <a:pt x="469" y="375"/>
                  <a:pt x="469" y="375"/>
                </a:cubicBezTo>
                <a:cubicBezTo>
                  <a:pt x="572" y="375"/>
                  <a:pt x="572" y="375"/>
                  <a:pt x="572" y="375"/>
                </a:cubicBezTo>
                <a:lnTo>
                  <a:pt x="478" y="703"/>
                </a:lnTo>
                <a:close/>
                <a:moveTo>
                  <a:pt x="620" y="375"/>
                </a:moveTo>
                <a:cubicBezTo>
                  <a:pt x="727" y="375"/>
                  <a:pt x="727" y="375"/>
                  <a:pt x="727" y="375"/>
                </a:cubicBezTo>
                <a:cubicBezTo>
                  <a:pt x="727" y="703"/>
                  <a:pt x="727" y="703"/>
                  <a:pt x="727" y="703"/>
                </a:cubicBezTo>
                <a:cubicBezTo>
                  <a:pt x="527" y="703"/>
                  <a:pt x="527" y="703"/>
                  <a:pt x="527" y="703"/>
                </a:cubicBezTo>
                <a:lnTo>
                  <a:pt x="620" y="375"/>
                </a:lnTo>
                <a:close/>
                <a:moveTo>
                  <a:pt x="773" y="375"/>
                </a:moveTo>
                <a:cubicBezTo>
                  <a:pt x="880" y="375"/>
                  <a:pt x="880" y="375"/>
                  <a:pt x="880" y="375"/>
                </a:cubicBezTo>
                <a:cubicBezTo>
                  <a:pt x="973" y="703"/>
                  <a:pt x="973" y="703"/>
                  <a:pt x="973" y="703"/>
                </a:cubicBezTo>
                <a:cubicBezTo>
                  <a:pt x="773" y="703"/>
                  <a:pt x="773" y="703"/>
                  <a:pt x="773" y="703"/>
                </a:cubicBezTo>
                <a:lnTo>
                  <a:pt x="773" y="375"/>
                </a:lnTo>
                <a:close/>
                <a:moveTo>
                  <a:pt x="928" y="375"/>
                </a:moveTo>
                <a:cubicBezTo>
                  <a:pt x="1031" y="375"/>
                  <a:pt x="1031" y="375"/>
                  <a:pt x="1031" y="375"/>
                </a:cubicBezTo>
                <a:cubicBezTo>
                  <a:pt x="1219" y="703"/>
                  <a:pt x="1219" y="703"/>
                  <a:pt x="1219" y="703"/>
                </a:cubicBezTo>
                <a:cubicBezTo>
                  <a:pt x="1022" y="703"/>
                  <a:pt x="1022" y="703"/>
                  <a:pt x="1022" y="703"/>
                </a:cubicBezTo>
                <a:lnTo>
                  <a:pt x="928" y="375"/>
                </a:lnTo>
                <a:close/>
                <a:moveTo>
                  <a:pt x="94" y="656"/>
                </a:moveTo>
                <a:cubicBezTo>
                  <a:pt x="94" y="609"/>
                  <a:pt x="94" y="609"/>
                  <a:pt x="94" y="609"/>
                </a:cubicBezTo>
                <a:cubicBezTo>
                  <a:pt x="94" y="599"/>
                  <a:pt x="97" y="589"/>
                  <a:pt x="103" y="581"/>
                </a:cubicBezTo>
                <a:cubicBezTo>
                  <a:pt x="244" y="394"/>
                  <a:pt x="244" y="394"/>
                  <a:pt x="244" y="394"/>
                </a:cubicBezTo>
                <a:cubicBezTo>
                  <a:pt x="253" y="382"/>
                  <a:pt x="266" y="375"/>
                  <a:pt x="281" y="375"/>
                </a:cubicBezTo>
                <a:cubicBezTo>
                  <a:pt x="415" y="375"/>
                  <a:pt x="415" y="375"/>
                  <a:pt x="415" y="375"/>
                </a:cubicBezTo>
                <a:cubicBezTo>
                  <a:pt x="227" y="703"/>
                  <a:pt x="227" y="703"/>
                  <a:pt x="227" y="703"/>
                </a:cubicBezTo>
                <a:cubicBezTo>
                  <a:pt x="141" y="703"/>
                  <a:pt x="141" y="703"/>
                  <a:pt x="141" y="703"/>
                </a:cubicBezTo>
                <a:cubicBezTo>
                  <a:pt x="115" y="703"/>
                  <a:pt x="94" y="682"/>
                  <a:pt x="94" y="656"/>
                </a:cubicBezTo>
                <a:close/>
                <a:moveTo>
                  <a:pt x="937" y="1406"/>
                </a:moveTo>
                <a:cubicBezTo>
                  <a:pt x="586" y="1406"/>
                  <a:pt x="586" y="1406"/>
                  <a:pt x="586" y="1406"/>
                </a:cubicBezTo>
                <a:cubicBezTo>
                  <a:pt x="586" y="938"/>
                  <a:pt x="586" y="938"/>
                  <a:pt x="586" y="938"/>
                </a:cubicBezTo>
                <a:cubicBezTo>
                  <a:pt x="937" y="938"/>
                  <a:pt x="937" y="938"/>
                  <a:pt x="937" y="938"/>
                </a:cubicBezTo>
                <a:lnTo>
                  <a:pt x="937" y="1406"/>
                </a:lnTo>
                <a:close/>
                <a:moveTo>
                  <a:pt x="1266" y="1406"/>
                </a:moveTo>
                <a:cubicBezTo>
                  <a:pt x="984" y="1406"/>
                  <a:pt x="984" y="1406"/>
                  <a:pt x="984" y="1406"/>
                </a:cubicBezTo>
                <a:cubicBezTo>
                  <a:pt x="984" y="938"/>
                  <a:pt x="984" y="938"/>
                  <a:pt x="984" y="938"/>
                </a:cubicBezTo>
                <a:cubicBezTo>
                  <a:pt x="984" y="912"/>
                  <a:pt x="963" y="891"/>
                  <a:pt x="937" y="891"/>
                </a:cubicBezTo>
                <a:cubicBezTo>
                  <a:pt x="586" y="891"/>
                  <a:pt x="586" y="891"/>
                  <a:pt x="586" y="891"/>
                </a:cubicBezTo>
                <a:cubicBezTo>
                  <a:pt x="560" y="891"/>
                  <a:pt x="539" y="912"/>
                  <a:pt x="539" y="938"/>
                </a:cubicBezTo>
                <a:cubicBezTo>
                  <a:pt x="539" y="1406"/>
                  <a:pt x="539" y="1406"/>
                  <a:pt x="539" y="1406"/>
                </a:cubicBezTo>
                <a:cubicBezTo>
                  <a:pt x="234" y="1406"/>
                  <a:pt x="234" y="1406"/>
                  <a:pt x="234" y="1406"/>
                </a:cubicBezTo>
                <a:cubicBezTo>
                  <a:pt x="234" y="797"/>
                  <a:pt x="234" y="797"/>
                  <a:pt x="234" y="797"/>
                </a:cubicBezTo>
                <a:cubicBezTo>
                  <a:pt x="1266" y="797"/>
                  <a:pt x="1266" y="797"/>
                  <a:pt x="1266" y="797"/>
                </a:cubicBezTo>
                <a:lnTo>
                  <a:pt x="1266" y="1406"/>
                </a:lnTo>
                <a:close/>
                <a:moveTo>
                  <a:pt x="1406" y="656"/>
                </a:moveTo>
                <a:cubicBezTo>
                  <a:pt x="1406" y="682"/>
                  <a:pt x="1385" y="703"/>
                  <a:pt x="1359" y="703"/>
                </a:cubicBezTo>
                <a:cubicBezTo>
                  <a:pt x="1273" y="703"/>
                  <a:pt x="1273" y="703"/>
                  <a:pt x="1273" y="703"/>
                </a:cubicBezTo>
                <a:cubicBezTo>
                  <a:pt x="1085" y="375"/>
                  <a:pt x="1085" y="375"/>
                  <a:pt x="1085" y="375"/>
                </a:cubicBezTo>
                <a:cubicBezTo>
                  <a:pt x="1219" y="375"/>
                  <a:pt x="1219" y="375"/>
                  <a:pt x="1219" y="375"/>
                </a:cubicBezTo>
                <a:cubicBezTo>
                  <a:pt x="1219" y="375"/>
                  <a:pt x="1219" y="375"/>
                  <a:pt x="1219" y="375"/>
                </a:cubicBezTo>
                <a:cubicBezTo>
                  <a:pt x="1234" y="375"/>
                  <a:pt x="1247" y="382"/>
                  <a:pt x="1256" y="394"/>
                </a:cubicBezTo>
                <a:cubicBezTo>
                  <a:pt x="1397" y="581"/>
                  <a:pt x="1397" y="581"/>
                  <a:pt x="1397" y="581"/>
                </a:cubicBezTo>
                <a:cubicBezTo>
                  <a:pt x="1403" y="589"/>
                  <a:pt x="1406" y="599"/>
                  <a:pt x="1406" y="609"/>
                </a:cubicBezTo>
                <a:lnTo>
                  <a:pt x="1406" y="656"/>
                </a:lnTo>
                <a:close/>
              </a:path>
            </a:pathLst>
          </a:custGeom>
          <a:solidFill>
            <a:srgbClr val="90C226"/>
          </a:solidFill>
          <a:ln>
            <a:noFill/>
          </a:ln>
        </p:spPr>
        <p:txBody>
          <a:bodyPr vert="horz" wrap="square" lIns="38405" tIns="19202" rIns="38405" bIns="19202" numCol="1" anchor="t" anchorCtr="0" compatLnSpc="1">
            <a:prstTxWarp prst="textNoShape">
              <a:avLst/>
            </a:prstTxWarp>
          </a:bodyPr>
          <a:lstStyle/>
          <a:p>
            <a:pPr defTabSz="457200">
              <a:defRPr/>
            </a:pPr>
            <a:endParaRPr lang="en-GB" kern="0">
              <a:solidFill>
                <a:prstClr val="black"/>
              </a:solidFill>
              <a:latin typeface="Trebuchet MS" pitchFamily="34" charset="0"/>
              <a:cs typeface="Arial" charset="0"/>
            </a:endParaRPr>
          </a:p>
        </p:txBody>
      </p:sp>
      <p:sp>
        <p:nvSpPr>
          <p:cNvPr id="9" name="Freeform 76">
            <a:extLst>
              <a:ext uri="{FF2B5EF4-FFF2-40B4-BE49-F238E27FC236}">
                <a16:creationId xmlns:a16="http://schemas.microsoft.com/office/drawing/2014/main" id="{2D9AE239-0887-6D7B-2DB5-7B584816219D}"/>
              </a:ext>
            </a:extLst>
          </p:cNvPr>
          <p:cNvSpPr>
            <a:spLocks noChangeArrowheads="1"/>
          </p:cNvSpPr>
          <p:nvPr/>
        </p:nvSpPr>
        <p:spPr bwMode="auto">
          <a:xfrm>
            <a:off x="2041773" y="4257777"/>
            <a:ext cx="253951" cy="312548"/>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rgbClr val="90C226"/>
          </a:solidFill>
          <a:ln>
            <a:noFill/>
          </a:ln>
          <a:effectLst/>
        </p:spPr>
        <p:txBody>
          <a:bodyPr wrap="none" lIns="38405" tIns="19202" rIns="38405" bIns="19202" anchor="ctr"/>
          <a:lstStyle/>
          <a:p>
            <a:pPr defTabSz="457200">
              <a:defRPr/>
            </a:pPr>
            <a:endParaRPr lang="en-GB" kern="0">
              <a:solidFill>
                <a:prstClr val="black"/>
              </a:solidFill>
              <a:latin typeface="Trebuchet MS" pitchFamily="34" charset="0"/>
              <a:cs typeface="Arial" charset="0"/>
            </a:endParaRPr>
          </a:p>
        </p:txBody>
      </p:sp>
      <p:sp>
        <p:nvSpPr>
          <p:cNvPr id="13" name="TextBox 12">
            <a:extLst>
              <a:ext uri="{FF2B5EF4-FFF2-40B4-BE49-F238E27FC236}">
                <a16:creationId xmlns:a16="http://schemas.microsoft.com/office/drawing/2014/main" id="{54AF490D-A371-B818-E9EE-C64122D3FE98}"/>
              </a:ext>
            </a:extLst>
          </p:cNvPr>
          <p:cNvSpPr txBox="1"/>
          <p:nvPr/>
        </p:nvSpPr>
        <p:spPr>
          <a:xfrm>
            <a:off x="2548842" y="4941218"/>
            <a:ext cx="2311299" cy="246221"/>
          </a:xfrm>
          <a:prstGeom prst="rect">
            <a:avLst/>
          </a:prstGeom>
          <a:noFill/>
        </p:spPr>
        <p:txBody>
          <a:bodyPr wrap="square" lIns="0" tIns="0" rIns="0" bIns="0" rtlCol="0">
            <a:spAutoFit/>
          </a:bodyPr>
          <a:lstStyle/>
          <a:p>
            <a:pPr defTabSz="457200">
              <a:spcAft>
                <a:spcPts val="600"/>
              </a:spcAft>
              <a:defRPr/>
            </a:pPr>
            <a:r>
              <a:rPr lang="sl-SI" sz="1600" dirty="0">
                <a:solidFill>
                  <a:prstClr val="black"/>
                </a:solidFill>
                <a:latin typeface="Calibri Light" panose="020F0302020204030204" pitchFamily="34" charset="0"/>
                <a:cs typeface="Calibri Light" panose="020F0302020204030204" pitchFamily="34" charset="0"/>
              </a:rPr>
              <a:t>Katja Bučan </a:t>
            </a:r>
            <a:endParaRPr lang="en-GB" sz="1600" dirty="0">
              <a:solidFill>
                <a:prstClr val="black"/>
              </a:solidFill>
              <a:latin typeface="Calibri Light" panose="020F0302020204030204" pitchFamily="34" charset="0"/>
              <a:cs typeface="Calibri Light" panose="020F0302020204030204" pitchFamily="34" charset="0"/>
            </a:endParaRPr>
          </a:p>
        </p:txBody>
      </p:sp>
      <p:pic>
        <p:nvPicPr>
          <p:cNvPr id="14" name="Picture 13" descr="Icon&#10;&#10;Description automatically generated">
            <a:extLst>
              <a:ext uri="{FF2B5EF4-FFF2-40B4-BE49-F238E27FC236}">
                <a16:creationId xmlns:a16="http://schemas.microsoft.com/office/drawing/2014/main" id="{26095264-F12D-DE1E-04D4-6CCC1A1C6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061" y="4863469"/>
            <a:ext cx="401712" cy="401712"/>
          </a:xfrm>
          <a:prstGeom prst="rect">
            <a:avLst/>
          </a:prstGeom>
        </p:spPr>
      </p:pic>
      <p:sp>
        <p:nvSpPr>
          <p:cNvPr id="7" name="PoljeZBesedilom 6">
            <a:extLst>
              <a:ext uri="{FF2B5EF4-FFF2-40B4-BE49-F238E27FC236}">
                <a16:creationId xmlns:a16="http://schemas.microsoft.com/office/drawing/2014/main" id="{B7AD1189-D5AF-8889-F537-3ACE1CD68083}"/>
              </a:ext>
            </a:extLst>
          </p:cNvPr>
          <p:cNvSpPr txBox="1"/>
          <p:nvPr/>
        </p:nvSpPr>
        <p:spPr>
          <a:xfrm>
            <a:off x="2495435" y="3737751"/>
            <a:ext cx="6096000" cy="338554"/>
          </a:xfrm>
          <a:prstGeom prst="rect">
            <a:avLst/>
          </a:prstGeom>
          <a:noFill/>
        </p:spPr>
        <p:txBody>
          <a:bodyPr wrap="square">
            <a:spAutoFit/>
          </a:bodyPr>
          <a:lstStyle/>
          <a:p>
            <a:r>
              <a:rPr lang="sl-SI" sz="1600" b="1" dirty="0" err="1">
                <a:latin typeface="Calibri Light" panose="020F0302020204030204" pitchFamily="34" charset="0"/>
                <a:cs typeface="Calibri Light" panose="020F0302020204030204" pitchFamily="34" charset="0"/>
                <a:hlinkClick r:id="rId5"/>
              </a:rPr>
              <a:t>razpisi@gzs.si</a:t>
            </a:r>
            <a:r>
              <a:rPr lang="sl-SI" sz="1600" b="1" dirty="0">
                <a:latin typeface="Calibri Light" panose="020F0302020204030204" pitchFamily="34" charset="0"/>
                <a:cs typeface="Calibri Light" panose="020F0302020204030204" pitchFamily="34" charset="0"/>
              </a:rPr>
              <a:t>, </a:t>
            </a:r>
            <a:r>
              <a:rPr lang="sl-SI" sz="1600" b="1" dirty="0" err="1">
                <a:latin typeface="Calibri Light" panose="020F0302020204030204" pitchFamily="34" charset="0"/>
                <a:cs typeface="Calibri Light" panose="020F0302020204030204" pitchFamily="34" charset="0"/>
                <a:hlinkClick r:id="rId6"/>
              </a:rPr>
              <a:t>katja.bucan@gzs.si</a:t>
            </a:r>
            <a:r>
              <a:rPr lang="sl-SI" sz="1600" b="1" dirty="0">
                <a:latin typeface="Calibri Light" panose="020F0302020204030204" pitchFamily="34" charset="0"/>
                <a:cs typeface="Calibri Light" panose="020F0302020204030204" pitchFamily="34" charset="0"/>
              </a:rPr>
              <a:t> </a:t>
            </a:r>
            <a:endParaRPr lang="sl-SI" sz="1600" b="1" dirty="0">
              <a:latin typeface="Calibri Light" panose="020F0302020204030204" pitchFamily="34" charset="0"/>
              <a:cs typeface="Calibri Light" panose="020F0302020204030204" pitchFamily="34" charset="0"/>
              <a:hlinkClick r:id="rId7"/>
            </a:endParaRPr>
          </a:p>
        </p:txBody>
      </p:sp>
    </p:spTree>
    <p:extLst>
      <p:ext uri="{BB962C8B-B14F-4D97-AF65-F5344CB8AC3E}">
        <p14:creationId xmlns:p14="http://schemas.microsoft.com/office/powerpoint/2010/main" val="322925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355BA-51E2-9971-4464-C07688917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DA1FF-CA34-753E-B711-561E31F3C348}"/>
              </a:ext>
            </a:extLst>
          </p:cNvPr>
          <p:cNvSpPr>
            <a:spLocks noGrp="1"/>
          </p:cNvSpPr>
          <p:nvPr>
            <p:ph type="title"/>
          </p:nvPr>
        </p:nvSpPr>
        <p:spPr>
          <a:xfrm>
            <a:off x="838200" y="365125"/>
            <a:ext cx="9938657" cy="1325563"/>
          </a:xfrm>
        </p:spPr>
        <p:txBody>
          <a:bodyPr>
            <a:normAutofit/>
          </a:bodyPr>
          <a:lstStyle/>
          <a:p>
            <a:r>
              <a:rPr lang="sl-SI" sz="2800" b="1" dirty="0">
                <a:latin typeface="Calibri Light" panose="020F0302020204030204" pitchFamily="34" charset="0"/>
                <a:cs typeface="Calibri Light" panose="020F0302020204030204" pitchFamily="34" charset="0"/>
              </a:rPr>
              <a:t>Slovenski podjetniški sklad (SPS)</a:t>
            </a:r>
            <a:br>
              <a:rPr lang="sl-SI" sz="28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https://www.podjetniskisklad.si/odprti-razpisi-pozivi/</a:t>
            </a:r>
            <a:br>
              <a:rPr lang="sl-SI" sz="1400" b="1" dirty="0">
                <a:latin typeface="Calibri Light" panose="020F0302020204030204" pitchFamily="34" charset="0"/>
                <a:cs typeface="Calibri Light" panose="020F0302020204030204" pitchFamily="34" charset="0"/>
                <a:hlinkClick r:id="rId3"/>
              </a:rPr>
            </a:br>
            <a:endParaRPr lang="sl-SI" sz="1400" dirty="0">
              <a:latin typeface="Calibri Light" panose="020F0302020204030204" pitchFamily="34" charset="0"/>
              <a:cs typeface="Calibri Light" panose="020F0302020204030204" pitchFamily="34" charset="0"/>
            </a:endParaRPr>
          </a:p>
        </p:txBody>
      </p:sp>
      <p:graphicFrame>
        <p:nvGraphicFramePr>
          <p:cNvPr id="4" name="Tabela 3">
            <a:extLst>
              <a:ext uri="{FF2B5EF4-FFF2-40B4-BE49-F238E27FC236}">
                <a16:creationId xmlns:a16="http://schemas.microsoft.com/office/drawing/2014/main" id="{90CBFFB3-A9FA-F24C-4172-F79BC79B0888}"/>
              </a:ext>
            </a:extLst>
          </p:cNvPr>
          <p:cNvGraphicFramePr>
            <a:graphicFrameLocks noGrp="1"/>
          </p:cNvGraphicFramePr>
          <p:nvPr/>
        </p:nvGraphicFramePr>
        <p:xfrm>
          <a:off x="838200" y="1501254"/>
          <a:ext cx="10515600" cy="4217158"/>
        </p:xfrm>
        <a:graphic>
          <a:graphicData uri="http://schemas.openxmlformats.org/drawingml/2006/table">
            <a:tbl>
              <a:tblPr firstRow="1" bandRow="1">
                <a:tableStyleId>{5C22544A-7EE6-4342-B048-85BDC9FD1C3A}</a:tableStyleId>
              </a:tblPr>
              <a:tblGrid>
                <a:gridCol w="6285931">
                  <a:extLst>
                    <a:ext uri="{9D8B030D-6E8A-4147-A177-3AD203B41FA5}">
                      <a16:colId xmlns:a16="http://schemas.microsoft.com/office/drawing/2014/main" val="338853363"/>
                    </a:ext>
                  </a:extLst>
                </a:gridCol>
                <a:gridCol w="2006221">
                  <a:extLst>
                    <a:ext uri="{9D8B030D-6E8A-4147-A177-3AD203B41FA5}">
                      <a16:colId xmlns:a16="http://schemas.microsoft.com/office/drawing/2014/main" val="2334754360"/>
                    </a:ext>
                  </a:extLst>
                </a:gridCol>
                <a:gridCol w="2223448">
                  <a:extLst>
                    <a:ext uri="{9D8B030D-6E8A-4147-A177-3AD203B41FA5}">
                      <a16:colId xmlns:a16="http://schemas.microsoft.com/office/drawing/2014/main" val="1889673597"/>
                    </a:ext>
                  </a:extLst>
                </a:gridCol>
              </a:tblGrid>
              <a:tr h="227163">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Naziv</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Vrednost razpisa</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400" u="none" strike="noStrike">
                          <a:effectLst/>
                          <a:latin typeface="Calibri Light" panose="020F0302020204030204" pitchFamily="34" charset="0"/>
                          <a:cs typeface="Calibri Light" panose="020F0302020204030204" pitchFamily="34" charset="0"/>
                        </a:rPr>
                        <a:t>Rok za prijavo</a:t>
                      </a:r>
                      <a:endParaRPr lang="sl-SI" sz="1400" b="1" i="0" u="none" strike="noStrike">
                        <a:solidFill>
                          <a:srgbClr val="FFFFFF"/>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375979295"/>
                  </a:ext>
                </a:extLst>
              </a:tr>
              <a:tr h="790150">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P1 plus 2025 | Garancije za bančne kredite s subvencijo obrestne mere </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70,2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5.6., 20.6., 5.7., 1.9., 15. 9., 1.10. in 15. 10. 2025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745466984"/>
                  </a:ext>
                </a:extLst>
              </a:tr>
              <a:tr h="590112">
                <a:tc>
                  <a:txBody>
                    <a:bodyPr/>
                    <a:lstStyle/>
                    <a:p>
                      <a:pPr algn="ctr" rtl="0" fontAlgn="ctr"/>
                      <a:r>
                        <a:rPr lang="sl-SI" sz="1800" b="1" u="none" strike="noStrike" dirty="0">
                          <a:effectLst/>
                          <a:latin typeface="Calibri Light" panose="020F0302020204030204" pitchFamily="34" charset="0"/>
                          <a:cs typeface="Calibri Light" panose="020F0302020204030204" pitchFamily="34" charset="0"/>
                        </a:rPr>
                        <a:t>V1 | Vavčer za udeležbo v gospodarskih delegacijah v tujino</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198826477"/>
                  </a:ext>
                </a:extLst>
              </a:tr>
              <a:tr h="590112">
                <a:tc>
                  <a:txBody>
                    <a:bodyPr/>
                    <a:lstStyle/>
                    <a:p>
                      <a:pPr algn="ctr" rtl="0" fontAlgn="ctr"/>
                      <a:r>
                        <a:rPr lang="pl-PL" sz="1800" b="1" u="none" strike="noStrike">
                          <a:effectLst/>
                          <a:latin typeface="Calibri Light" panose="020F0302020204030204" pitchFamily="34" charset="0"/>
                          <a:cs typeface="Calibri Light" panose="020F0302020204030204" pitchFamily="34" charset="0"/>
                        </a:rPr>
                        <a:t>V2 | Vavčer za patente, modele, znamke</a:t>
                      </a:r>
                      <a:endParaRPr lang="pl-PL"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2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2543167510"/>
                  </a:ext>
                </a:extLst>
              </a:tr>
              <a:tr h="590112">
                <a:tc>
                  <a:txBody>
                    <a:bodyPr/>
                    <a:lstStyle/>
                    <a:p>
                      <a:pPr algn="ctr" rtl="0" fontAlgn="ctr"/>
                      <a:r>
                        <a:rPr lang="sl-SI" sz="1800" b="1" u="none" strike="noStrike" dirty="0">
                          <a:effectLst/>
                          <a:latin typeface="Calibri Light" panose="020F0302020204030204" pitchFamily="34" charset="0"/>
                          <a:cs typeface="Calibri Light" panose="020F0302020204030204" pitchFamily="34" charset="0"/>
                        </a:rPr>
                        <a:t>V4 | Vavčer za prenos lastništva </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0,7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dirty="0">
                          <a:effectLst/>
                          <a:latin typeface="Calibri Light" panose="020F0302020204030204" pitchFamily="34" charset="0"/>
                          <a:cs typeface="Calibri Light" panose="020F0302020204030204" pitchFamily="34" charset="0"/>
                        </a:rPr>
                        <a:t>do 31. 3. 2028 oz. do porabe sredstev</a:t>
                      </a:r>
                      <a:endParaRPr lang="pt-BR" sz="14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384530787"/>
                  </a:ext>
                </a:extLst>
              </a:tr>
              <a:tr h="449325">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V5 | Vavčer za statusno preoblikovanje družb</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1,5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a:effectLst/>
                          <a:latin typeface="Calibri Light" panose="020F0302020204030204" pitchFamily="34" charset="0"/>
                          <a:cs typeface="Calibri Light" panose="020F0302020204030204" pitchFamily="34" charset="0"/>
                        </a:rPr>
                        <a:t>do 31. 3. 2028 oz. do porabe sredstev</a:t>
                      </a:r>
                      <a:endParaRPr lang="pt-BR" sz="14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365076406"/>
                  </a:ext>
                </a:extLst>
              </a:tr>
              <a:tr h="980184">
                <a:tc>
                  <a:txBody>
                    <a:bodyPr/>
                    <a:lstStyle/>
                    <a:p>
                      <a:pPr algn="ctr" rtl="0" fontAlgn="ctr"/>
                      <a:r>
                        <a:rPr lang="sl-SI" sz="1800" b="1" u="none" strike="noStrike">
                          <a:effectLst/>
                          <a:latin typeface="Calibri Light" panose="020F0302020204030204" pitchFamily="34" charset="0"/>
                          <a:cs typeface="Calibri Light" panose="020F0302020204030204" pitchFamily="34" charset="0"/>
                        </a:rPr>
                        <a:t>V6 | Vavčer za sofinanciranje priprave projektnih predlogov na razpise drugega stebra okvirnega programa EU Obzorje Evropa</a:t>
                      </a:r>
                      <a:endParaRPr lang="sl-SI" sz="1800" b="1" i="0" u="none" strike="noStrike">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sl-SI" sz="1800" u="none" strike="noStrike" dirty="0">
                          <a:effectLst/>
                          <a:latin typeface="Calibri Light" panose="020F0302020204030204" pitchFamily="34" charset="0"/>
                          <a:cs typeface="Calibri Light" panose="020F0302020204030204" pitchFamily="34" charset="0"/>
                        </a:rPr>
                        <a:t>0,5 mio EUR</a:t>
                      </a:r>
                      <a:endParaRPr lang="sl-SI" sz="18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tc>
                  <a:txBody>
                    <a:bodyPr/>
                    <a:lstStyle/>
                    <a:p>
                      <a:pPr algn="ctr" rtl="0" fontAlgn="ctr"/>
                      <a:r>
                        <a:rPr lang="pt-BR" sz="1400" u="none" strike="noStrike" dirty="0">
                          <a:effectLst/>
                          <a:latin typeface="Calibri Light" panose="020F0302020204030204" pitchFamily="34" charset="0"/>
                          <a:cs typeface="Calibri Light" panose="020F0302020204030204" pitchFamily="34" charset="0"/>
                        </a:rPr>
                        <a:t>do 31. 3. 2028 oz. do porabe sredste</a:t>
                      </a:r>
                      <a:endParaRPr lang="pt-BR" sz="1400" b="1" i="0" u="none" strike="noStrike" dirty="0">
                        <a:solidFill>
                          <a:srgbClr val="000000"/>
                        </a:solidFill>
                        <a:effectLst/>
                        <a:latin typeface="Calibri Light" panose="020F0302020204030204" pitchFamily="34" charset="0"/>
                        <a:cs typeface="Calibri Light" panose="020F0302020204030204" pitchFamily="34" charset="0"/>
                      </a:endParaRPr>
                    </a:p>
                  </a:txBody>
                  <a:tcPr marL="4803" marR="4803" marT="4803" marB="0" anchor="ctr"/>
                </a:tc>
                <a:extLst>
                  <a:ext uri="{0D108BD9-81ED-4DB2-BD59-A6C34878D82A}">
                    <a16:rowId xmlns:a16="http://schemas.microsoft.com/office/drawing/2014/main" val="1999674105"/>
                  </a:ext>
                </a:extLst>
              </a:tr>
            </a:tbl>
          </a:graphicData>
        </a:graphic>
      </p:graphicFrame>
    </p:spTree>
    <p:extLst>
      <p:ext uri="{BB962C8B-B14F-4D97-AF65-F5344CB8AC3E}">
        <p14:creationId xmlns:p14="http://schemas.microsoft.com/office/powerpoint/2010/main" val="101681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139B-13D1-7349-33D0-2349F277B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BD0A5-D7F4-171B-2F9D-D4F4CC89B89A}"/>
              </a:ext>
            </a:extLst>
          </p:cNvPr>
          <p:cNvSpPr>
            <a:spLocks noGrp="1"/>
          </p:cNvSpPr>
          <p:nvPr>
            <p:ph type="title"/>
          </p:nvPr>
        </p:nvSpPr>
        <p:spPr>
          <a:xfrm>
            <a:off x="838200" y="365125"/>
            <a:ext cx="9938657" cy="1325563"/>
          </a:xfrm>
        </p:spPr>
        <p:txBody>
          <a:bodyPr>
            <a:normAutofit fontScale="90000"/>
          </a:bodyPr>
          <a:lstStyle/>
          <a:p>
            <a:br>
              <a:rPr lang="sl-SI" sz="3900" b="1" dirty="0">
                <a:latin typeface="Calibri Light" panose="020F0302020204030204" pitchFamily="34" charset="0"/>
                <a:cs typeface="Calibri Light" panose="020F0302020204030204" pitchFamily="34" charset="0"/>
              </a:rPr>
            </a:br>
            <a:r>
              <a:rPr lang="sl-SI" sz="3900" b="1" dirty="0">
                <a:latin typeface="Calibri Light" panose="020F0302020204030204" pitchFamily="34" charset="0"/>
                <a:cs typeface="Calibri Light" panose="020F0302020204030204" pitchFamily="34" charset="0"/>
              </a:rPr>
              <a:t>Slovenski tehnološki sklad (STS 2025)</a:t>
            </a:r>
            <a:br>
              <a:rPr lang="sl-SI" dirty="0">
                <a:latin typeface="Calibri Light" panose="020F0302020204030204" pitchFamily="34" charset="0"/>
                <a:cs typeface="Calibri Light" panose="020F0302020204030204" pitchFamily="34" charset="0"/>
              </a:rPr>
            </a:br>
            <a:endParaRPr lang="sl-SI"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CE1420A6-F42D-3F2E-207B-2D8A20ACFF91}"/>
              </a:ext>
            </a:extLst>
          </p:cNvPr>
          <p:cNvSpPr txBox="1"/>
          <p:nvPr/>
        </p:nvSpPr>
        <p:spPr>
          <a:xfrm>
            <a:off x="142360" y="1400978"/>
            <a:ext cx="10480587" cy="4429033"/>
          </a:xfrm>
          <a:prstGeom prst="rect">
            <a:avLst/>
          </a:prstGeom>
          <a:noFill/>
        </p:spPr>
        <p:txBody>
          <a:bodyPr wrap="square">
            <a:spAutoFit/>
          </a:bodyPr>
          <a:lstStyle/>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Predmet JR: Kapitalske naložbe v zasebne družbe semenskega in/ali tveganega kapitala (STK) s strani SPS</a:t>
            </a:r>
          </a:p>
          <a:p>
            <a:pPr marL="467995" algn="just">
              <a:lnSpc>
                <a:spcPct val="91000"/>
              </a:lnSpc>
              <a:spcBef>
                <a:spcPts val="705"/>
              </a:spcBef>
              <a:spcAft>
                <a:spcPts val="0"/>
              </a:spcAft>
            </a:pPr>
            <a:r>
              <a:rPr lang="sl-SI" sz="1800" b="1" dirty="0">
                <a:effectLst/>
                <a:latin typeface="Calibri Light" panose="020F0302020204030204" pitchFamily="34" charset="0"/>
                <a:ea typeface="Arial MT"/>
                <a:cs typeface="Calibri Light" panose="020F0302020204030204" pitchFamily="34" charset="0"/>
              </a:rPr>
              <a:t>Namen:</a:t>
            </a:r>
            <a:r>
              <a:rPr lang="sl-SI" sz="1800" dirty="0">
                <a:effectLst/>
                <a:latin typeface="Calibri Light" panose="020F0302020204030204" pitchFamily="34" charset="0"/>
                <a:ea typeface="Arial MT"/>
                <a:cs typeface="Calibri Light" panose="020F0302020204030204" pitchFamily="34" charset="0"/>
              </a:rPr>
              <a:t>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Razvoj obstoječega trga semenskega in tveganega kapitala v Sloveniji in pospeševanje lastniških naložb v mikro, mala in srednje velika podjetja (MSP) v obliki naložb semenskega in/ali tveganega kapitala ter </a:t>
            </a:r>
            <a:r>
              <a:rPr lang="sl-SI" dirty="0" err="1">
                <a:latin typeface="Calibri Light" panose="020F0302020204030204" pitchFamily="34" charset="0"/>
                <a:cs typeface="Calibri Light" panose="020F0302020204030204" pitchFamily="34" charset="0"/>
              </a:rPr>
              <a:t>kvazi</a:t>
            </a:r>
            <a:r>
              <a:rPr lang="sl-SI" dirty="0">
                <a:latin typeface="Calibri Light" panose="020F0302020204030204" pitchFamily="34" charset="0"/>
                <a:cs typeface="Calibri Light" panose="020F0302020204030204" pitchFamily="34" charset="0"/>
              </a:rPr>
              <a:t>-lastniškega/</a:t>
            </a:r>
            <a:r>
              <a:rPr lang="sl-SI" dirty="0" err="1">
                <a:latin typeface="Calibri Light" panose="020F0302020204030204" pitchFamily="34" charset="0"/>
                <a:cs typeface="Calibri Light" panose="020F0302020204030204" pitchFamily="34" charset="0"/>
              </a:rPr>
              <a:t>mezzanin</a:t>
            </a:r>
            <a:r>
              <a:rPr lang="sl-SI" dirty="0">
                <a:latin typeface="Calibri Light" panose="020F0302020204030204" pitchFamily="34" charset="0"/>
                <a:cs typeface="Calibri Light" panose="020F0302020204030204" pitchFamily="34" charset="0"/>
              </a:rPr>
              <a:t> kapitala preko izbranih STK.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Povečati število zasebnih družb tveganega kapitala, pospešiti razvoj inovativnih MSP s potencialom hitre rasti ter multiplicirati učinek vlaganj javnih sredstev. </a:t>
            </a:r>
          </a:p>
          <a:p>
            <a:pPr marL="753745" indent="-285750" algn="just">
              <a:lnSpc>
                <a:spcPct val="91000"/>
              </a:lnSpc>
              <a:spcBef>
                <a:spcPts val="705"/>
              </a:spcBef>
              <a:spcAft>
                <a:spcPts val="0"/>
              </a:spcAft>
              <a:buFont typeface="Arial" panose="020B0604020202020204" pitchFamily="34" charset="0"/>
              <a:buChar char="•"/>
            </a:pPr>
            <a:r>
              <a:rPr lang="sl-SI" dirty="0">
                <a:latin typeface="Calibri Light" panose="020F0302020204030204" pitchFamily="34" charset="0"/>
                <a:cs typeface="Calibri Light" panose="020F0302020204030204" pitchFamily="34" charset="0"/>
              </a:rPr>
              <a:t>Javni razpis podpira upravljavske družbe in STK, ki vlagajo v MSP z inovativnimi proizvodi, storitvami in visoko stopnjo znanja.</a:t>
            </a:r>
          </a:p>
          <a:p>
            <a:pPr marL="467995" algn="just">
              <a:lnSpc>
                <a:spcPct val="91000"/>
              </a:lnSpc>
              <a:spcBef>
                <a:spcPts val="705"/>
              </a:spcBef>
              <a:spcAft>
                <a:spcPts val="0"/>
              </a:spcAft>
            </a:pPr>
            <a:r>
              <a:rPr lang="sl-SI" b="1" dirty="0">
                <a:latin typeface="Calibri Light" panose="020F0302020204030204" pitchFamily="34" charset="0"/>
                <a:cs typeface="Calibri Light" panose="020F0302020204030204" pitchFamily="34" charset="0"/>
              </a:rPr>
              <a:t>Višina sredstev</a:t>
            </a:r>
            <a:r>
              <a:rPr lang="sl-SI" dirty="0">
                <a:latin typeface="Calibri Light" panose="020F0302020204030204" pitchFamily="34" charset="0"/>
                <a:cs typeface="Calibri Light" panose="020F0302020204030204" pitchFamily="34" charset="0"/>
              </a:rPr>
              <a:t>: 10.000.000,00 EUR, za podporo dveh (2) skladov semenskega in/ali tveganega kapitala.</a:t>
            </a:r>
          </a:p>
          <a:p>
            <a:pPr marL="467995" algn="just">
              <a:lnSpc>
                <a:spcPct val="91000"/>
              </a:lnSpc>
              <a:spcBef>
                <a:spcPts val="705"/>
              </a:spcBef>
              <a:spcAft>
                <a:spcPts val="0"/>
              </a:spcAft>
            </a:pPr>
            <a:r>
              <a:rPr lang="sl-SI" dirty="0">
                <a:latin typeface="Calibri Light" panose="020F0302020204030204" pitchFamily="34" charset="0"/>
                <a:cs typeface="Calibri Light" panose="020F0302020204030204" pitchFamily="34" charset="0"/>
              </a:rPr>
              <a:t>Razpis bo odprt do </a:t>
            </a:r>
            <a:r>
              <a:rPr lang="sl-SI" b="1" dirty="0">
                <a:latin typeface="Calibri Light" panose="020F0302020204030204" pitchFamily="34" charset="0"/>
                <a:cs typeface="Calibri Light" panose="020F0302020204030204" pitchFamily="34" charset="0"/>
              </a:rPr>
              <a:t>15. 11. 2025 </a:t>
            </a:r>
            <a:r>
              <a:rPr lang="sl-SI" dirty="0">
                <a:latin typeface="Calibri Light" panose="020F0302020204030204" pitchFamily="34" charset="0"/>
                <a:cs typeface="Calibri Light" panose="020F0302020204030204" pitchFamily="34" charset="0"/>
              </a:rPr>
              <a:t>(oz. do porabe sredstev)</a:t>
            </a:r>
          </a:p>
          <a:p>
            <a:pPr marL="467995" algn="just">
              <a:lnSpc>
                <a:spcPct val="91000"/>
              </a:lnSpc>
              <a:spcBef>
                <a:spcPts val="705"/>
              </a:spcBef>
              <a:spcAft>
                <a:spcPts val="0"/>
              </a:spcAft>
            </a:pPr>
            <a:endParaRPr lang="sl-SI" dirty="0">
              <a:latin typeface="Calibri Light" panose="020F0302020204030204" pitchFamily="34" charset="0"/>
              <a:cs typeface="Calibri Light" panose="020F0302020204030204" pitchFamily="34" charset="0"/>
            </a:endParaRPr>
          </a:p>
          <a:p>
            <a:pPr marL="467995" algn="just">
              <a:lnSpc>
                <a:spcPct val="91000"/>
              </a:lnSpc>
              <a:spcBef>
                <a:spcPts val="705"/>
              </a:spcBef>
              <a:spcAft>
                <a:spcPts val="0"/>
              </a:spcAft>
            </a:pPr>
            <a:r>
              <a:rPr lang="sl-SI" b="1" dirty="0">
                <a:latin typeface="Calibri Light" panose="020F0302020204030204" pitchFamily="34" charset="0"/>
                <a:cs typeface="Calibri Light" panose="020F0302020204030204" pitchFamily="34" charset="0"/>
              </a:rPr>
              <a:t>Povezava</a:t>
            </a:r>
            <a:r>
              <a:rPr lang="sl-SI" dirty="0">
                <a:latin typeface="Calibri Light" panose="020F0302020204030204" pitchFamily="34" charset="0"/>
                <a:cs typeface="Calibri Light" panose="020F0302020204030204" pitchFamily="34" charset="0"/>
              </a:rPr>
              <a:t>: </a:t>
            </a:r>
            <a:r>
              <a:rPr lang="sl-SI" sz="1600" dirty="0">
                <a:effectLst/>
                <a:latin typeface="Calibri Light" panose="020F0302020204030204" pitchFamily="34" charset="0"/>
                <a:ea typeface="Arial MT"/>
                <a:cs typeface="Calibri Light" panose="020F0302020204030204" pitchFamily="34" charset="0"/>
                <a:hlinkClick r:id="rId3"/>
              </a:rPr>
              <a:t>https://www.podjetniski-portal.si/razpisi/javni-razpis-slovenski-tehnoloski-sklad-sts-2025-2025-04-04</a:t>
            </a:r>
            <a:endParaRPr lang="sl-SI" sz="1600" dirty="0">
              <a:effectLst/>
              <a:latin typeface="Calibri Light" panose="020F0302020204030204" pitchFamily="34" charset="0"/>
              <a:ea typeface="Arial MT"/>
              <a:cs typeface="Calibri Light" panose="020F0302020204030204" pitchFamily="34" charset="0"/>
            </a:endParaRPr>
          </a:p>
          <a:p>
            <a:pPr marL="467995" algn="just">
              <a:lnSpc>
                <a:spcPct val="91000"/>
              </a:lnSpc>
              <a:spcBef>
                <a:spcPts val="705"/>
              </a:spcBef>
              <a:spcAft>
                <a:spcPts val="0"/>
              </a:spcAft>
            </a:pPr>
            <a:endParaRPr lang="sl-SI" sz="1800" dirty="0">
              <a:effectLst/>
              <a:latin typeface="Calibri Light" panose="020F0302020204030204" pitchFamily="34" charset="0"/>
              <a:ea typeface="Arial MT"/>
              <a:cs typeface="Calibri Light" panose="020F0302020204030204" pitchFamily="34" charset="0"/>
            </a:endParaRPr>
          </a:p>
        </p:txBody>
      </p:sp>
    </p:spTree>
    <p:extLst>
      <p:ext uri="{BB962C8B-B14F-4D97-AF65-F5344CB8AC3E}">
        <p14:creationId xmlns:p14="http://schemas.microsoft.com/office/powerpoint/2010/main" val="3229523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B859-52E6-BF3D-3A7C-E995B91086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26FE5-48BE-43EF-9425-EABDB8AAD9FD}"/>
              </a:ext>
            </a:extLst>
          </p:cNvPr>
          <p:cNvSpPr>
            <a:spLocks noGrp="1"/>
          </p:cNvSpPr>
          <p:nvPr>
            <p:ph type="title"/>
          </p:nvPr>
        </p:nvSpPr>
        <p:spPr>
          <a:xfrm>
            <a:off x="838200" y="365125"/>
            <a:ext cx="9938657" cy="1325563"/>
          </a:xfrm>
        </p:spPr>
        <p:txBody>
          <a:bodyPr>
            <a:normAutofit/>
          </a:bodyPr>
          <a:lstStyle/>
          <a:p>
            <a:r>
              <a:rPr lang="sl-SI" sz="2400" b="1" dirty="0">
                <a:latin typeface="Calibri Light" panose="020F0302020204030204" pitchFamily="34" charset="0"/>
                <a:cs typeface="Calibri Light" panose="020F0302020204030204" pitchFamily="34" charset="0"/>
              </a:rPr>
              <a:t>Ministrstvo za okolje, podnebje in energijo </a:t>
            </a:r>
            <a:br>
              <a:rPr lang="sl-SI" sz="2400" b="1" dirty="0">
                <a:latin typeface="Calibri Light" panose="020F0302020204030204" pitchFamily="34" charset="0"/>
                <a:cs typeface="Calibri Light" panose="020F0302020204030204" pitchFamily="34" charset="0"/>
              </a:rPr>
            </a:br>
            <a:r>
              <a:rPr lang="sl-SI" sz="1400" b="1" dirty="0">
                <a:latin typeface="Calibri Light" panose="020F0302020204030204" pitchFamily="34" charset="0"/>
                <a:cs typeface="Calibri Light" panose="020F0302020204030204" pitchFamily="34" charset="0"/>
              </a:rPr>
              <a:t>Povezava: </a:t>
            </a:r>
            <a:r>
              <a:rPr lang="sl-SI" sz="1400" b="1" dirty="0">
                <a:latin typeface="Calibri Light" panose="020F0302020204030204" pitchFamily="34" charset="0"/>
                <a:cs typeface="Calibri Light" panose="020F0302020204030204" pitchFamily="34" charset="0"/>
                <a:hlinkClick r:id="rId3"/>
              </a:rPr>
              <a:t>https://www.energetika-portal.si/javne-objave/</a:t>
            </a:r>
            <a:br>
              <a:rPr lang="sl-SI" sz="1400" b="1" dirty="0">
                <a:latin typeface="Calibri Light" panose="020F0302020204030204" pitchFamily="34" charset="0"/>
                <a:cs typeface="Calibri Light" panose="020F0302020204030204" pitchFamily="34" charset="0"/>
                <a:hlinkClick r:id="rId4"/>
              </a:rPr>
            </a:br>
            <a:endParaRPr lang="sl-SI" sz="1400" dirty="0">
              <a:latin typeface="Calibri Light" panose="020F0302020204030204" pitchFamily="34" charset="0"/>
              <a:cs typeface="Calibri Light" panose="020F0302020204030204" pitchFamily="34" charset="0"/>
            </a:endParaRPr>
          </a:p>
        </p:txBody>
      </p:sp>
      <p:graphicFrame>
        <p:nvGraphicFramePr>
          <p:cNvPr id="6" name="Tabela 5">
            <a:extLst>
              <a:ext uri="{FF2B5EF4-FFF2-40B4-BE49-F238E27FC236}">
                <a16:creationId xmlns:a16="http://schemas.microsoft.com/office/drawing/2014/main" id="{F6B0E417-0D7B-EAB1-1ABD-237B4946702C}"/>
              </a:ext>
            </a:extLst>
          </p:cNvPr>
          <p:cNvGraphicFramePr>
            <a:graphicFrameLocks noGrp="1"/>
          </p:cNvGraphicFramePr>
          <p:nvPr>
            <p:extLst>
              <p:ext uri="{D42A27DB-BD31-4B8C-83A1-F6EECF244321}">
                <p14:modId xmlns:p14="http://schemas.microsoft.com/office/powerpoint/2010/main" val="556391990"/>
              </p:ext>
            </p:extLst>
          </p:nvPr>
        </p:nvGraphicFramePr>
        <p:xfrm>
          <a:off x="905844" y="1453416"/>
          <a:ext cx="10192084" cy="4507487"/>
        </p:xfrm>
        <a:graphic>
          <a:graphicData uri="http://schemas.openxmlformats.org/drawingml/2006/table">
            <a:tbl>
              <a:tblPr firstRow="1" bandRow="1">
                <a:tableStyleId>{5C22544A-7EE6-4342-B048-85BDC9FD1C3A}</a:tableStyleId>
              </a:tblPr>
              <a:tblGrid>
                <a:gridCol w="2411787">
                  <a:extLst>
                    <a:ext uri="{9D8B030D-6E8A-4147-A177-3AD203B41FA5}">
                      <a16:colId xmlns:a16="http://schemas.microsoft.com/office/drawing/2014/main" val="4045008788"/>
                    </a:ext>
                  </a:extLst>
                </a:gridCol>
                <a:gridCol w="4690588">
                  <a:extLst>
                    <a:ext uri="{9D8B030D-6E8A-4147-A177-3AD203B41FA5}">
                      <a16:colId xmlns:a16="http://schemas.microsoft.com/office/drawing/2014/main" val="1517251413"/>
                    </a:ext>
                  </a:extLst>
                </a:gridCol>
                <a:gridCol w="1568918">
                  <a:extLst>
                    <a:ext uri="{9D8B030D-6E8A-4147-A177-3AD203B41FA5}">
                      <a16:colId xmlns:a16="http://schemas.microsoft.com/office/drawing/2014/main" val="377276084"/>
                    </a:ext>
                  </a:extLst>
                </a:gridCol>
                <a:gridCol w="1520791">
                  <a:extLst>
                    <a:ext uri="{9D8B030D-6E8A-4147-A177-3AD203B41FA5}">
                      <a16:colId xmlns:a16="http://schemas.microsoft.com/office/drawing/2014/main" val="3277612868"/>
                    </a:ext>
                  </a:extLst>
                </a:gridCol>
              </a:tblGrid>
              <a:tr h="258574">
                <a:tc>
                  <a:txBody>
                    <a:bodyPr/>
                    <a:lstStyle/>
                    <a:p>
                      <a:pPr algn="ctr" rtl="0" fontAlgn="ctr"/>
                      <a:r>
                        <a:rPr lang="sl-SI" sz="1600" b="1" i="0" u="none" strike="noStrike" dirty="0">
                          <a:solidFill>
                            <a:srgbClr val="FFFFFF"/>
                          </a:solidFill>
                          <a:effectLst/>
                          <a:latin typeface="Calibri Light" panose="020F0302020204030204" pitchFamily="34" charset="0"/>
                        </a:rPr>
                        <a:t>Naziv</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Predmet razpisa </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Vrednost razpisa</a:t>
                      </a:r>
                    </a:p>
                  </a:txBody>
                  <a:tcPr marL="7620" marR="7620" marT="7620" marB="0" anchor="ctr"/>
                </a:tc>
                <a:tc>
                  <a:txBody>
                    <a:bodyPr/>
                    <a:lstStyle/>
                    <a:p>
                      <a:pPr algn="ctr" rtl="0" fontAlgn="ctr"/>
                      <a:r>
                        <a:rPr lang="sl-SI" sz="1600" b="1" i="0" u="none" strike="noStrike" dirty="0">
                          <a:solidFill>
                            <a:srgbClr val="FFFFFF"/>
                          </a:solidFill>
                          <a:effectLst/>
                          <a:latin typeface="Calibri Light" panose="020F0302020204030204" pitchFamily="34" charset="0"/>
                        </a:rPr>
                        <a:t>Rok za prijavo</a:t>
                      </a:r>
                    </a:p>
                  </a:txBody>
                  <a:tcPr marL="7620" marR="7620" marT="7620" marB="0" anchor="ctr"/>
                </a:tc>
                <a:extLst>
                  <a:ext uri="{0D108BD9-81ED-4DB2-BD59-A6C34878D82A}">
                    <a16:rowId xmlns:a16="http://schemas.microsoft.com/office/drawing/2014/main" val="1705028863"/>
                  </a:ext>
                </a:extLst>
              </a:tr>
              <a:tr h="1896119">
                <a:tc>
                  <a:txBody>
                    <a:bodyPr/>
                    <a:lstStyle/>
                    <a:p>
                      <a:pPr algn="ctr" rtl="0" fontAlgn="ctr"/>
                      <a:r>
                        <a:rPr lang="sl-SI" sz="1400" b="1" i="0" u="none" strike="noStrike" dirty="0">
                          <a:solidFill>
                            <a:srgbClr val="000000"/>
                          </a:solidFill>
                          <a:effectLst/>
                          <a:latin typeface="Calibri Light" panose="020F0302020204030204" pitchFamily="34" charset="0"/>
                        </a:rPr>
                        <a:t>Javni razpis za sofinanciranje naložb v skupnostno samooskrbo z električno energijo iz obnovljivih virov energije za obdobje od 2025 do 2027 (JR EKP SSO OVE 2025)</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Dodelitev nepovratnih sredstev za sofinanciranje naložb v </a:t>
                      </a:r>
                      <a:r>
                        <a:rPr lang="sl-SI" sz="1400" b="1" i="0" u="none" strike="noStrike" dirty="0">
                          <a:solidFill>
                            <a:srgbClr val="000000"/>
                          </a:solidFill>
                          <a:effectLst/>
                          <a:latin typeface="Calibri Light" panose="020F0302020204030204" pitchFamily="34" charset="0"/>
                        </a:rPr>
                        <a:t>skupnostne samooskrbe z električno energijo iz obnovljivih virov energije </a:t>
                      </a:r>
                      <a:r>
                        <a:rPr lang="sl-SI" sz="1400" b="0" i="0" u="none" strike="noStrike" dirty="0">
                          <a:solidFill>
                            <a:srgbClr val="000000"/>
                          </a:solidFill>
                          <a:effectLst/>
                          <a:latin typeface="Calibri Light" panose="020F0302020204030204" pitchFamily="34" charset="0"/>
                        </a:rPr>
                        <a:t>(v nadaljevanju: SSO OVE). </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Predvidena sta dva ukrepa: </a:t>
                      </a:r>
                      <a:br>
                        <a:rPr lang="sl-SI" sz="1400" b="0" i="0" u="none" strike="noStrike" dirty="0">
                          <a:solidFill>
                            <a:srgbClr val="000000"/>
                          </a:solidFill>
                          <a:effectLst/>
                          <a:latin typeface="Calibri Light" panose="020F0302020204030204" pitchFamily="34" charset="0"/>
                        </a:rPr>
                      </a:br>
                      <a:r>
                        <a:rPr lang="sl-SI" sz="1400" b="1" i="0" u="none" strike="noStrike" dirty="0">
                          <a:solidFill>
                            <a:srgbClr val="000000"/>
                          </a:solidFill>
                          <a:effectLst/>
                          <a:latin typeface="Calibri Light" panose="020F0302020204030204" pitchFamily="34" charset="0"/>
                        </a:rPr>
                        <a:t>Ukrep 1</a:t>
                      </a:r>
                      <a:r>
                        <a:rPr lang="sl-SI" sz="1400" b="0" i="0" u="none" strike="noStrike" dirty="0">
                          <a:solidFill>
                            <a:srgbClr val="000000"/>
                          </a:solidFill>
                          <a:effectLst/>
                          <a:latin typeface="Calibri Light" panose="020F0302020204030204" pitchFamily="34" charset="0"/>
                        </a:rPr>
                        <a:t>: nakup in vgradnja novih proizvodnih naprav za proizvodnjo električne energije iz sončne energije za namen SSO OVE,</a:t>
                      </a:r>
                      <a:br>
                        <a:rPr lang="sl-SI" sz="1400" b="0" i="0" u="none" strike="noStrike" dirty="0">
                          <a:solidFill>
                            <a:srgbClr val="000000"/>
                          </a:solidFill>
                          <a:effectLst/>
                          <a:latin typeface="Calibri Light" panose="020F0302020204030204" pitchFamily="34" charset="0"/>
                        </a:rPr>
                      </a:br>
                      <a:r>
                        <a:rPr lang="sl-SI" sz="1400" b="1" i="0" u="none" strike="noStrike" dirty="0">
                          <a:solidFill>
                            <a:srgbClr val="000000"/>
                          </a:solidFill>
                          <a:effectLst/>
                          <a:latin typeface="Calibri Light" panose="020F0302020204030204" pitchFamily="34" charset="0"/>
                        </a:rPr>
                        <a:t>Ukrep 2</a:t>
                      </a:r>
                      <a:r>
                        <a:rPr lang="sl-SI" sz="1400" b="0" i="0" u="none" strike="noStrike" dirty="0">
                          <a:solidFill>
                            <a:srgbClr val="000000"/>
                          </a:solidFill>
                          <a:effectLst/>
                          <a:latin typeface="Calibri Light" panose="020F0302020204030204" pitchFamily="34" charset="0"/>
                        </a:rPr>
                        <a:t>: nakup in vgradnja novih baterijskih hranilnikov električne energije.</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31.197.651,00 EUR</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 8. 9. in 8. 12. 2025</a:t>
                      </a:r>
                    </a:p>
                  </a:txBody>
                  <a:tcPr marL="7620" marR="7620" marT="7620" marB="0" anchor="ctr"/>
                </a:tc>
                <a:extLst>
                  <a:ext uri="{0D108BD9-81ED-4DB2-BD59-A6C34878D82A}">
                    <a16:rowId xmlns:a16="http://schemas.microsoft.com/office/drawing/2014/main" val="3920716338"/>
                  </a:ext>
                </a:extLst>
              </a:tr>
              <a:tr h="2321053">
                <a:tc>
                  <a:txBody>
                    <a:bodyPr/>
                    <a:lstStyle/>
                    <a:p>
                      <a:pPr algn="ctr" rtl="0" fontAlgn="ctr"/>
                      <a:r>
                        <a:rPr lang="sl-SI" sz="1400" b="1" i="0" u="none" strike="noStrike" dirty="0">
                          <a:solidFill>
                            <a:srgbClr val="000000"/>
                          </a:solidFill>
                          <a:effectLst/>
                          <a:latin typeface="Calibri Light" panose="020F0302020204030204" pitchFamily="34" charset="0"/>
                        </a:rPr>
                        <a:t>Javni razpis za sofinanciranje prestrukturiranja daljinskih sistemov na OVE za obdobje 2024 do 2026 (NOO REPWR – DO OVE 2024)</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Dodelitev nepovratnih sredstev za sofinanciranje projektov:</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1. </a:t>
                      </a:r>
                      <a:r>
                        <a:rPr lang="sl-SI" sz="1400" b="1" i="0" u="none" strike="noStrike" dirty="0">
                          <a:solidFill>
                            <a:srgbClr val="000000"/>
                          </a:solidFill>
                          <a:effectLst/>
                          <a:latin typeface="Calibri Light" panose="020F0302020204030204" pitchFamily="34" charset="0"/>
                        </a:rPr>
                        <a:t>vgradnje generatorjev toplote, ki uporabljajo OVE in povečujejo delež OVE v sistemih daljinskega ogrevanja</a:t>
                      </a:r>
                      <a:r>
                        <a:rPr lang="sl-SI" sz="1400" b="0" i="0" u="none" strike="noStrike" dirty="0">
                          <a:solidFill>
                            <a:srgbClr val="000000"/>
                          </a:solidFill>
                          <a:effectLst/>
                          <a:latin typeface="Calibri Light" panose="020F0302020204030204" pitchFamily="34" charset="0"/>
                        </a:rPr>
                        <a:t>, in sicer:</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 toplotnih črpalk (TČ) za proizvodnjo toplote,</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 sončnih sprejemnikov (SSE) za proizvodnjo toplote,</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kotlov na lesno biomaso (KNLB),</a:t>
                      </a:r>
                      <a:br>
                        <a:rPr lang="sl-SI" sz="1400" b="0" i="0" u="none" strike="noStrike" dirty="0">
                          <a:solidFill>
                            <a:srgbClr val="000000"/>
                          </a:solidFill>
                          <a:effectLst/>
                          <a:latin typeface="Calibri Light" panose="020F0302020204030204" pitchFamily="34" charset="0"/>
                        </a:rPr>
                      </a:br>
                      <a:r>
                        <a:rPr lang="sl-SI" sz="1400" b="0" i="0" u="none" strike="noStrike" dirty="0">
                          <a:solidFill>
                            <a:srgbClr val="000000"/>
                          </a:solidFill>
                          <a:effectLst/>
                          <a:latin typeface="Calibri Light" panose="020F0302020204030204" pitchFamily="34" charset="0"/>
                        </a:rPr>
                        <a:t>2. </a:t>
                      </a:r>
                      <a:r>
                        <a:rPr lang="sl-SI" sz="1400" b="1" i="0" u="none" strike="noStrike" dirty="0">
                          <a:solidFill>
                            <a:srgbClr val="000000"/>
                          </a:solidFill>
                          <a:effectLst/>
                          <a:latin typeface="Calibri Light" panose="020F0302020204030204" pitchFamily="34" charset="0"/>
                        </a:rPr>
                        <a:t>izgradnjo postrojenj za soproizvodnjo toplote in električne energije iz obnovljivih virov energije </a:t>
                      </a:r>
                      <a:r>
                        <a:rPr lang="sl-SI" sz="1400" b="0" i="0" u="none" strike="noStrike" dirty="0">
                          <a:solidFill>
                            <a:srgbClr val="000000"/>
                          </a:solidFill>
                          <a:effectLst/>
                          <a:latin typeface="Calibri Light" panose="020F0302020204030204" pitchFamily="34" charset="0"/>
                        </a:rPr>
                        <a:t>(SPTE) iz OVE v obstoječih sistemih daljinskega ogrevanja.</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28.026.691,49 EUR</a:t>
                      </a:r>
                    </a:p>
                  </a:txBody>
                  <a:tcPr marL="7620" marR="7620" marT="7620" marB="0" anchor="ctr"/>
                </a:tc>
                <a:tc>
                  <a:txBody>
                    <a:bodyPr/>
                    <a:lstStyle/>
                    <a:p>
                      <a:pPr algn="ctr" rtl="0" fontAlgn="ctr"/>
                      <a:r>
                        <a:rPr lang="sl-SI" sz="1400" b="0" i="0" u="none" strike="noStrike" dirty="0">
                          <a:solidFill>
                            <a:srgbClr val="000000"/>
                          </a:solidFill>
                          <a:effectLst/>
                          <a:latin typeface="Calibri Light" panose="020F0302020204030204" pitchFamily="34" charset="0"/>
                        </a:rPr>
                        <a:t>16. 6. 2025</a:t>
                      </a:r>
                    </a:p>
                  </a:txBody>
                  <a:tcPr marL="7620" marR="7620" marT="7620" marB="0" anchor="ctr"/>
                </a:tc>
                <a:extLst>
                  <a:ext uri="{0D108BD9-81ED-4DB2-BD59-A6C34878D82A}">
                    <a16:rowId xmlns:a16="http://schemas.microsoft.com/office/drawing/2014/main" val="410571016"/>
                  </a:ext>
                </a:extLst>
              </a:tr>
            </a:tbl>
          </a:graphicData>
        </a:graphic>
      </p:graphicFrame>
    </p:spTree>
    <p:extLst>
      <p:ext uri="{BB962C8B-B14F-4D97-AF65-F5344CB8AC3E}">
        <p14:creationId xmlns:p14="http://schemas.microsoft.com/office/powerpoint/2010/main" val="223895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5062-C61F-30C4-9C9A-58D860488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18B1A-EF13-41F4-0B9F-632A00C1D1A9}"/>
              </a:ext>
            </a:extLst>
          </p:cNvPr>
          <p:cNvSpPr>
            <a:spLocks noGrp="1"/>
          </p:cNvSpPr>
          <p:nvPr>
            <p:ph type="title"/>
          </p:nvPr>
        </p:nvSpPr>
        <p:spPr>
          <a:xfrm>
            <a:off x="838200" y="365125"/>
            <a:ext cx="10174357" cy="1325563"/>
          </a:xfrm>
        </p:spPr>
        <p:txBody>
          <a:bodyPr>
            <a:normAutofit/>
          </a:bodyPr>
          <a:lstStyle/>
          <a:p>
            <a:r>
              <a:rPr lang="en-US" sz="2700" b="1" dirty="0">
                <a:solidFill>
                  <a:srgbClr val="231F20"/>
                </a:solidFill>
                <a:latin typeface="Calibri Light" panose="020F0302020204030204" pitchFamily="34" charset="0"/>
                <a:cs typeface="Calibri Light" panose="020F0302020204030204" pitchFamily="34" charset="0"/>
              </a:rPr>
              <a:t>Javni razpis za sofinanciranje celovite energetske prenove stavb v lasti in rabi občin za obdobje 2023-2027</a:t>
            </a:r>
            <a:endParaRPr lang="sl-SI" sz="2700" b="1" dirty="0">
              <a:solidFill>
                <a:srgbClr val="231F20"/>
              </a:solidFill>
              <a:latin typeface="Calibri Light" panose="020F0302020204030204" pitchFamily="34" charset="0"/>
              <a:cs typeface="Calibri Light" panose="020F0302020204030204" pitchFamily="34" charset="0"/>
            </a:endParaRPr>
          </a:p>
        </p:txBody>
      </p:sp>
      <p:graphicFrame>
        <p:nvGraphicFramePr>
          <p:cNvPr id="9" name="Content Placeholder 3">
            <a:extLst>
              <a:ext uri="{FF2B5EF4-FFF2-40B4-BE49-F238E27FC236}">
                <a16:creationId xmlns:a16="http://schemas.microsoft.com/office/drawing/2014/main" id="{2B045F9F-9E8C-6331-EDCE-8F0A8C643E94}"/>
              </a:ext>
            </a:extLst>
          </p:cNvPr>
          <p:cNvGraphicFramePr>
            <a:graphicFrameLocks noGrp="1"/>
          </p:cNvGraphicFramePr>
          <p:nvPr>
            <p:ph idx="1"/>
            <p:extLst>
              <p:ext uri="{D42A27DB-BD31-4B8C-83A1-F6EECF244321}">
                <p14:modId xmlns:p14="http://schemas.microsoft.com/office/powerpoint/2010/main" val="3682260732"/>
              </p:ext>
            </p:extLst>
          </p:nvPr>
        </p:nvGraphicFramePr>
        <p:xfrm>
          <a:off x="942703" y="3428999"/>
          <a:ext cx="9958429" cy="2189603"/>
        </p:xfrm>
        <a:graphic>
          <a:graphicData uri="http://schemas.openxmlformats.org/drawingml/2006/table">
            <a:tbl>
              <a:tblPr firstRow="1" firstCol="1" lastRow="1" lastCol="1" bandRow="1" bandCol="1">
                <a:tableStyleId>{5C22544A-7EE6-4342-B048-85BDC9FD1C3A}</a:tableStyleId>
              </a:tblPr>
              <a:tblGrid>
                <a:gridCol w="1773993">
                  <a:extLst>
                    <a:ext uri="{9D8B030D-6E8A-4147-A177-3AD203B41FA5}">
                      <a16:colId xmlns:a16="http://schemas.microsoft.com/office/drawing/2014/main" val="148617924"/>
                    </a:ext>
                  </a:extLst>
                </a:gridCol>
                <a:gridCol w="3221787">
                  <a:extLst>
                    <a:ext uri="{9D8B030D-6E8A-4147-A177-3AD203B41FA5}">
                      <a16:colId xmlns:a16="http://schemas.microsoft.com/office/drawing/2014/main" val="1981113688"/>
                    </a:ext>
                  </a:extLst>
                </a:gridCol>
                <a:gridCol w="2340421">
                  <a:extLst>
                    <a:ext uri="{9D8B030D-6E8A-4147-A177-3AD203B41FA5}">
                      <a16:colId xmlns:a16="http://schemas.microsoft.com/office/drawing/2014/main" val="2551509668"/>
                    </a:ext>
                  </a:extLst>
                </a:gridCol>
                <a:gridCol w="2622228">
                  <a:extLst>
                    <a:ext uri="{9D8B030D-6E8A-4147-A177-3AD203B41FA5}">
                      <a16:colId xmlns:a16="http://schemas.microsoft.com/office/drawing/2014/main" val="1895669229"/>
                    </a:ext>
                  </a:extLst>
                </a:gridCol>
              </a:tblGrid>
              <a:tr h="347029">
                <a:tc>
                  <a:txBody>
                    <a:bodyPr/>
                    <a:lstStyle/>
                    <a:p>
                      <a:pPr marL="78740" marR="76200" algn="ctr">
                        <a:spcBef>
                          <a:spcPts val="210"/>
                        </a:spcBef>
                        <a:spcAft>
                          <a:spcPts val="0"/>
                        </a:spcAft>
                      </a:pPr>
                      <a:r>
                        <a:rPr lang="sl-SI" sz="1500" dirty="0">
                          <a:effectLst/>
                          <a:latin typeface="Calibri Light" panose="020F0302020204030204" pitchFamily="34" charset="0"/>
                          <a:cs typeface="Calibri Light" panose="020F0302020204030204" pitchFamily="34" charset="0"/>
                        </a:rPr>
                        <a:t>Vrsta podpore:</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73025" marR="71120" algn="ctr">
                        <a:spcBef>
                          <a:spcPts val="210"/>
                        </a:spcBef>
                        <a:spcAft>
                          <a:spcPts val="0"/>
                        </a:spcAft>
                      </a:pPr>
                      <a:r>
                        <a:rPr lang="sl-SI" sz="1500" dirty="0">
                          <a:effectLst/>
                          <a:latin typeface="Calibri Light" panose="020F0302020204030204" pitchFamily="34" charset="0"/>
                          <a:cs typeface="Calibri Light" panose="020F0302020204030204" pitchFamily="34" charset="0"/>
                        </a:rPr>
                        <a:t>Upravičeni stroški: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52705" marR="55880" algn="ctr">
                        <a:spcBef>
                          <a:spcPts val="210"/>
                        </a:spcBef>
                        <a:spcAft>
                          <a:spcPts val="0"/>
                        </a:spcAft>
                      </a:pPr>
                      <a:r>
                        <a:rPr lang="sl-SI" sz="1500" spc="-40" dirty="0">
                          <a:effectLst/>
                          <a:latin typeface="Calibri Light" panose="020F0302020204030204" pitchFamily="34" charset="0"/>
                          <a:cs typeface="Calibri Light" panose="020F0302020204030204" pitchFamily="34" charset="0"/>
                        </a:rPr>
                        <a:t>Okvirni znesek </a:t>
                      </a:r>
                      <a:r>
                        <a:rPr lang="sl-SI" sz="1500" spc="-35" dirty="0">
                          <a:effectLst/>
                          <a:latin typeface="Calibri Light" panose="020F0302020204030204" pitchFamily="34" charset="0"/>
                          <a:cs typeface="Calibri Light" panose="020F0302020204030204" pitchFamily="34" charset="0"/>
                        </a:rPr>
                        <a:t>financiranja:</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tc>
                  <a:txBody>
                    <a:bodyPr/>
                    <a:lstStyle/>
                    <a:p>
                      <a:pPr marL="36195" marR="43180" algn="ctr">
                        <a:spcBef>
                          <a:spcPts val="210"/>
                        </a:spcBef>
                        <a:spcAft>
                          <a:spcPts val="0"/>
                        </a:spcAft>
                      </a:pPr>
                      <a:r>
                        <a:rPr lang="sl-SI" sz="1500" spc="-65" dirty="0">
                          <a:effectLst/>
                          <a:latin typeface="Calibri Light" panose="020F0302020204030204" pitchFamily="34" charset="0"/>
                          <a:cs typeface="Calibri Light" panose="020F0302020204030204" pitchFamily="34" charset="0"/>
                        </a:rPr>
                        <a:t>Obdobje upravičenosti:</a:t>
                      </a:r>
                      <a:endParaRPr lang="sl-SI" sz="1500" dirty="0">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tc>
                <a:extLst>
                  <a:ext uri="{0D108BD9-81ED-4DB2-BD59-A6C34878D82A}">
                    <a16:rowId xmlns:a16="http://schemas.microsoft.com/office/drawing/2014/main" val="1537758396"/>
                  </a:ext>
                </a:extLst>
              </a:tr>
              <a:tr h="979369">
                <a:tc>
                  <a:txBody>
                    <a:bodyPr/>
                    <a:lstStyle/>
                    <a:p>
                      <a:pPr marL="78740" marR="76200" algn="ctr">
                        <a:spcBef>
                          <a:spcPts val="195"/>
                        </a:spcBef>
                        <a:spcAft>
                          <a:spcPts val="0"/>
                        </a:spcAft>
                      </a:pPr>
                      <a:r>
                        <a:rPr lang="sl-SI" sz="1500" b="1"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nepovratna sredstva</a:t>
                      </a:r>
                      <a:endParaRPr lang="sl-SI" sz="15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algn="ctr"/>
                      <a:r>
                        <a:rPr lang="sl-SI" sz="1500" b="1" kern="1200" dirty="0">
                          <a:solidFill>
                            <a:schemeClr val="tx1"/>
                          </a:solidFill>
                          <a:effectLst/>
                          <a:latin typeface="Calibri Light" panose="020F0302020204030204" pitchFamily="34" charset="0"/>
                          <a:cs typeface="Calibri Light" panose="020F0302020204030204" pitchFamily="34" charset="0"/>
                        </a:rPr>
                        <a:t>stroški storitev zunanjih izvajalcev,</a:t>
                      </a:r>
                    </a:p>
                    <a:p>
                      <a:pPr algn="ctr"/>
                      <a:r>
                        <a:rPr lang="sl-SI" sz="1500" b="1" kern="1200" dirty="0">
                          <a:solidFill>
                            <a:schemeClr val="tx1"/>
                          </a:solidFill>
                          <a:effectLst/>
                          <a:latin typeface="Calibri Light" panose="020F0302020204030204" pitchFamily="34" charset="0"/>
                          <a:cs typeface="Calibri Light" panose="020F0302020204030204" pitchFamily="34" charset="0"/>
                        </a:rPr>
                        <a:t>stroški gradnje in nakupa opreme, stroški informiranja in komuniciranja, stroški plač.</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73660" marR="71755" algn="ctr">
                        <a:lnSpc>
                          <a:spcPts val="1000"/>
                        </a:lnSpc>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73660" marR="71755" algn="ctr">
                        <a:lnSpc>
                          <a:spcPts val="1000"/>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 30 mio EUR</a:t>
                      </a:r>
                    </a:p>
                    <a:p>
                      <a:pPr marL="73660" marR="71755" algn="ctr">
                        <a:lnSpc>
                          <a:spcPts val="1000"/>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II: 4,5 mio EUR</a:t>
                      </a:r>
                    </a:p>
                  </a:txBody>
                  <a:tcPr marL="0" marR="0" marT="0" marB="0">
                    <a:solidFill>
                      <a:schemeClr val="bg1"/>
                    </a:solidFill>
                  </a:tcPr>
                </a:tc>
                <a:tc>
                  <a:txBody>
                    <a:bodyPr/>
                    <a:lstStyle/>
                    <a:p>
                      <a:pPr marL="33020" marR="31750" algn="ctr">
                        <a:spcBef>
                          <a:spcPts val="195"/>
                        </a:spcBef>
                        <a:spcAft>
                          <a:spcPts val="0"/>
                        </a:spcAft>
                      </a:pP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p>
                      <a:pPr marL="33020" marR="31750" algn="ctr">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Od datuma prijave do 30. 6. 2027</a:t>
                      </a:r>
                    </a:p>
                  </a:txBody>
                  <a:tcPr marL="0" marR="0" marT="0" marB="0">
                    <a:solidFill>
                      <a:schemeClr val="bg1"/>
                    </a:solidFill>
                  </a:tcPr>
                </a:tc>
                <a:extLst>
                  <a:ext uri="{0D108BD9-81ED-4DB2-BD59-A6C34878D82A}">
                    <a16:rowId xmlns:a16="http://schemas.microsoft.com/office/drawing/2014/main" val="4119145253"/>
                  </a:ext>
                </a:extLst>
              </a:tr>
              <a:tr h="244842">
                <a:tc>
                  <a:txBody>
                    <a:bodyPr/>
                    <a:lstStyle/>
                    <a:p>
                      <a:pPr marL="78740" marR="7620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Upravičenci:</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73025" marR="7112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Izvajalec:</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57785" marR="55880"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Znesek sofinanciranja:</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tc>
                  <a:txBody>
                    <a:bodyPr/>
                    <a:lstStyle/>
                    <a:p>
                      <a:pPr marL="36195" marR="34925" algn="ctr">
                        <a:spcBef>
                          <a:spcPts val="210"/>
                        </a:spcBef>
                        <a:spcAft>
                          <a:spcPts val="0"/>
                        </a:spcAft>
                      </a:pPr>
                      <a:r>
                        <a:rPr lang="sl-SI" sz="1500" b="1" dirty="0">
                          <a:solidFill>
                            <a:schemeClr val="bg1"/>
                          </a:solidFill>
                          <a:effectLst/>
                          <a:latin typeface="Calibri Light" panose="020F0302020204030204" pitchFamily="34" charset="0"/>
                          <a:cs typeface="Calibri Light" panose="020F0302020204030204" pitchFamily="34" charset="0"/>
                        </a:rPr>
                        <a:t>Rok za oddajo:</a:t>
                      </a:r>
                      <a:endParaRPr lang="sl-SI" sz="1500" b="1" dirty="0">
                        <a:solidFill>
                          <a:schemeClr val="bg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accent1"/>
                    </a:solidFill>
                  </a:tcPr>
                </a:tc>
                <a:extLst>
                  <a:ext uri="{0D108BD9-81ED-4DB2-BD59-A6C34878D82A}">
                    <a16:rowId xmlns:a16="http://schemas.microsoft.com/office/drawing/2014/main" val="2103202584"/>
                  </a:ext>
                </a:extLst>
              </a:tr>
              <a:tr h="618363">
                <a:tc>
                  <a:txBody>
                    <a:bodyPr/>
                    <a:lstStyle/>
                    <a:p>
                      <a:pPr marL="142875" marR="137160" indent="75565" algn="ctr">
                        <a:lnSpc>
                          <a:spcPct val="96000"/>
                        </a:lnSpc>
                        <a:spcBef>
                          <a:spcPts val="220"/>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Občine</a:t>
                      </a:r>
                    </a:p>
                  </a:txBody>
                  <a:tcPr marL="0" marR="0" marT="0" marB="0">
                    <a:solidFill>
                      <a:schemeClr val="bg1"/>
                    </a:solidFill>
                  </a:tcPr>
                </a:tc>
                <a:tc>
                  <a:txBody>
                    <a:bodyPr/>
                    <a:lstStyle/>
                    <a:p>
                      <a:pPr marL="48260" marR="46355" algn="ctr">
                        <a:spcBef>
                          <a:spcPts val="195"/>
                        </a:spcBef>
                        <a:spcAft>
                          <a:spcPts val="0"/>
                        </a:spcAft>
                      </a:pPr>
                      <a:r>
                        <a:rPr lang="en-AU" sz="1600" b="1" noProof="0">
                          <a:solidFill>
                            <a:schemeClr val="tx1"/>
                          </a:solidFill>
                          <a:latin typeface="Calibri Light" panose="020F0302020204030204" pitchFamily="34" charset="0"/>
                          <a:cs typeface="Calibri Light" panose="020F0302020204030204" pitchFamily="34" charset="0"/>
                        </a:rPr>
                        <a:t>Ministrstvo za </a:t>
                      </a:r>
                      <a:r>
                        <a:rPr lang="en-AU" sz="1600" b="1" noProof="0" dirty="0">
                          <a:solidFill>
                            <a:schemeClr val="tx1"/>
                          </a:solidFill>
                          <a:latin typeface="Calibri Light" panose="020F0302020204030204" pitchFamily="34" charset="0"/>
                          <a:cs typeface="Calibri Light" panose="020F0302020204030204" pitchFamily="34" charset="0"/>
                        </a:rPr>
                        <a:t>okolje, podnebje in energijo </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tc>
                  <a:txBody>
                    <a:bodyPr/>
                    <a:lstStyle/>
                    <a:p>
                      <a:pPr marL="73660" marR="71755" algn="ctr">
                        <a:lnSpc>
                          <a:spcPts val="1015"/>
                        </a:lnSpc>
                        <a:spcBef>
                          <a:spcPts val="195"/>
                        </a:spcBef>
                        <a:spcAft>
                          <a:spcPts val="0"/>
                        </a:spcAft>
                      </a:pPr>
                      <a:b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b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 330,00 EUR na m</a:t>
                      </a:r>
                      <a:r>
                        <a:rPr lang="sl-SI" sz="1500" b="1" kern="1200" baseline="300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2</a:t>
                      </a:r>
                    </a:p>
                    <a:p>
                      <a:pPr marL="73660" marR="71755" algn="ctr">
                        <a:lnSpc>
                          <a:spcPts val="1015"/>
                        </a:lnSpc>
                        <a:spcBef>
                          <a:spcPts val="195"/>
                        </a:spcBef>
                        <a:spcAft>
                          <a:spcPts val="0"/>
                        </a:spcAft>
                      </a:pPr>
                      <a:r>
                        <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rPr>
                        <a:t>SKLOP II: stroški na enoto </a:t>
                      </a:r>
                    </a:p>
                  </a:txBody>
                  <a:tcPr marL="0" marR="0" marT="0" marB="0">
                    <a:solidFill>
                      <a:schemeClr val="bg1"/>
                    </a:solidFill>
                  </a:tcPr>
                </a:tc>
                <a:tc>
                  <a:txBody>
                    <a:bodyPr/>
                    <a:lstStyle/>
                    <a:p>
                      <a:pPr marL="352425" algn="ctr">
                        <a:spcBef>
                          <a:spcPts val="195"/>
                        </a:spcBef>
                      </a:pPr>
                      <a:r>
                        <a:rPr lang="sl-SI" sz="1500" b="1" kern="1200" dirty="0">
                          <a:solidFill>
                            <a:schemeClr val="tx1"/>
                          </a:solidFill>
                          <a:effectLst/>
                          <a:latin typeface="Calibri Light" panose="020F0302020204030204" pitchFamily="34" charset="0"/>
                          <a:ea typeface="+mn-ea"/>
                          <a:cs typeface="Calibri Light" panose="020F0302020204030204" pitchFamily="34" charset="0"/>
                        </a:rPr>
                        <a:t>13. oktober 2025</a:t>
                      </a:r>
                      <a:endParaRPr lang="sl-SI" sz="1500" b="1" kern="1200" dirty="0">
                        <a:solidFill>
                          <a:schemeClr val="tx1"/>
                        </a:solidFill>
                        <a:effectLst/>
                        <a:latin typeface="Calibri Light" panose="020F0302020204030204" pitchFamily="34" charset="0"/>
                        <a:ea typeface="Arial" panose="020B0604020202020204" pitchFamily="34" charset="0"/>
                        <a:cs typeface="Calibri Light" panose="020F0302020204030204" pitchFamily="34" charset="0"/>
                      </a:endParaRPr>
                    </a:p>
                  </a:txBody>
                  <a:tcPr marL="0" marR="0" marT="0" marB="0">
                    <a:solidFill>
                      <a:schemeClr val="bg1"/>
                    </a:solidFill>
                  </a:tcPr>
                </a:tc>
                <a:extLst>
                  <a:ext uri="{0D108BD9-81ED-4DB2-BD59-A6C34878D82A}">
                    <a16:rowId xmlns:a16="http://schemas.microsoft.com/office/drawing/2014/main" val="2179187993"/>
                  </a:ext>
                </a:extLst>
              </a:tr>
            </a:tbl>
          </a:graphicData>
        </a:graphic>
      </p:graphicFrame>
      <p:sp>
        <p:nvSpPr>
          <p:cNvPr id="4" name="TextBox 3">
            <a:extLst>
              <a:ext uri="{FF2B5EF4-FFF2-40B4-BE49-F238E27FC236}">
                <a16:creationId xmlns:a16="http://schemas.microsoft.com/office/drawing/2014/main" id="{E6DB34E0-5C2A-7DD4-8DC7-1F3AE3FBBC21}"/>
              </a:ext>
            </a:extLst>
          </p:cNvPr>
          <p:cNvSpPr txBox="1"/>
          <p:nvPr/>
        </p:nvSpPr>
        <p:spPr>
          <a:xfrm>
            <a:off x="420545" y="1690688"/>
            <a:ext cx="10480587" cy="1392048"/>
          </a:xfrm>
          <a:prstGeom prst="rect">
            <a:avLst/>
          </a:prstGeom>
          <a:noFill/>
        </p:spPr>
        <p:txBody>
          <a:bodyPr wrap="square">
            <a:spAutoFit/>
          </a:bodyPr>
          <a:lstStyle/>
          <a:p>
            <a:pPr marL="467995" algn="just">
              <a:lnSpc>
                <a:spcPct val="91000"/>
              </a:lnSpc>
              <a:spcBef>
                <a:spcPts val="705"/>
              </a:spcBef>
              <a:spcAft>
                <a:spcPts val="0"/>
              </a:spcAft>
            </a:pPr>
            <a:r>
              <a:rPr lang="sl-SI" sz="1600" b="1" dirty="0">
                <a:latin typeface="Calibri Light" panose="020F0302020204030204" pitchFamily="34" charset="0"/>
                <a:cs typeface="Calibri Light" panose="020F0302020204030204" pitchFamily="34" charset="0"/>
              </a:rPr>
              <a:t>Predmet sofinanciranja</a:t>
            </a:r>
            <a:r>
              <a:rPr lang="sl-SI" sz="1600" dirty="0">
                <a:latin typeface="Calibri Light" panose="020F0302020204030204" pitchFamily="34" charset="0"/>
                <a:cs typeface="Calibri Light" panose="020F0302020204030204" pitchFamily="34" charset="0"/>
              </a:rPr>
              <a:t>: operacije celovite energetske prenove stavb v (so)lasti in rabi občin in izgradnje novih naprav za proizvodnjo električne energije iz sončne energije po konceptu samooskrbe z električno energijo za te stavbe.</a:t>
            </a:r>
          </a:p>
          <a:p>
            <a:pPr marL="467995" algn="just">
              <a:lnSpc>
                <a:spcPct val="91000"/>
              </a:lnSpc>
              <a:spcBef>
                <a:spcPts val="705"/>
              </a:spcBef>
              <a:spcAft>
                <a:spcPts val="0"/>
              </a:spcAft>
            </a:pPr>
            <a:r>
              <a:rPr lang="en-US" sz="1600" dirty="0">
                <a:latin typeface="Calibri Light" panose="020F0302020204030204" pitchFamily="34" charset="0"/>
                <a:cs typeface="Calibri Light" panose="020F0302020204030204" pitchFamily="34" charset="0"/>
              </a:rPr>
              <a:t>Cilj javnega razpisa je dodelitev sredstev evropske kohezijske politike občinam za sofinanciranje upravičenih stroškov v </a:t>
            </a:r>
            <a:r>
              <a:rPr lang="en-US" sz="1600" dirty="0" err="1">
                <a:latin typeface="Calibri Light" panose="020F0302020204030204" pitchFamily="34" charset="0"/>
                <a:cs typeface="Calibri Light" panose="020F0302020204030204" pitchFamily="34" charset="0"/>
              </a:rPr>
              <a:t>okviru</a:t>
            </a:r>
            <a:r>
              <a:rPr lang="en-US" sz="1600" dirty="0">
                <a:latin typeface="Calibri Light" panose="020F0302020204030204" pitchFamily="34" charset="0"/>
                <a:cs typeface="Calibri Light" panose="020F0302020204030204" pitchFamily="34" charset="0"/>
              </a:rPr>
              <a:t> </a:t>
            </a:r>
            <a:r>
              <a:rPr lang="en-US" sz="1600" dirty="0" err="1">
                <a:latin typeface="Calibri Light" panose="020F0302020204030204" pitchFamily="34" charset="0"/>
                <a:cs typeface="Calibri Light" panose="020F0302020204030204" pitchFamily="34" charset="0"/>
              </a:rPr>
              <a:t>prednostne</a:t>
            </a:r>
            <a:r>
              <a:rPr lang="sl-SI" sz="1600" dirty="0">
                <a:latin typeface="Calibri Light" panose="020F0302020204030204" pitchFamily="34" charset="0"/>
                <a:cs typeface="Calibri Light" panose="020F0302020204030204" pitchFamily="34" charset="0"/>
              </a:rPr>
              <a:t> naloge (PN3)</a:t>
            </a:r>
            <a:r>
              <a:rPr lang="en-US" sz="1600" dirty="0">
                <a:latin typeface="Calibri Light" panose="020F0302020204030204" pitchFamily="34" charset="0"/>
                <a:cs typeface="Calibri Light" panose="020F0302020204030204" pitchFamily="34" charset="0"/>
              </a:rPr>
              <a:t>: "Zelen</a:t>
            </a:r>
            <a:r>
              <a:rPr lang="sl-SI" sz="1600" dirty="0">
                <a:latin typeface="Calibri Light" panose="020F0302020204030204" pitchFamily="34" charset="0"/>
                <a:cs typeface="Calibri Light" panose="020F0302020204030204" pitchFamily="34" charset="0"/>
              </a:rPr>
              <a:t>a preobrazba za podnebno nevtralnost</a:t>
            </a:r>
            <a:r>
              <a:rPr lang="en-US" sz="1600" dirty="0">
                <a:latin typeface="Calibri Light" panose="020F0302020204030204" pitchFamily="34" charset="0"/>
                <a:cs typeface="Calibri Light" panose="020F0302020204030204" pitchFamily="34" charset="0"/>
              </a:rPr>
              <a:t>", ki je razdeljen na </a:t>
            </a:r>
            <a:r>
              <a:rPr lang="en-US" sz="1600" dirty="0" err="1">
                <a:latin typeface="Calibri Light" panose="020F0302020204030204" pitchFamily="34" charset="0"/>
                <a:cs typeface="Calibri Light" panose="020F0302020204030204" pitchFamily="34" charset="0"/>
              </a:rPr>
              <a:t>dva</a:t>
            </a:r>
            <a:r>
              <a:rPr lang="en-US" sz="1600" dirty="0">
                <a:latin typeface="Calibri Light" panose="020F0302020204030204" pitchFamily="34" charset="0"/>
                <a:cs typeface="Calibri Light" panose="020F0302020204030204" pitchFamily="34" charset="0"/>
              </a:rPr>
              <a:t> </a:t>
            </a:r>
            <a:r>
              <a:rPr lang="en-US" sz="1600" dirty="0" err="1">
                <a:latin typeface="Calibri Light" panose="020F0302020204030204" pitchFamily="34" charset="0"/>
                <a:cs typeface="Calibri Light" panose="020F0302020204030204" pitchFamily="34" charset="0"/>
              </a:rPr>
              <a:t>sklopa</a:t>
            </a:r>
            <a:r>
              <a:rPr lang="sl-SI" sz="1600" dirty="0">
                <a:latin typeface="Calibri Light" panose="020F0302020204030204" pitchFamily="34" charset="0"/>
                <a:cs typeface="Calibri Light" panose="020F0302020204030204" pitchFamily="34" charset="0"/>
              </a:rPr>
              <a:t>.</a:t>
            </a:r>
          </a:p>
          <a:p>
            <a:pPr marL="467995" algn="just">
              <a:lnSpc>
                <a:spcPct val="91000"/>
              </a:lnSpc>
              <a:spcBef>
                <a:spcPts val="705"/>
              </a:spcBef>
              <a:spcAft>
                <a:spcPts val="0"/>
              </a:spcAft>
            </a:pPr>
            <a:r>
              <a:rPr lang="sl-SI" sz="1600"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Povezava</a:t>
            </a:r>
            <a:endParaRPr lang="sl-SI"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46842613"/>
      </p:ext>
    </p:extLst>
  </p:cSld>
  <p:clrMapOvr>
    <a:masterClrMapping/>
  </p:clrMapOvr>
</p:sld>
</file>

<file path=ppt/theme/theme1.xml><?xml version="1.0" encoding="utf-8"?>
<a:theme xmlns:a="http://schemas.openxmlformats.org/drawingml/2006/main" name="Officeova tema">
  <a:themeElements>
    <a:clrScheme name="Zelen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Zelen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93F414759647489521A5FDCD697200" ma:contentTypeVersion="15" ma:contentTypeDescription="Create a new document." ma:contentTypeScope="" ma:versionID="b3fc467ec4cd9d1dc9c9dfdce7ea8e48">
  <xsd:schema xmlns:xsd="http://www.w3.org/2001/XMLSchema" xmlns:xs="http://www.w3.org/2001/XMLSchema" xmlns:p="http://schemas.microsoft.com/office/2006/metadata/properties" xmlns:ns2="a0531eb2-39ab-4eae-ab41-4825cbbdb4be" xmlns:ns3="12f3fad0-739f-4c0c-9347-72d2f21e07a7" targetNamespace="http://schemas.microsoft.com/office/2006/metadata/properties" ma:root="true" ma:fieldsID="1400f8676259f107744770daafea3c54" ns2:_="" ns3:_="">
    <xsd:import namespace="a0531eb2-39ab-4eae-ab41-4825cbbdb4be"/>
    <xsd:import namespace="12f3fad0-739f-4c0c-9347-72d2f21e07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31eb2-39ab-4eae-ab41-4825cbbdb4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67b093-3398-4799-af22-784d60adad5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f3fad0-739f-4c0c-9347-72d2f21e07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ab6cc6c-a561-4174-9a09-1337f7e840ca}" ma:internalName="TaxCatchAll" ma:showField="CatchAllData" ma:web="12f3fad0-739f-4c0c-9347-72d2f21e07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531eb2-39ab-4eae-ab41-4825cbbdb4be">
      <Terms xmlns="http://schemas.microsoft.com/office/infopath/2007/PartnerControls"/>
    </lcf76f155ced4ddcb4097134ff3c332f>
    <TaxCatchAll xmlns="12f3fad0-739f-4c0c-9347-72d2f21e07a7" xsi:nil="true"/>
  </documentManagement>
</p:properties>
</file>

<file path=customXml/itemProps1.xml><?xml version="1.0" encoding="utf-8"?>
<ds:datastoreItem xmlns:ds="http://schemas.openxmlformats.org/officeDocument/2006/customXml" ds:itemID="{BB4AB99D-EA39-42B3-B426-5D9D7014221E}"/>
</file>

<file path=customXml/itemProps2.xml><?xml version="1.0" encoding="utf-8"?>
<ds:datastoreItem xmlns:ds="http://schemas.openxmlformats.org/officeDocument/2006/customXml" ds:itemID="{5C7795C5-796E-424B-A487-CB30CC104F32}"/>
</file>

<file path=customXml/itemProps3.xml><?xml version="1.0" encoding="utf-8"?>
<ds:datastoreItem xmlns:ds="http://schemas.openxmlformats.org/officeDocument/2006/customXml" ds:itemID="{EF9E500C-F5E9-41BF-B551-5D967F5BA613}"/>
</file>

<file path=docProps/app.xml><?xml version="1.0" encoding="utf-8"?>
<Properties xmlns="http://schemas.openxmlformats.org/officeDocument/2006/extended-properties" xmlns:vt="http://schemas.openxmlformats.org/officeDocument/2006/docPropsVTypes">
  <TotalTime>18049</TotalTime>
  <Words>8595</Words>
  <Application>Microsoft Office PowerPoint</Application>
  <PresentationFormat>Širokozaslonsko</PresentationFormat>
  <Paragraphs>876</Paragraphs>
  <Slides>50</Slides>
  <Notes>45</Notes>
  <HiddenSlides>0</HiddenSlides>
  <MMClips>0</MMClips>
  <ScaleCrop>false</ScaleCrop>
  <HeadingPairs>
    <vt:vector size="8" baseType="variant">
      <vt:variant>
        <vt:lpstr>Uporabljene pisave</vt:lpstr>
      </vt:variant>
      <vt:variant>
        <vt:i4>14</vt:i4>
      </vt:variant>
      <vt:variant>
        <vt:lpstr>Tema</vt:lpstr>
      </vt:variant>
      <vt:variant>
        <vt:i4>2</vt:i4>
      </vt:variant>
      <vt:variant>
        <vt:lpstr>Vdelani OLE strežniki</vt:lpstr>
      </vt:variant>
      <vt:variant>
        <vt:i4>1</vt:i4>
      </vt:variant>
      <vt:variant>
        <vt:lpstr>Naslovi diapozitivov</vt:lpstr>
      </vt:variant>
      <vt:variant>
        <vt:i4>50</vt:i4>
      </vt:variant>
    </vt:vector>
  </HeadingPairs>
  <TitlesOfParts>
    <vt:vector size="67" baseType="lpstr">
      <vt:lpstr>MS Mincho</vt:lpstr>
      <vt:lpstr>Acumin Pro regular</vt:lpstr>
      <vt:lpstr>Aller Light</vt:lpstr>
      <vt:lpstr>Aptos</vt:lpstr>
      <vt:lpstr>Aptos Display</vt:lpstr>
      <vt:lpstr>Arial</vt:lpstr>
      <vt:lpstr>Calibri</vt:lpstr>
      <vt:lpstr>Calibri Light</vt:lpstr>
      <vt:lpstr>Cambria</vt:lpstr>
      <vt:lpstr>Courier New</vt:lpstr>
      <vt:lpstr>Symbol</vt:lpstr>
      <vt:lpstr>Times New Roman</vt:lpstr>
      <vt:lpstr>Trebuchet MS</vt:lpstr>
      <vt:lpstr>Verdana</vt:lpstr>
      <vt:lpstr>Officeova tema</vt:lpstr>
      <vt:lpstr>Officeova tema</vt:lpstr>
      <vt:lpstr>Worksheet</vt:lpstr>
      <vt:lpstr>Nacionalni in evropski razpisi  v letu 2025     Katja Bučan | 12. 6. 2025 Gospodarska zbornica Slovenije</vt:lpstr>
      <vt:lpstr>PRILOŽNOSTI ZA FINANCIRANJE / Nacionalne </vt:lpstr>
      <vt:lpstr>JR za sofinanciranje individualnih nastopov podjetij na mednarodnih sejmih v letih 2024-2028</vt:lpstr>
      <vt:lpstr>JR za spodbujanje raziskovalcev na začetku kariere  (JR RZK) </vt:lpstr>
      <vt:lpstr> Javni razpis za podporo podjetjem pri oblikovanju in uveljavljanju strategij in/ali načrtov ukrepov za učinkovito upravljanje starejših zaposlenih ter krepitvi njihovih kompetenc (ASI+) </vt:lpstr>
      <vt:lpstr>Slovenski podjetniški sklad (SPS) Povezava: https://www.podjetniskisklad.si/odprti-razpisi-pozivi/ </vt:lpstr>
      <vt:lpstr> Slovenski tehnološki sklad (STS 2025) </vt:lpstr>
      <vt:lpstr>Ministrstvo za okolje, podnebje in energijo  Povezava: https://www.energetika-portal.si/javne-objave/ </vt:lpstr>
      <vt:lpstr>Javni razpis za sofinanciranje celovite energetske prenove stavb v lasti in rabi občin za obdobje 2023-2027</vt:lpstr>
      <vt:lpstr>Slovenski regionalno razvojni sklad (SRRS) Povezava: https://www.srrs.si/javni-razpisi/?_sft_status-razpisa=odprto </vt:lpstr>
      <vt:lpstr>Prihajajoče priložnosti za financiranje </vt:lpstr>
      <vt:lpstr>Platforma strateških tehnologij za Evropo | Strategic Technologies for Europe Platform (STEP) </vt:lpstr>
      <vt:lpstr>Platforma strateških tehnologij za Evropo | Strategic Technologies for Europe Platform (STEP) </vt:lpstr>
      <vt:lpstr>Spodbude v okviru platforme STEP </vt:lpstr>
      <vt:lpstr>Javna agencija za znanstvenoraziskovalno in inovacijsko dejavnost RS (ARIS) Povezava: https://www.aris-rs.si/sl/razpisi/25/pregled-razpisov-25.asp</vt:lpstr>
      <vt:lpstr>Slovenski podjetniški sklad (SPS) Povezava: https://www.podjetniskisklad.si/plan-objav-razpisov-pozivov/ </vt:lpstr>
      <vt:lpstr>Priložnosti za financiranje / Evropa </vt:lpstr>
      <vt:lpstr>PowerPointova predstavitev</vt:lpstr>
      <vt:lpstr>Osnovni pogoji za prijavo na razpis:</vt:lpstr>
      <vt:lpstr>Obzorje Evropa, 2. steber</vt:lpstr>
      <vt:lpstr>  EUROPEAN COMMISSION – HORIZON EUROPE     </vt:lpstr>
      <vt:lpstr>Obzorje Evropa 2. steber</vt:lpstr>
      <vt:lpstr>PowerPointova predstavitev</vt:lpstr>
      <vt:lpstr>V okviru te pobude so v okviru programa Horizon Europe objavljeni razpisi z označbo – CIRCBIO – v grozdu 6</vt:lpstr>
      <vt:lpstr>Evropski svet za inovacije (EIC)</vt:lpstr>
      <vt:lpstr>EIC Accelerator</vt:lpstr>
      <vt:lpstr>EIC Pre-Accelerator</vt:lpstr>
      <vt:lpstr>Novi evropski Bauhaus</vt:lpstr>
      <vt:lpstr>Novi evropski Bauhaus</vt:lpstr>
      <vt:lpstr>4 NEB Thematic Axes </vt:lpstr>
      <vt:lpstr>Pregled razpisov NEB 2025</vt:lpstr>
      <vt:lpstr>Destination 1 Priorities</vt:lpstr>
      <vt:lpstr>Destination 2 Priorities</vt:lpstr>
      <vt:lpstr>Destination 3 Priorities</vt:lpstr>
      <vt:lpstr>Circular Bio-based Europe Joint Undertaking €2 billion public-private initiative</vt:lpstr>
      <vt:lpstr>PowerPointova predstavitev</vt:lpstr>
      <vt:lpstr>PowerPointova predstavitev</vt:lpstr>
      <vt:lpstr>CBE JU 2025 Call Topics </vt:lpstr>
      <vt:lpstr>PowerPointova predstavitev</vt:lpstr>
      <vt:lpstr>Struktura programa Life</vt:lpstr>
      <vt:lpstr>Vrste nepovratnih sredstev</vt:lpstr>
      <vt:lpstr>Nekateri aktivni razpisi v okviru podprograma Prehod na čisto energijo (Clean Energy Transition – CET)  </vt:lpstr>
      <vt:lpstr>PowerPointova predstavitev</vt:lpstr>
      <vt:lpstr>Razpisi ostalih podprogramov   </vt:lpstr>
      <vt:lpstr>Razpis ‚DIANA‘s Challenges‘ za leto 2026 Povezava: https://www.diana.nato.int/challenges.html</vt:lpstr>
      <vt:lpstr>Razpis ‚DIANA‘s Challenges‘ za leto 2026</vt:lpstr>
      <vt:lpstr>PowerPointova predstavitev</vt:lpstr>
      <vt:lpstr>Evropa je v spodbujanje inovativnega javnega naročanja vključena na več načinov: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Miha Goršin</dc:creator>
  <cp:keywords>docId:AC7E4ABB8CDE5218000D65018A6CF17F</cp:keywords>
  <cp:lastModifiedBy>Katja Bučan</cp:lastModifiedBy>
  <cp:revision>19</cp:revision>
  <dcterms:created xsi:type="dcterms:W3CDTF">2022-03-09T09:07:12Z</dcterms:created>
  <dcterms:modified xsi:type="dcterms:W3CDTF">2025-06-11T12:23:30Z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0x0101007F93F414759647489521A5FDCD697200</vt:lpwstr>
  </property>
</Properties>
</file>