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9" r:id="rId1"/>
  </p:sldMasterIdLst>
  <p:notesMasterIdLst>
    <p:notesMasterId r:id="rId13"/>
  </p:notesMasterIdLst>
  <p:sldIdLst>
    <p:sldId id="284" r:id="rId2"/>
    <p:sldId id="292" r:id="rId3"/>
    <p:sldId id="362" r:id="rId4"/>
    <p:sldId id="363" r:id="rId5"/>
    <p:sldId id="364" r:id="rId6"/>
    <p:sldId id="307" r:id="rId7"/>
    <p:sldId id="365" r:id="rId8"/>
    <p:sldId id="361" r:id="rId9"/>
    <p:sldId id="366" r:id="rId10"/>
    <p:sldId id="367" r:id="rId11"/>
    <p:sldId id="273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useo Sans 300" panose="02000000000000000000" charset="-18"/>
      <p:regular r:id="rId18"/>
      <p:bold r:id="rId19"/>
      <p:italic r:id="rId20"/>
    </p:embeddedFont>
    <p:embeddedFont>
      <p:font typeface="Museo Sans 500" panose="02000000000000000000" charset="-18"/>
      <p:regular r:id="rId21"/>
      <p:italic r:id="rId22"/>
    </p:embeddedFont>
    <p:embeddedFont>
      <p:font typeface="Museo Sans 900" panose="02000000000000000000" charset="-18"/>
      <p:bold r:id="rId23"/>
      <p:italic r:id="rId24"/>
      <p:boldItalic r:id="rId25"/>
    </p:embeddedFont>
    <p:embeddedFont>
      <p:font typeface="Recoleta" panose="020B0604020202020204" charset="-18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slovnica" id="{869502C9-A5FD-B04B-B6AD-F2896E4247F4}">
          <p14:sldIdLst>
            <p14:sldId id="284"/>
          </p14:sldIdLst>
        </p14:section>
        <p14:section name="Postavitve TXT" id="{EA3CC093-FF5A-4145-8822-63CAC9E53E95}">
          <p14:sldIdLst>
            <p14:sldId id="292"/>
            <p14:sldId id="362"/>
            <p14:sldId id="363"/>
            <p14:sldId id="364"/>
            <p14:sldId id="307"/>
            <p14:sldId id="365"/>
            <p14:sldId id="361"/>
            <p14:sldId id="366"/>
            <p14:sldId id="367"/>
          </p14:sldIdLst>
        </p14:section>
        <p14:section name="Footer" id="{CD152DB1-8E21-854C-B1BB-37C9DBD645C7}">
          <p14:sldIdLst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4" pos="3940" userDrawn="1">
          <p15:clr>
            <a:srgbClr val="A4A3A4"/>
          </p15:clr>
        </p15:guide>
        <p15:guide id="18" pos="4740" userDrawn="1">
          <p15:clr>
            <a:srgbClr val="A4A3A4"/>
          </p15:clr>
        </p15:guide>
        <p15:guide id="27" pos="5640" userDrawn="1">
          <p15:clr>
            <a:srgbClr val="A4A3A4"/>
          </p15:clr>
        </p15:guide>
        <p15:guide id="28" pos="5745" userDrawn="1">
          <p15:clr>
            <a:srgbClr val="A4A3A4"/>
          </p15:clr>
        </p15:guide>
        <p15:guide id="29" pos="5836" userDrawn="1">
          <p15:clr>
            <a:srgbClr val="A4A3A4"/>
          </p15:clr>
        </p15:guide>
        <p15:guide id="37" pos="6640" userDrawn="1">
          <p15:clr>
            <a:srgbClr val="A4A3A4"/>
          </p15:clr>
        </p15:guide>
        <p15:guide id="38" pos="6743" userDrawn="1">
          <p15:clr>
            <a:srgbClr val="A4A3A4"/>
          </p15:clr>
        </p15:guide>
        <p15:guide id="46" pos="7537" userDrawn="1">
          <p15:clr>
            <a:srgbClr val="A4A3A4"/>
          </p15:clr>
        </p15:guide>
        <p15:guide id="47" pos="7640" userDrawn="1">
          <p15:clr>
            <a:srgbClr val="A4A3A4"/>
          </p15:clr>
        </p15:guide>
        <p15:guide id="48" orient="horz" userDrawn="1">
          <p15:clr>
            <a:srgbClr val="A4A3A4"/>
          </p15:clr>
        </p15:guide>
        <p15:guide id="49" orient="horz" pos="100" userDrawn="1">
          <p15:clr>
            <a:srgbClr val="A4A3A4"/>
          </p15:clr>
        </p15:guide>
        <p15:guide id="50" orient="horz" pos="200" userDrawn="1">
          <p15:clr>
            <a:srgbClr val="A4A3A4"/>
          </p15:clr>
        </p15:guide>
        <p15:guide id="51" orient="horz" pos="300" userDrawn="1">
          <p15:clr>
            <a:srgbClr val="A4A3A4"/>
          </p15:clr>
        </p15:guide>
        <p15:guide id="60" orient="horz" pos="1207" userDrawn="1">
          <p15:clr>
            <a:srgbClr val="A4A3A4"/>
          </p15:clr>
        </p15:guide>
        <p15:guide id="69" orient="horz" pos="2100" userDrawn="1">
          <p15:clr>
            <a:srgbClr val="A4A3A4"/>
          </p15:clr>
        </p15:guide>
        <p15:guide id="70" orient="horz" pos="2200" userDrawn="1">
          <p15:clr>
            <a:srgbClr val="A4A3A4"/>
          </p15:clr>
        </p15:guide>
        <p15:guide id="71" orient="horz" pos="2296" userDrawn="1">
          <p15:clr>
            <a:srgbClr val="A4A3A4"/>
          </p15:clr>
        </p15:guide>
        <p15:guide id="80" orient="horz" pos="3200" userDrawn="1">
          <p15:clr>
            <a:srgbClr val="A4A3A4"/>
          </p15:clr>
        </p15:guide>
        <p15:guide id="89" orient="horz" pos="4100" userDrawn="1">
          <p15:clr>
            <a:srgbClr val="A4A3A4"/>
          </p15:clr>
        </p15:guide>
        <p15:guide id="90" orient="horz" pos="4200" userDrawn="1">
          <p15:clr>
            <a:srgbClr val="A4A3A4"/>
          </p15:clr>
        </p15:guide>
        <p15:guide id="91" orient="horz" pos="4300" userDrawn="1">
          <p15:clr>
            <a:srgbClr val="A4A3A4"/>
          </p15:clr>
        </p15:guide>
        <p15:guide id="99" pos="143" userDrawn="1">
          <p15:clr>
            <a:srgbClr val="A4A3A4"/>
          </p15:clr>
        </p15:guide>
        <p15:guide id="107" pos="943" userDrawn="1">
          <p15:clr>
            <a:srgbClr val="A4A3A4"/>
          </p15:clr>
        </p15:guide>
        <p15:guide id="108" pos="1043" userDrawn="1">
          <p15:clr>
            <a:srgbClr val="A4A3A4"/>
          </p15:clr>
        </p15:guide>
        <p15:guide id="116" pos="1843" userDrawn="1">
          <p15:clr>
            <a:srgbClr val="A4A3A4"/>
          </p15:clr>
        </p15:guide>
        <p15:guide id="117" pos="1943" userDrawn="1">
          <p15:clr>
            <a:srgbClr val="A4A3A4"/>
          </p15:clr>
        </p15:guide>
        <p15:guide id="126" pos="2843" userDrawn="1">
          <p15:clr>
            <a:srgbClr val="A4A3A4"/>
          </p15:clr>
        </p15:guide>
        <p15:guide id="127" pos="2943" userDrawn="1">
          <p15:clr>
            <a:srgbClr val="A4A3A4"/>
          </p15:clr>
        </p15:guide>
        <p15:guide id="135" pos="3743" userDrawn="1">
          <p15:clr>
            <a:srgbClr val="A4A3A4"/>
          </p15:clr>
        </p15:guide>
        <p15:guide id="136" pos="3843" userDrawn="1">
          <p15:clr>
            <a:srgbClr val="A4A3A4"/>
          </p15:clr>
        </p15:guide>
        <p15:guide id="137" pos="52" userDrawn="1">
          <p15:clr>
            <a:srgbClr val="A4A3A4"/>
          </p15:clr>
        </p15:guide>
        <p15:guide id="138" pos="4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5E2"/>
    <a:srgbClr val="C459FF"/>
    <a:srgbClr val="068427"/>
    <a:srgbClr val="8DDBFB"/>
    <a:srgbClr val="00C13E"/>
    <a:srgbClr val="FFE500"/>
    <a:srgbClr val="1960F7"/>
    <a:srgbClr val="FFA908"/>
    <a:srgbClr val="ED6A5A"/>
    <a:srgbClr val="F91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93"/>
    <p:restoredTop sz="94663"/>
  </p:normalViewPr>
  <p:slideViewPr>
    <p:cSldViewPr snapToGrid="0" snapToObjects="1">
      <p:cViewPr varScale="1">
        <p:scale>
          <a:sx n="112" d="100"/>
          <a:sy n="112" d="100"/>
        </p:scale>
        <p:origin x="1290" y="96"/>
      </p:cViewPr>
      <p:guideLst>
        <p:guide pos="3940"/>
        <p:guide pos="4740"/>
        <p:guide pos="5640"/>
        <p:guide pos="5745"/>
        <p:guide pos="5836"/>
        <p:guide pos="6640"/>
        <p:guide pos="6743"/>
        <p:guide pos="7537"/>
        <p:guide pos="7640"/>
        <p:guide orient="horz"/>
        <p:guide orient="horz" pos="100"/>
        <p:guide orient="horz" pos="200"/>
        <p:guide orient="horz" pos="300"/>
        <p:guide orient="horz" pos="1207"/>
        <p:guide orient="horz" pos="2100"/>
        <p:guide orient="horz" pos="2200"/>
        <p:guide orient="horz" pos="2296"/>
        <p:guide orient="horz" pos="3200"/>
        <p:guide orient="horz" pos="4100"/>
        <p:guide orient="horz" pos="4200"/>
        <p:guide orient="horz" pos="4300"/>
        <p:guide pos="143"/>
        <p:guide pos="943"/>
        <p:guide pos="1043"/>
        <p:guide pos="1843"/>
        <p:guide pos="1943"/>
        <p:guide pos="2843"/>
        <p:guide pos="2943"/>
        <p:guide pos="3743"/>
        <p:guide pos="3843"/>
        <p:guide pos="52"/>
        <p:guide pos="4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79F3B-8588-5746-904E-C21FE32DA64E}" type="datetimeFigureOut">
              <a:rPr lang="sl-SI" smtClean="0"/>
              <a:t>10. 06. 2025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046D7-4AC8-EF4B-AFCE-99E28FF1F61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443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z Logotipov (BG bel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907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ipi des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2">
            <a:extLst>
              <a:ext uri="{FF2B5EF4-FFF2-40B4-BE49-F238E27FC236}">
                <a16:creationId xmlns:a16="http://schemas.microsoft.com/office/drawing/2014/main" id="{214BDFEF-2757-16CE-44B0-BE6E7C5C38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346754" y="486920"/>
            <a:ext cx="3083079" cy="2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91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ipi desno +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1FC1F6-1B74-FC4E-B9B4-13C34A8DADCF}"/>
              </a:ext>
            </a:extLst>
          </p:cNvPr>
          <p:cNvSpPr txBox="1"/>
          <p:nvPr userDrawn="1"/>
        </p:nvSpPr>
        <p:spPr>
          <a:xfrm>
            <a:off x="10294857" y="6466445"/>
            <a:ext cx="1007952" cy="246221"/>
          </a:xfrm>
          <a:prstGeom prst="rect">
            <a:avLst/>
          </a:prstGeom>
          <a:noFill/>
        </p:spPr>
        <p:txBody>
          <a:bodyPr wrap="square" lIns="90000" rIns="0" rtlCol="0" anchor="ctr" anchorCtr="0">
            <a:spAutoFit/>
          </a:bodyPr>
          <a:lstStyle/>
          <a:p>
            <a:pPr algn="r"/>
            <a:r>
              <a:rPr lang="sl-SI" sz="1000" dirty="0">
                <a:solidFill>
                  <a:srgbClr val="000000"/>
                </a:solidFill>
                <a:latin typeface="Recoleta" pitchFamily="2" charset="77"/>
              </a:rPr>
              <a:t>Stran </a:t>
            </a:r>
            <a:fld id="{E86CDF3C-F183-A349-8139-DCF7409DD5E9}" type="slidenum">
              <a:rPr lang="sl-SI" sz="1000" smtClean="0">
                <a:solidFill>
                  <a:srgbClr val="000000"/>
                </a:solidFill>
                <a:latin typeface="Recoleta" pitchFamily="2" charset="77"/>
              </a:rPr>
              <a:pPr/>
              <a:t>‹#›</a:t>
            </a:fld>
            <a:endParaRPr lang="sl-SI" sz="1000" dirty="0">
              <a:solidFill>
                <a:srgbClr val="000000"/>
              </a:solidFill>
              <a:latin typeface="Recoleta" pitchFamily="2" charset="77"/>
            </a:endParaRPr>
          </a:p>
        </p:txBody>
      </p:sp>
      <p:pic>
        <p:nvPicPr>
          <p:cNvPr id="2" name="Graphic 2">
            <a:extLst>
              <a:ext uri="{FF2B5EF4-FFF2-40B4-BE49-F238E27FC236}">
                <a16:creationId xmlns:a16="http://schemas.microsoft.com/office/drawing/2014/main" id="{5D6FA516-8A5B-DE98-9C3A-CEBC0D0896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346754" y="486920"/>
            <a:ext cx="3083079" cy="2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20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nak des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ircuit&#10;&#10;Description automatically generated">
            <a:extLst>
              <a:ext uri="{FF2B5EF4-FFF2-40B4-BE49-F238E27FC236}">
                <a16:creationId xmlns:a16="http://schemas.microsoft.com/office/drawing/2014/main" id="{215DEAF1-0202-744F-83BC-8D009AFEB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4537" y="486920"/>
            <a:ext cx="282217" cy="28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13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nak desno +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ircuit&#10;&#10;Description automatically generated">
            <a:extLst>
              <a:ext uri="{FF2B5EF4-FFF2-40B4-BE49-F238E27FC236}">
                <a16:creationId xmlns:a16="http://schemas.microsoft.com/office/drawing/2014/main" id="{215DEAF1-0202-744F-83BC-8D009AFEB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4537" y="486920"/>
            <a:ext cx="282217" cy="282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B7CEE7-F30E-D54B-82DF-0B044615DD4F}"/>
              </a:ext>
            </a:extLst>
          </p:cNvPr>
          <p:cNvSpPr txBox="1"/>
          <p:nvPr userDrawn="1"/>
        </p:nvSpPr>
        <p:spPr>
          <a:xfrm>
            <a:off x="10294857" y="6466445"/>
            <a:ext cx="1007952" cy="246221"/>
          </a:xfrm>
          <a:prstGeom prst="rect">
            <a:avLst/>
          </a:prstGeom>
          <a:noFill/>
        </p:spPr>
        <p:txBody>
          <a:bodyPr wrap="square" lIns="90000" rIns="0" rtlCol="0" anchor="ctr" anchorCtr="0">
            <a:spAutoFit/>
          </a:bodyPr>
          <a:lstStyle/>
          <a:p>
            <a:pPr algn="r"/>
            <a:r>
              <a:rPr lang="sl-SI" sz="1000" dirty="0">
                <a:solidFill>
                  <a:srgbClr val="000000"/>
                </a:solidFill>
                <a:latin typeface="Recoleta" pitchFamily="2" charset="77"/>
              </a:rPr>
              <a:t>Stran </a:t>
            </a:r>
            <a:fld id="{E86CDF3C-F183-A349-8139-DCF7409DD5E9}" type="slidenum">
              <a:rPr lang="sl-SI" sz="1000" smtClean="0">
                <a:solidFill>
                  <a:srgbClr val="000000"/>
                </a:solidFill>
                <a:latin typeface="Recoleta" pitchFamily="2" charset="77"/>
              </a:rPr>
              <a:pPr/>
              <a:t>‹#›</a:t>
            </a:fld>
            <a:endParaRPr lang="sl-SI" sz="1000" dirty="0">
              <a:solidFill>
                <a:srgbClr val="000000"/>
              </a:solidFill>
              <a:latin typeface="Recoleta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F2B65-3755-774C-BE13-A734FD871AFA}"/>
              </a:ext>
            </a:extLst>
          </p:cNvPr>
          <p:cNvSpPr txBox="1"/>
          <p:nvPr userDrawn="1"/>
        </p:nvSpPr>
        <p:spPr>
          <a:xfrm>
            <a:off x="798279" y="6466445"/>
            <a:ext cx="4974368" cy="246221"/>
          </a:xfrm>
          <a:prstGeom prst="rect">
            <a:avLst/>
          </a:prstGeom>
          <a:noFill/>
        </p:spPr>
        <p:txBody>
          <a:bodyPr wrap="square" lIns="90000" rIns="0" rtlCol="0" anchor="ctr" anchorCtr="0">
            <a:spAutoFit/>
          </a:bodyPr>
          <a:lstStyle/>
          <a:p>
            <a:r>
              <a:rPr lang="sl-SI" sz="1000" dirty="0">
                <a:solidFill>
                  <a:srgbClr val="000000"/>
                </a:solidFill>
                <a:latin typeface="Recoleta" pitchFamily="2" charset="77"/>
              </a:rPr>
              <a:t>Janez Novak / Ljubljana 12. 02. 2020</a:t>
            </a:r>
          </a:p>
        </p:txBody>
      </p:sp>
    </p:spTree>
    <p:extLst>
      <p:ext uri="{BB962C8B-B14F-4D97-AF65-F5344CB8AC3E}">
        <p14:creationId xmlns:p14="http://schemas.microsoft.com/office/powerpoint/2010/main" val="306190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nak desno + stran (Dekor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B7CEE7-F30E-D54B-82DF-0B044615DD4F}"/>
              </a:ext>
            </a:extLst>
          </p:cNvPr>
          <p:cNvSpPr txBox="1"/>
          <p:nvPr userDrawn="1"/>
        </p:nvSpPr>
        <p:spPr>
          <a:xfrm>
            <a:off x="10294857" y="6466445"/>
            <a:ext cx="1007952" cy="246221"/>
          </a:xfrm>
          <a:prstGeom prst="rect">
            <a:avLst/>
          </a:prstGeom>
          <a:noFill/>
        </p:spPr>
        <p:txBody>
          <a:bodyPr wrap="square" lIns="90000" rIns="0" rtlCol="0" anchor="ctr" anchorCtr="0">
            <a:spAutoFit/>
          </a:bodyPr>
          <a:lstStyle/>
          <a:p>
            <a:pPr algn="r"/>
            <a:r>
              <a:rPr lang="sl-SI" sz="1000" dirty="0">
                <a:solidFill>
                  <a:srgbClr val="000000"/>
                </a:solidFill>
                <a:latin typeface="Recoleta" pitchFamily="2" charset="77"/>
              </a:rPr>
              <a:t>Stran </a:t>
            </a:r>
            <a:fld id="{E86CDF3C-F183-A349-8139-DCF7409DD5E9}" type="slidenum">
              <a:rPr lang="sl-SI" sz="1000" smtClean="0">
                <a:solidFill>
                  <a:srgbClr val="000000"/>
                </a:solidFill>
                <a:latin typeface="Recoleta" pitchFamily="2" charset="77"/>
              </a:rPr>
              <a:pPr/>
              <a:t>‹#›</a:t>
            </a:fld>
            <a:endParaRPr lang="sl-SI" sz="1000" dirty="0">
              <a:solidFill>
                <a:srgbClr val="000000"/>
              </a:solidFill>
              <a:latin typeface="Recoleta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9CEFD4-886F-9F4F-8F9D-D572CC67DA1B}"/>
              </a:ext>
            </a:extLst>
          </p:cNvPr>
          <p:cNvSpPr/>
          <p:nvPr userDrawn="1"/>
        </p:nvSpPr>
        <p:spPr>
          <a:xfrm>
            <a:off x="-1" y="0"/>
            <a:ext cx="12192001" cy="3047813"/>
          </a:xfrm>
          <a:prstGeom prst="rect">
            <a:avLst/>
          </a:prstGeom>
          <a:solidFill>
            <a:srgbClr val="068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2E46045F-5C13-734F-9AD8-3CC951DB46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591" y="485849"/>
            <a:ext cx="282218" cy="2845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59DF83D-2913-4240-8EC9-46F70EEBE9CF}"/>
              </a:ext>
            </a:extLst>
          </p:cNvPr>
          <p:cNvSpPr txBox="1"/>
          <p:nvPr userDrawn="1"/>
        </p:nvSpPr>
        <p:spPr>
          <a:xfrm>
            <a:off x="798279" y="6466445"/>
            <a:ext cx="4974368" cy="246221"/>
          </a:xfrm>
          <a:prstGeom prst="rect">
            <a:avLst/>
          </a:prstGeom>
          <a:noFill/>
        </p:spPr>
        <p:txBody>
          <a:bodyPr wrap="square" lIns="90000" rIns="0" rtlCol="0" anchor="ctr" anchorCtr="0">
            <a:spAutoFit/>
          </a:bodyPr>
          <a:lstStyle/>
          <a:p>
            <a:r>
              <a:rPr lang="sl-SI" sz="1000" dirty="0">
                <a:solidFill>
                  <a:srgbClr val="000000"/>
                </a:solidFill>
                <a:latin typeface="Recoleta" pitchFamily="2" charset="77"/>
              </a:rPr>
              <a:t>Janez Novak / Ljubljana 12. 02. 2020</a:t>
            </a:r>
          </a:p>
        </p:txBody>
      </p:sp>
    </p:spTree>
    <p:extLst>
      <p:ext uri="{BB962C8B-B14F-4D97-AF65-F5344CB8AC3E}">
        <p14:creationId xmlns:p14="http://schemas.microsoft.com/office/powerpoint/2010/main" val="2772897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nak desno + stran (DekorBG svet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B7CEE7-F30E-D54B-82DF-0B044615DD4F}"/>
              </a:ext>
            </a:extLst>
          </p:cNvPr>
          <p:cNvSpPr txBox="1"/>
          <p:nvPr userDrawn="1"/>
        </p:nvSpPr>
        <p:spPr>
          <a:xfrm>
            <a:off x="10294857" y="6466445"/>
            <a:ext cx="1007952" cy="246221"/>
          </a:xfrm>
          <a:prstGeom prst="rect">
            <a:avLst/>
          </a:prstGeom>
          <a:noFill/>
        </p:spPr>
        <p:txBody>
          <a:bodyPr wrap="square" lIns="90000" rIns="0" rtlCol="0" anchor="ctr" anchorCtr="0">
            <a:spAutoFit/>
          </a:bodyPr>
          <a:lstStyle/>
          <a:p>
            <a:pPr algn="r"/>
            <a:r>
              <a:rPr lang="sl-SI" sz="1000" dirty="0">
                <a:solidFill>
                  <a:srgbClr val="000000"/>
                </a:solidFill>
                <a:latin typeface="Recoleta" pitchFamily="2" charset="77"/>
              </a:rPr>
              <a:t>Stran </a:t>
            </a:r>
            <a:fld id="{E86CDF3C-F183-A349-8139-DCF7409DD5E9}" type="slidenum">
              <a:rPr lang="sl-SI" sz="1000" smtClean="0">
                <a:solidFill>
                  <a:srgbClr val="000000"/>
                </a:solidFill>
                <a:latin typeface="Recoleta" pitchFamily="2" charset="77"/>
              </a:rPr>
              <a:pPr/>
              <a:t>‹#›</a:t>
            </a:fld>
            <a:endParaRPr lang="sl-SI" sz="1000" dirty="0">
              <a:solidFill>
                <a:srgbClr val="000000"/>
              </a:solidFill>
              <a:latin typeface="Recoleta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9CEFD4-886F-9F4F-8F9D-D572CC67DA1B}"/>
              </a:ext>
            </a:extLst>
          </p:cNvPr>
          <p:cNvSpPr/>
          <p:nvPr userDrawn="1"/>
        </p:nvSpPr>
        <p:spPr>
          <a:xfrm>
            <a:off x="-1" y="0"/>
            <a:ext cx="12192001" cy="3047813"/>
          </a:xfrm>
          <a:prstGeom prst="rect">
            <a:avLst/>
          </a:prstGeom>
          <a:solidFill>
            <a:srgbClr val="E9E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9DF83D-2913-4240-8EC9-46F70EEBE9CF}"/>
              </a:ext>
            </a:extLst>
          </p:cNvPr>
          <p:cNvSpPr txBox="1"/>
          <p:nvPr userDrawn="1"/>
        </p:nvSpPr>
        <p:spPr>
          <a:xfrm>
            <a:off x="798279" y="6466445"/>
            <a:ext cx="4974368" cy="246221"/>
          </a:xfrm>
          <a:prstGeom prst="rect">
            <a:avLst/>
          </a:prstGeom>
          <a:noFill/>
        </p:spPr>
        <p:txBody>
          <a:bodyPr wrap="square" lIns="90000" rIns="0" rtlCol="0" anchor="ctr" anchorCtr="0">
            <a:spAutoFit/>
          </a:bodyPr>
          <a:lstStyle/>
          <a:p>
            <a:r>
              <a:rPr lang="sl-SI" sz="1000" dirty="0">
                <a:solidFill>
                  <a:srgbClr val="000000"/>
                </a:solidFill>
                <a:latin typeface="Recoleta" pitchFamily="2" charset="77"/>
              </a:rPr>
              <a:t>Janez Novak / Ljubljana 12. 02. 2020</a:t>
            </a:r>
          </a:p>
        </p:txBody>
      </p:sp>
      <p:pic>
        <p:nvPicPr>
          <p:cNvPr id="6" name="Picture 5" descr="A picture containing circuit&#10;&#10;Description automatically generated">
            <a:extLst>
              <a:ext uri="{FF2B5EF4-FFF2-40B4-BE49-F238E27FC236}">
                <a16:creationId xmlns:a16="http://schemas.microsoft.com/office/drawing/2014/main" id="{D0E7D776-FD9A-364C-BA90-F671B4D141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4537" y="486920"/>
            <a:ext cx="282217" cy="282217"/>
          </a:xfrm>
          <a:prstGeom prst="rect">
            <a:avLst/>
          </a:prstGeom>
        </p:spPr>
      </p:pic>
      <p:pic>
        <p:nvPicPr>
          <p:cNvPr id="2" name="Graphic 2">
            <a:extLst>
              <a:ext uri="{FF2B5EF4-FFF2-40B4-BE49-F238E27FC236}">
                <a16:creationId xmlns:a16="http://schemas.microsoft.com/office/drawing/2014/main" id="{F251050F-2320-0A7D-88F6-01208B786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85741" y="486920"/>
            <a:ext cx="3083079" cy="2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89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ip levo + stran (Dekor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B7CEE7-F30E-D54B-82DF-0B044615DD4F}"/>
              </a:ext>
            </a:extLst>
          </p:cNvPr>
          <p:cNvSpPr txBox="1"/>
          <p:nvPr userDrawn="1"/>
        </p:nvSpPr>
        <p:spPr>
          <a:xfrm>
            <a:off x="10294857" y="6466445"/>
            <a:ext cx="1007952" cy="246221"/>
          </a:xfrm>
          <a:prstGeom prst="rect">
            <a:avLst/>
          </a:prstGeom>
          <a:noFill/>
        </p:spPr>
        <p:txBody>
          <a:bodyPr wrap="square" lIns="90000" rIns="0" rtlCol="0" anchor="ctr" anchorCtr="0">
            <a:spAutoFit/>
          </a:bodyPr>
          <a:lstStyle/>
          <a:p>
            <a:pPr algn="r"/>
            <a:r>
              <a:rPr lang="sl-SI" sz="1000" dirty="0">
                <a:solidFill>
                  <a:srgbClr val="000000"/>
                </a:solidFill>
                <a:latin typeface="Recoleta" pitchFamily="2" charset="77"/>
              </a:rPr>
              <a:t>Stran </a:t>
            </a:r>
            <a:fld id="{E86CDF3C-F183-A349-8139-DCF7409DD5E9}" type="slidenum">
              <a:rPr lang="sl-SI" sz="1000" smtClean="0">
                <a:solidFill>
                  <a:srgbClr val="000000"/>
                </a:solidFill>
                <a:latin typeface="Recoleta" pitchFamily="2" charset="77"/>
              </a:rPr>
              <a:pPr/>
              <a:t>‹#›</a:t>
            </a:fld>
            <a:endParaRPr lang="sl-SI" sz="1000" dirty="0">
              <a:solidFill>
                <a:srgbClr val="000000"/>
              </a:solidFill>
              <a:latin typeface="Recoleta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9CEFD4-886F-9F4F-8F9D-D572CC67DA1B}"/>
              </a:ext>
            </a:extLst>
          </p:cNvPr>
          <p:cNvSpPr/>
          <p:nvPr userDrawn="1"/>
        </p:nvSpPr>
        <p:spPr>
          <a:xfrm>
            <a:off x="-1" y="0"/>
            <a:ext cx="12192001" cy="3047813"/>
          </a:xfrm>
          <a:prstGeom prst="rect">
            <a:avLst/>
          </a:prstGeom>
          <a:solidFill>
            <a:srgbClr val="068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491584-F11D-3046-B412-15EF7FDE2245}"/>
              </a:ext>
            </a:extLst>
          </p:cNvPr>
          <p:cNvSpPr txBox="1"/>
          <p:nvPr userDrawn="1"/>
        </p:nvSpPr>
        <p:spPr>
          <a:xfrm>
            <a:off x="798279" y="6466445"/>
            <a:ext cx="4974368" cy="246221"/>
          </a:xfrm>
          <a:prstGeom prst="rect">
            <a:avLst/>
          </a:prstGeom>
          <a:noFill/>
        </p:spPr>
        <p:txBody>
          <a:bodyPr wrap="square" lIns="90000" rIns="0" rtlCol="0" anchor="ctr" anchorCtr="0">
            <a:spAutoFit/>
          </a:bodyPr>
          <a:lstStyle/>
          <a:p>
            <a:r>
              <a:rPr lang="sl-SI" sz="1000" dirty="0">
                <a:solidFill>
                  <a:srgbClr val="000000"/>
                </a:solidFill>
                <a:latin typeface="Recoleta" pitchFamily="2" charset="77"/>
              </a:rPr>
              <a:t>Janez Novak / Ljubljana 12. 02. 2020</a:t>
            </a:r>
          </a:p>
        </p:txBody>
      </p:sp>
      <p:pic>
        <p:nvPicPr>
          <p:cNvPr id="2" name="Graphic 2">
            <a:extLst>
              <a:ext uri="{FF2B5EF4-FFF2-40B4-BE49-F238E27FC236}">
                <a16:creationId xmlns:a16="http://schemas.microsoft.com/office/drawing/2014/main" id="{F1258BD0-A544-5F47-2CB3-9B810B0FBE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88728" y="486920"/>
            <a:ext cx="3077104" cy="2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53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ip levo + stran (DekorBG svet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B7CEE7-F30E-D54B-82DF-0B044615DD4F}"/>
              </a:ext>
            </a:extLst>
          </p:cNvPr>
          <p:cNvSpPr txBox="1"/>
          <p:nvPr userDrawn="1"/>
        </p:nvSpPr>
        <p:spPr>
          <a:xfrm>
            <a:off x="10294857" y="6466445"/>
            <a:ext cx="1007952" cy="246221"/>
          </a:xfrm>
          <a:prstGeom prst="rect">
            <a:avLst/>
          </a:prstGeom>
          <a:noFill/>
        </p:spPr>
        <p:txBody>
          <a:bodyPr wrap="square" lIns="90000" rIns="0" rtlCol="0" anchor="ctr" anchorCtr="0">
            <a:spAutoFit/>
          </a:bodyPr>
          <a:lstStyle/>
          <a:p>
            <a:pPr algn="r"/>
            <a:r>
              <a:rPr lang="sl-SI" sz="1000" dirty="0">
                <a:solidFill>
                  <a:srgbClr val="000000"/>
                </a:solidFill>
                <a:latin typeface="Recoleta" pitchFamily="2" charset="77"/>
              </a:rPr>
              <a:t>Stran </a:t>
            </a:r>
            <a:fld id="{E86CDF3C-F183-A349-8139-DCF7409DD5E9}" type="slidenum">
              <a:rPr lang="sl-SI" sz="1000" smtClean="0">
                <a:solidFill>
                  <a:srgbClr val="000000"/>
                </a:solidFill>
                <a:latin typeface="Recoleta" pitchFamily="2" charset="77"/>
              </a:rPr>
              <a:pPr/>
              <a:t>‹#›</a:t>
            </a:fld>
            <a:endParaRPr lang="sl-SI" sz="1000" dirty="0">
              <a:solidFill>
                <a:srgbClr val="000000"/>
              </a:solidFill>
              <a:latin typeface="Recoleta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9CEFD4-886F-9F4F-8F9D-D572CC67DA1B}"/>
              </a:ext>
            </a:extLst>
          </p:cNvPr>
          <p:cNvSpPr/>
          <p:nvPr userDrawn="1"/>
        </p:nvSpPr>
        <p:spPr>
          <a:xfrm>
            <a:off x="-1" y="0"/>
            <a:ext cx="12192001" cy="3047813"/>
          </a:xfrm>
          <a:prstGeom prst="rect">
            <a:avLst/>
          </a:prstGeom>
          <a:solidFill>
            <a:srgbClr val="E9E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491584-F11D-3046-B412-15EF7FDE2245}"/>
              </a:ext>
            </a:extLst>
          </p:cNvPr>
          <p:cNvSpPr txBox="1"/>
          <p:nvPr userDrawn="1"/>
        </p:nvSpPr>
        <p:spPr>
          <a:xfrm>
            <a:off x="798279" y="6466445"/>
            <a:ext cx="4974368" cy="246221"/>
          </a:xfrm>
          <a:prstGeom prst="rect">
            <a:avLst/>
          </a:prstGeom>
          <a:noFill/>
        </p:spPr>
        <p:txBody>
          <a:bodyPr wrap="square" lIns="90000" rIns="0" rtlCol="0" anchor="ctr" anchorCtr="0">
            <a:spAutoFit/>
          </a:bodyPr>
          <a:lstStyle/>
          <a:p>
            <a:r>
              <a:rPr lang="sl-SI" sz="1000" dirty="0">
                <a:solidFill>
                  <a:srgbClr val="000000"/>
                </a:solidFill>
                <a:latin typeface="Recoleta" pitchFamily="2" charset="77"/>
              </a:rPr>
              <a:t>Janez Novak / Ljubljana 12. 02. 2020</a:t>
            </a:r>
          </a:p>
        </p:txBody>
      </p:sp>
      <p:pic>
        <p:nvPicPr>
          <p:cNvPr id="2" name="Graphic 2">
            <a:extLst>
              <a:ext uri="{FF2B5EF4-FFF2-40B4-BE49-F238E27FC236}">
                <a16:creationId xmlns:a16="http://schemas.microsoft.com/office/drawing/2014/main" id="{E27F5672-CB97-E119-D9A9-4D5D1AC973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85741" y="486920"/>
            <a:ext cx="3083079" cy="2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34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ip desno + stran (DekorBG 1/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B7CEE7-F30E-D54B-82DF-0B044615DD4F}"/>
              </a:ext>
            </a:extLst>
          </p:cNvPr>
          <p:cNvSpPr txBox="1"/>
          <p:nvPr userDrawn="1"/>
        </p:nvSpPr>
        <p:spPr>
          <a:xfrm>
            <a:off x="10294857" y="6466445"/>
            <a:ext cx="1007952" cy="246221"/>
          </a:xfrm>
          <a:prstGeom prst="rect">
            <a:avLst/>
          </a:prstGeom>
          <a:noFill/>
        </p:spPr>
        <p:txBody>
          <a:bodyPr wrap="square" lIns="90000" rIns="0" rtlCol="0" anchor="ctr" anchorCtr="0">
            <a:spAutoFit/>
          </a:bodyPr>
          <a:lstStyle/>
          <a:p>
            <a:pPr algn="r"/>
            <a:r>
              <a:rPr lang="sl-SI" sz="1000" dirty="0">
                <a:solidFill>
                  <a:srgbClr val="000000"/>
                </a:solidFill>
                <a:latin typeface="Recoleta" pitchFamily="2" charset="77"/>
              </a:rPr>
              <a:t>Stran </a:t>
            </a:r>
            <a:fld id="{E86CDF3C-F183-A349-8139-DCF7409DD5E9}" type="slidenum">
              <a:rPr lang="sl-SI" sz="1000" smtClean="0">
                <a:solidFill>
                  <a:srgbClr val="000000"/>
                </a:solidFill>
                <a:latin typeface="Recoleta" pitchFamily="2" charset="77"/>
              </a:rPr>
              <a:pPr/>
              <a:t>‹#›</a:t>
            </a:fld>
            <a:endParaRPr lang="sl-SI" sz="1000" dirty="0">
              <a:solidFill>
                <a:srgbClr val="000000"/>
              </a:solidFill>
              <a:latin typeface="Recoleta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9CEFD4-886F-9F4F-8F9D-D572CC67DA1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68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491584-F11D-3046-B412-15EF7FDE2245}"/>
              </a:ext>
            </a:extLst>
          </p:cNvPr>
          <p:cNvSpPr txBox="1"/>
          <p:nvPr userDrawn="1"/>
        </p:nvSpPr>
        <p:spPr>
          <a:xfrm>
            <a:off x="798279" y="6466445"/>
            <a:ext cx="4752129" cy="246221"/>
          </a:xfrm>
          <a:prstGeom prst="rect">
            <a:avLst/>
          </a:prstGeom>
          <a:noFill/>
        </p:spPr>
        <p:txBody>
          <a:bodyPr wrap="square" lIns="90000" rIns="0" rtlCol="0" anchor="ctr" anchorCtr="0">
            <a:spAutoFit/>
          </a:bodyPr>
          <a:lstStyle/>
          <a:p>
            <a:r>
              <a:rPr lang="sl-SI" sz="1000" dirty="0">
                <a:solidFill>
                  <a:srgbClr val="F9F5F2"/>
                </a:solidFill>
                <a:latin typeface="Recoleta" pitchFamily="2" charset="77"/>
              </a:rPr>
              <a:t>Janez Novak / Ljubljana 12. 02. 2020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AAA33ED-979E-314C-AC98-4F2C31B3D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19730" y="486920"/>
            <a:ext cx="3083079" cy="2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97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ip desno + stran (DekorBG svetla 1/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B7CEE7-F30E-D54B-82DF-0B044615DD4F}"/>
              </a:ext>
            </a:extLst>
          </p:cNvPr>
          <p:cNvSpPr txBox="1"/>
          <p:nvPr userDrawn="1"/>
        </p:nvSpPr>
        <p:spPr>
          <a:xfrm>
            <a:off x="10294857" y="6466445"/>
            <a:ext cx="1007952" cy="246221"/>
          </a:xfrm>
          <a:prstGeom prst="rect">
            <a:avLst/>
          </a:prstGeom>
          <a:noFill/>
        </p:spPr>
        <p:txBody>
          <a:bodyPr wrap="square" lIns="90000" rIns="0" rtlCol="0" anchor="ctr" anchorCtr="0">
            <a:spAutoFit/>
          </a:bodyPr>
          <a:lstStyle/>
          <a:p>
            <a:pPr algn="r"/>
            <a:r>
              <a:rPr lang="sl-SI" sz="1000" dirty="0">
                <a:solidFill>
                  <a:srgbClr val="000000"/>
                </a:solidFill>
                <a:latin typeface="Recoleta" pitchFamily="2" charset="77"/>
              </a:rPr>
              <a:t>Stran </a:t>
            </a:r>
            <a:fld id="{E86CDF3C-F183-A349-8139-DCF7409DD5E9}" type="slidenum">
              <a:rPr lang="sl-SI" sz="1000" smtClean="0">
                <a:solidFill>
                  <a:srgbClr val="000000"/>
                </a:solidFill>
                <a:latin typeface="Recoleta" pitchFamily="2" charset="77"/>
              </a:rPr>
              <a:pPr/>
              <a:t>‹#›</a:t>
            </a:fld>
            <a:endParaRPr lang="sl-SI" sz="1000" dirty="0">
              <a:solidFill>
                <a:srgbClr val="000000"/>
              </a:solidFill>
              <a:latin typeface="Recoleta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9CEFD4-886F-9F4F-8F9D-D572CC67DA1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9E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491584-F11D-3046-B412-15EF7FDE2245}"/>
              </a:ext>
            </a:extLst>
          </p:cNvPr>
          <p:cNvSpPr txBox="1"/>
          <p:nvPr userDrawn="1"/>
        </p:nvSpPr>
        <p:spPr>
          <a:xfrm>
            <a:off x="798279" y="6466445"/>
            <a:ext cx="4752129" cy="246221"/>
          </a:xfrm>
          <a:prstGeom prst="rect">
            <a:avLst/>
          </a:prstGeom>
          <a:noFill/>
        </p:spPr>
        <p:txBody>
          <a:bodyPr wrap="square" lIns="90000" rIns="0" rtlCol="0" anchor="ctr" anchorCtr="0">
            <a:spAutoFit/>
          </a:bodyPr>
          <a:lstStyle/>
          <a:p>
            <a:r>
              <a:rPr lang="sl-SI" sz="1000" dirty="0">
                <a:solidFill>
                  <a:srgbClr val="000000"/>
                </a:solidFill>
                <a:latin typeface="Recoleta" pitchFamily="2" charset="77"/>
              </a:rPr>
              <a:t>Janez Novak / Ljubljana 12. 02. 2020</a:t>
            </a:r>
          </a:p>
        </p:txBody>
      </p:sp>
      <p:pic>
        <p:nvPicPr>
          <p:cNvPr id="2" name="Graphic 7">
            <a:extLst>
              <a:ext uri="{FF2B5EF4-FFF2-40B4-BE49-F238E27FC236}">
                <a16:creationId xmlns:a16="http://schemas.microsoft.com/office/drawing/2014/main" id="{BAD1D674-B4E2-C198-634B-B63AC067B5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19730" y="486920"/>
            <a:ext cx="3083079" cy="2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3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z Logotipov (BG svetl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666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ip levo + stran (DekorBG 1/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9CEFD4-886F-9F4F-8F9D-D572CC67DA1B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prstGeom prst="rect">
            <a:avLst/>
          </a:prstGeom>
          <a:solidFill>
            <a:srgbClr val="068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491584-F11D-3046-B412-15EF7FDE2245}"/>
              </a:ext>
            </a:extLst>
          </p:cNvPr>
          <p:cNvSpPr txBox="1"/>
          <p:nvPr userDrawn="1"/>
        </p:nvSpPr>
        <p:spPr>
          <a:xfrm>
            <a:off x="798279" y="6466445"/>
            <a:ext cx="4752129" cy="246221"/>
          </a:xfrm>
          <a:prstGeom prst="rect">
            <a:avLst/>
          </a:prstGeom>
          <a:noFill/>
        </p:spPr>
        <p:txBody>
          <a:bodyPr wrap="square" lIns="90000" rIns="0" rtlCol="0" anchor="ctr" anchorCtr="0">
            <a:spAutoFit/>
          </a:bodyPr>
          <a:lstStyle/>
          <a:p>
            <a:r>
              <a:rPr lang="sl-SI" sz="1000" dirty="0">
                <a:solidFill>
                  <a:srgbClr val="000000"/>
                </a:solidFill>
                <a:latin typeface="Recoleta" pitchFamily="2" charset="77"/>
              </a:rPr>
              <a:t>Janez Novak / Ljubljana 12. 02.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ACD3CE-9169-9B4C-B0F0-2E2CE9A43045}"/>
              </a:ext>
            </a:extLst>
          </p:cNvPr>
          <p:cNvSpPr txBox="1"/>
          <p:nvPr userDrawn="1"/>
        </p:nvSpPr>
        <p:spPr>
          <a:xfrm>
            <a:off x="10294857" y="6466445"/>
            <a:ext cx="1007952" cy="246221"/>
          </a:xfrm>
          <a:prstGeom prst="rect">
            <a:avLst/>
          </a:prstGeom>
          <a:noFill/>
        </p:spPr>
        <p:txBody>
          <a:bodyPr wrap="square" lIns="90000" rIns="0" rtlCol="0" anchor="ctr" anchorCtr="0">
            <a:spAutoFit/>
          </a:bodyPr>
          <a:lstStyle/>
          <a:p>
            <a:pPr algn="r"/>
            <a:r>
              <a:rPr lang="sl-SI" sz="1000" dirty="0">
                <a:solidFill>
                  <a:srgbClr val="F9F5F2"/>
                </a:solidFill>
                <a:latin typeface="Recoleta" pitchFamily="2" charset="77"/>
              </a:rPr>
              <a:t>Stran </a:t>
            </a:r>
            <a:fld id="{E86CDF3C-F183-A349-8139-DCF7409DD5E9}" type="slidenum">
              <a:rPr lang="sl-SI" sz="1000" smtClean="0">
                <a:solidFill>
                  <a:srgbClr val="F9F5F2"/>
                </a:solidFill>
                <a:latin typeface="Recoleta" pitchFamily="2" charset="77"/>
              </a:rPr>
              <a:pPr/>
              <a:t>‹#›</a:t>
            </a:fld>
            <a:endParaRPr lang="sl-SI" sz="1000" dirty="0">
              <a:solidFill>
                <a:srgbClr val="F9F5F2"/>
              </a:solidFill>
              <a:latin typeface="Recoleta" pitchFamily="2" charset="77"/>
            </a:endParaRPr>
          </a:p>
        </p:txBody>
      </p:sp>
      <p:pic>
        <p:nvPicPr>
          <p:cNvPr id="2" name="Graphic 2">
            <a:extLst>
              <a:ext uri="{FF2B5EF4-FFF2-40B4-BE49-F238E27FC236}">
                <a16:creationId xmlns:a16="http://schemas.microsoft.com/office/drawing/2014/main" id="{F1C35150-CA2F-3CE0-E9C6-8D5204396D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85741" y="486920"/>
            <a:ext cx="3083079" cy="2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32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ip levo + stran (DekorBG svetla 1/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9CEFD4-886F-9F4F-8F9D-D572CC67DA1B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prstGeom prst="rect">
            <a:avLst/>
          </a:prstGeom>
          <a:solidFill>
            <a:srgbClr val="E9E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491584-F11D-3046-B412-15EF7FDE2245}"/>
              </a:ext>
            </a:extLst>
          </p:cNvPr>
          <p:cNvSpPr txBox="1"/>
          <p:nvPr userDrawn="1"/>
        </p:nvSpPr>
        <p:spPr>
          <a:xfrm>
            <a:off x="798279" y="6466445"/>
            <a:ext cx="4752129" cy="246221"/>
          </a:xfrm>
          <a:prstGeom prst="rect">
            <a:avLst/>
          </a:prstGeom>
          <a:noFill/>
        </p:spPr>
        <p:txBody>
          <a:bodyPr wrap="square" lIns="90000" rIns="0" rtlCol="0" anchor="ctr" anchorCtr="0">
            <a:spAutoFit/>
          </a:bodyPr>
          <a:lstStyle/>
          <a:p>
            <a:r>
              <a:rPr lang="sl-SI" sz="1000" dirty="0">
                <a:solidFill>
                  <a:srgbClr val="000000"/>
                </a:solidFill>
                <a:latin typeface="Recoleta" pitchFamily="2" charset="77"/>
              </a:rPr>
              <a:t>Janez Novak / Ljubljana 12. 02.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ACD3CE-9169-9B4C-B0F0-2E2CE9A43045}"/>
              </a:ext>
            </a:extLst>
          </p:cNvPr>
          <p:cNvSpPr txBox="1"/>
          <p:nvPr userDrawn="1"/>
        </p:nvSpPr>
        <p:spPr>
          <a:xfrm>
            <a:off x="10294857" y="6466445"/>
            <a:ext cx="1007952" cy="246221"/>
          </a:xfrm>
          <a:prstGeom prst="rect">
            <a:avLst/>
          </a:prstGeom>
          <a:noFill/>
        </p:spPr>
        <p:txBody>
          <a:bodyPr wrap="square" lIns="90000" rIns="0" rtlCol="0" anchor="ctr" anchorCtr="0">
            <a:spAutoFit/>
          </a:bodyPr>
          <a:lstStyle/>
          <a:p>
            <a:pPr algn="r"/>
            <a:r>
              <a:rPr lang="sl-SI" sz="1000" dirty="0">
                <a:solidFill>
                  <a:srgbClr val="000000"/>
                </a:solidFill>
                <a:latin typeface="Recoleta" pitchFamily="2" charset="77"/>
              </a:rPr>
              <a:t>Stran </a:t>
            </a:r>
            <a:fld id="{E86CDF3C-F183-A349-8139-DCF7409DD5E9}" type="slidenum">
              <a:rPr lang="sl-SI" sz="1000" smtClean="0">
                <a:solidFill>
                  <a:srgbClr val="000000"/>
                </a:solidFill>
                <a:latin typeface="Recoleta" pitchFamily="2" charset="77"/>
              </a:rPr>
              <a:pPr/>
              <a:t>‹#›</a:t>
            </a:fld>
            <a:endParaRPr lang="sl-SI" sz="1000" dirty="0">
              <a:solidFill>
                <a:srgbClr val="000000"/>
              </a:solidFill>
              <a:latin typeface="Recoleta" pitchFamily="2" charset="77"/>
            </a:endParaRPr>
          </a:p>
        </p:txBody>
      </p:sp>
      <p:pic>
        <p:nvPicPr>
          <p:cNvPr id="2" name="Graphic 2">
            <a:extLst>
              <a:ext uri="{FF2B5EF4-FFF2-40B4-BE49-F238E27FC236}">
                <a16:creationId xmlns:a16="http://schemas.microsoft.com/office/drawing/2014/main" id="{79D50118-44CF-C3C7-15C2-046A1F3103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85741" y="486920"/>
            <a:ext cx="3083079" cy="2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81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ip levo + stran (DekorBG 1/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B491584-F11D-3046-B412-15EF7FDE2245}"/>
              </a:ext>
            </a:extLst>
          </p:cNvPr>
          <p:cNvSpPr txBox="1"/>
          <p:nvPr userDrawn="1"/>
        </p:nvSpPr>
        <p:spPr>
          <a:xfrm>
            <a:off x="798279" y="6466445"/>
            <a:ext cx="4752129" cy="246221"/>
          </a:xfrm>
          <a:prstGeom prst="rect">
            <a:avLst/>
          </a:prstGeom>
          <a:noFill/>
        </p:spPr>
        <p:txBody>
          <a:bodyPr wrap="square" lIns="90000" rIns="0" rtlCol="0" anchor="ctr" anchorCtr="0">
            <a:spAutoFit/>
          </a:bodyPr>
          <a:lstStyle/>
          <a:p>
            <a:r>
              <a:rPr lang="sl-SI" sz="1000" dirty="0">
                <a:solidFill>
                  <a:schemeClr val="bg1"/>
                </a:solidFill>
                <a:latin typeface="Recoleta" pitchFamily="2" charset="77"/>
              </a:rPr>
              <a:t>Janez Novak / Ljubljana 12. 02.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ACD3CE-9169-9B4C-B0F0-2E2CE9A43045}"/>
              </a:ext>
            </a:extLst>
          </p:cNvPr>
          <p:cNvSpPr txBox="1"/>
          <p:nvPr userDrawn="1"/>
        </p:nvSpPr>
        <p:spPr>
          <a:xfrm>
            <a:off x="10294857" y="6466445"/>
            <a:ext cx="1007952" cy="246221"/>
          </a:xfrm>
          <a:prstGeom prst="rect">
            <a:avLst/>
          </a:prstGeom>
          <a:noFill/>
        </p:spPr>
        <p:txBody>
          <a:bodyPr wrap="square" lIns="90000" rIns="0" rtlCol="0" anchor="ctr" anchorCtr="0">
            <a:spAutoFit/>
          </a:bodyPr>
          <a:lstStyle/>
          <a:p>
            <a:pPr algn="r"/>
            <a:r>
              <a:rPr lang="sl-SI" sz="1000" dirty="0">
                <a:solidFill>
                  <a:srgbClr val="F9F5F2"/>
                </a:solidFill>
                <a:latin typeface="Recoleta" pitchFamily="2" charset="77"/>
              </a:rPr>
              <a:t>Stran </a:t>
            </a:r>
            <a:fld id="{E86CDF3C-F183-A349-8139-DCF7409DD5E9}" type="slidenum">
              <a:rPr lang="sl-SI" sz="1000" smtClean="0">
                <a:solidFill>
                  <a:srgbClr val="F9F5F2"/>
                </a:solidFill>
                <a:latin typeface="Recoleta" pitchFamily="2" charset="77"/>
              </a:rPr>
              <a:pPr/>
              <a:t>‹#›</a:t>
            </a:fld>
            <a:endParaRPr lang="sl-SI" sz="1000" dirty="0">
              <a:solidFill>
                <a:srgbClr val="F9F5F2"/>
              </a:solidFill>
              <a:latin typeface="Recoleta" pitchFamily="2" charset="77"/>
            </a:endParaRPr>
          </a:p>
        </p:txBody>
      </p:sp>
      <p:pic>
        <p:nvPicPr>
          <p:cNvPr id="2" name="Graphic 2">
            <a:extLst>
              <a:ext uri="{FF2B5EF4-FFF2-40B4-BE49-F238E27FC236}">
                <a16:creationId xmlns:a16="http://schemas.microsoft.com/office/drawing/2014/main" id="{04394C6A-0C3A-ACC3-D035-1BA6CCD6BD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88728" y="486920"/>
            <a:ext cx="3077104" cy="2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14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ip levo (DekorBG 1/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2">
            <a:extLst>
              <a:ext uri="{FF2B5EF4-FFF2-40B4-BE49-F238E27FC236}">
                <a16:creationId xmlns:a16="http://schemas.microsoft.com/office/drawing/2014/main" id="{F158DF82-8F55-5603-79F1-E6C9291A36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88728" y="486920"/>
            <a:ext cx="3077104" cy="2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04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ip levo + stran (DekorBG svetla 1/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B491584-F11D-3046-B412-15EF7FDE2245}"/>
              </a:ext>
            </a:extLst>
          </p:cNvPr>
          <p:cNvSpPr txBox="1"/>
          <p:nvPr userDrawn="1"/>
        </p:nvSpPr>
        <p:spPr>
          <a:xfrm>
            <a:off x="798279" y="6466445"/>
            <a:ext cx="4752129" cy="246221"/>
          </a:xfrm>
          <a:prstGeom prst="rect">
            <a:avLst/>
          </a:prstGeom>
          <a:noFill/>
        </p:spPr>
        <p:txBody>
          <a:bodyPr wrap="square" lIns="90000" rIns="0" rtlCol="0" anchor="ctr" anchorCtr="0">
            <a:spAutoFit/>
          </a:bodyPr>
          <a:lstStyle/>
          <a:p>
            <a:r>
              <a:rPr lang="sl-SI" sz="1000" dirty="0">
                <a:solidFill>
                  <a:schemeClr val="tx1"/>
                </a:solidFill>
                <a:latin typeface="Recoleta" pitchFamily="2" charset="77"/>
              </a:rPr>
              <a:t>Janez Novak / Ljubljana 12. 02.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ACD3CE-9169-9B4C-B0F0-2E2CE9A43045}"/>
              </a:ext>
            </a:extLst>
          </p:cNvPr>
          <p:cNvSpPr txBox="1"/>
          <p:nvPr userDrawn="1"/>
        </p:nvSpPr>
        <p:spPr>
          <a:xfrm>
            <a:off x="10294857" y="6466445"/>
            <a:ext cx="1007952" cy="246221"/>
          </a:xfrm>
          <a:prstGeom prst="rect">
            <a:avLst/>
          </a:prstGeom>
          <a:noFill/>
        </p:spPr>
        <p:txBody>
          <a:bodyPr wrap="square" lIns="90000" rIns="0" rtlCol="0" anchor="ctr" anchorCtr="0">
            <a:spAutoFit/>
          </a:bodyPr>
          <a:lstStyle/>
          <a:p>
            <a:pPr algn="r"/>
            <a:r>
              <a:rPr lang="sl-SI" sz="1000" dirty="0">
                <a:solidFill>
                  <a:schemeClr val="tx1"/>
                </a:solidFill>
                <a:latin typeface="Recoleta" pitchFamily="2" charset="77"/>
              </a:rPr>
              <a:t>Stran </a:t>
            </a:r>
            <a:fld id="{E86CDF3C-F183-A349-8139-DCF7409DD5E9}" type="slidenum">
              <a:rPr lang="sl-SI" sz="1000" smtClean="0">
                <a:solidFill>
                  <a:schemeClr val="tx1"/>
                </a:solidFill>
                <a:latin typeface="Recoleta" pitchFamily="2" charset="77"/>
              </a:rPr>
              <a:pPr/>
              <a:t>‹#›</a:t>
            </a:fld>
            <a:endParaRPr lang="sl-SI" sz="1000" dirty="0">
              <a:solidFill>
                <a:schemeClr val="tx1"/>
              </a:solidFill>
              <a:latin typeface="Recoleta" pitchFamily="2" charset="77"/>
            </a:endParaRPr>
          </a:p>
        </p:txBody>
      </p:sp>
      <p:pic>
        <p:nvPicPr>
          <p:cNvPr id="2" name="Graphic 2">
            <a:extLst>
              <a:ext uri="{FF2B5EF4-FFF2-40B4-BE49-F238E27FC236}">
                <a16:creationId xmlns:a16="http://schemas.microsoft.com/office/drawing/2014/main" id="{F2BFEAD5-21FE-1228-026F-D487ACBE20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85741" y="486920"/>
            <a:ext cx="3083079" cy="2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45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ip levo (DekorBG svetla 1/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2">
            <a:extLst>
              <a:ext uri="{FF2B5EF4-FFF2-40B4-BE49-F238E27FC236}">
                <a16:creationId xmlns:a16="http://schemas.microsoft.com/office/drawing/2014/main" id="{57C49309-C73D-4EAB-B9E5-26C3326BFC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85741" y="486920"/>
            <a:ext cx="3083079" cy="2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0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ip desno + stran (DekorBG 1/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B491584-F11D-3046-B412-15EF7FDE2245}"/>
              </a:ext>
            </a:extLst>
          </p:cNvPr>
          <p:cNvSpPr txBox="1"/>
          <p:nvPr userDrawn="1"/>
        </p:nvSpPr>
        <p:spPr>
          <a:xfrm>
            <a:off x="798279" y="6466445"/>
            <a:ext cx="4752129" cy="246221"/>
          </a:xfrm>
          <a:prstGeom prst="rect">
            <a:avLst/>
          </a:prstGeom>
          <a:noFill/>
        </p:spPr>
        <p:txBody>
          <a:bodyPr wrap="square" lIns="90000" rIns="0" rtlCol="0" anchor="ctr" anchorCtr="0">
            <a:spAutoFit/>
          </a:bodyPr>
          <a:lstStyle/>
          <a:p>
            <a:r>
              <a:rPr lang="sl-SI" sz="1000" dirty="0">
                <a:solidFill>
                  <a:schemeClr val="bg1"/>
                </a:solidFill>
                <a:latin typeface="Recoleta" pitchFamily="2" charset="77"/>
              </a:rPr>
              <a:t>Janez Novak / Ljubljana 12. 02.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ACD3CE-9169-9B4C-B0F0-2E2CE9A43045}"/>
              </a:ext>
            </a:extLst>
          </p:cNvPr>
          <p:cNvSpPr txBox="1"/>
          <p:nvPr userDrawn="1"/>
        </p:nvSpPr>
        <p:spPr>
          <a:xfrm>
            <a:off x="10294857" y="6466445"/>
            <a:ext cx="1007952" cy="246221"/>
          </a:xfrm>
          <a:prstGeom prst="rect">
            <a:avLst/>
          </a:prstGeom>
          <a:noFill/>
        </p:spPr>
        <p:txBody>
          <a:bodyPr wrap="square" lIns="90000" rIns="0" rtlCol="0" anchor="ctr" anchorCtr="0">
            <a:spAutoFit/>
          </a:bodyPr>
          <a:lstStyle/>
          <a:p>
            <a:pPr algn="r"/>
            <a:r>
              <a:rPr lang="sl-SI" sz="1000" dirty="0">
                <a:solidFill>
                  <a:srgbClr val="F9F5F2"/>
                </a:solidFill>
                <a:latin typeface="Recoleta" pitchFamily="2" charset="77"/>
              </a:rPr>
              <a:t>Stran </a:t>
            </a:r>
            <a:fld id="{E86CDF3C-F183-A349-8139-DCF7409DD5E9}" type="slidenum">
              <a:rPr lang="sl-SI" sz="1000" smtClean="0">
                <a:solidFill>
                  <a:srgbClr val="F9F5F2"/>
                </a:solidFill>
                <a:latin typeface="Recoleta" pitchFamily="2" charset="77"/>
              </a:rPr>
              <a:pPr/>
              <a:t>‹#›</a:t>
            </a:fld>
            <a:endParaRPr lang="sl-SI" sz="1000" dirty="0">
              <a:solidFill>
                <a:srgbClr val="F9F5F2"/>
              </a:solidFill>
              <a:latin typeface="Recoleta" pitchFamily="2" charset="77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6F27EEA-B77D-7F42-8A40-7790C76BEA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25705" y="486921"/>
            <a:ext cx="3077104" cy="2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84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ip desno (DekorBG 1/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4">
            <a:extLst>
              <a:ext uri="{FF2B5EF4-FFF2-40B4-BE49-F238E27FC236}">
                <a16:creationId xmlns:a16="http://schemas.microsoft.com/office/drawing/2014/main" id="{4755F5AE-E13A-1C9D-635B-291B61F241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25705" y="486921"/>
            <a:ext cx="3077104" cy="2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05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ip desno + stran (DekorBG svetla 1/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B491584-F11D-3046-B412-15EF7FDE2245}"/>
              </a:ext>
            </a:extLst>
          </p:cNvPr>
          <p:cNvSpPr txBox="1"/>
          <p:nvPr userDrawn="1"/>
        </p:nvSpPr>
        <p:spPr>
          <a:xfrm>
            <a:off x="798279" y="6466445"/>
            <a:ext cx="4752129" cy="246221"/>
          </a:xfrm>
          <a:prstGeom prst="rect">
            <a:avLst/>
          </a:prstGeom>
          <a:noFill/>
        </p:spPr>
        <p:txBody>
          <a:bodyPr wrap="square" lIns="90000" rIns="0" rtlCol="0" anchor="ctr" anchorCtr="0">
            <a:spAutoFit/>
          </a:bodyPr>
          <a:lstStyle/>
          <a:p>
            <a:r>
              <a:rPr lang="sl-SI" sz="1000" dirty="0">
                <a:solidFill>
                  <a:schemeClr val="tx1"/>
                </a:solidFill>
                <a:latin typeface="Recoleta" pitchFamily="2" charset="77"/>
              </a:rPr>
              <a:t>Janez Novak / Ljubljana 12. 02.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ACD3CE-9169-9B4C-B0F0-2E2CE9A43045}"/>
              </a:ext>
            </a:extLst>
          </p:cNvPr>
          <p:cNvSpPr txBox="1"/>
          <p:nvPr userDrawn="1"/>
        </p:nvSpPr>
        <p:spPr>
          <a:xfrm>
            <a:off x="10294857" y="6466445"/>
            <a:ext cx="1007952" cy="246221"/>
          </a:xfrm>
          <a:prstGeom prst="rect">
            <a:avLst/>
          </a:prstGeom>
          <a:noFill/>
        </p:spPr>
        <p:txBody>
          <a:bodyPr wrap="square" lIns="90000" rIns="0" rtlCol="0" anchor="ctr" anchorCtr="0">
            <a:spAutoFit/>
          </a:bodyPr>
          <a:lstStyle/>
          <a:p>
            <a:pPr algn="r"/>
            <a:r>
              <a:rPr lang="sl-SI" sz="1000" dirty="0">
                <a:solidFill>
                  <a:schemeClr val="tx1"/>
                </a:solidFill>
                <a:latin typeface="Recoleta" pitchFamily="2" charset="77"/>
              </a:rPr>
              <a:t>Stran </a:t>
            </a:r>
            <a:fld id="{E86CDF3C-F183-A349-8139-DCF7409DD5E9}" type="slidenum">
              <a:rPr lang="sl-SI" sz="1000" smtClean="0">
                <a:solidFill>
                  <a:schemeClr val="tx1"/>
                </a:solidFill>
                <a:latin typeface="Recoleta" pitchFamily="2" charset="77"/>
              </a:rPr>
              <a:pPr/>
              <a:t>‹#›</a:t>
            </a:fld>
            <a:endParaRPr lang="sl-SI" sz="1000" dirty="0">
              <a:solidFill>
                <a:schemeClr val="tx1"/>
              </a:solidFill>
              <a:latin typeface="Recoleta" pitchFamily="2" charset="77"/>
            </a:endParaRPr>
          </a:p>
        </p:txBody>
      </p:sp>
      <p:pic>
        <p:nvPicPr>
          <p:cNvPr id="2" name="Graphic 7">
            <a:extLst>
              <a:ext uri="{FF2B5EF4-FFF2-40B4-BE49-F238E27FC236}">
                <a16:creationId xmlns:a16="http://schemas.microsoft.com/office/drawing/2014/main" id="{BD939CB8-13EC-A207-D969-0690292FF8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19730" y="486920"/>
            <a:ext cx="3083079" cy="2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212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ip desno (DekorBG svetla 1/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7">
            <a:extLst>
              <a:ext uri="{FF2B5EF4-FFF2-40B4-BE49-F238E27FC236}">
                <a16:creationId xmlns:a16="http://schemas.microsoft.com/office/drawing/2014/main" id="{EA53ECC3-2676-AF6C-D2B3-CB35F491E1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19730" y="486920"/>
            <a:ext cx="3083079" cy="2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9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z Logotipov (BG zelen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36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z Logotipov (BG crn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56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z Logotipov +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C0DD9A-9697-9D49-8481-60FEB19B9FC3}"/>
              </a:ext>
            </a:extLst>
          </p:cNvPr>
          <p:cNvSpPr txBox="1"/>
          <p:nvPr userDrawn="1"/>
        </p:nvSpPr>
        <p:spPr>
          <a:xfrm>
            <a:off x="10294857" y="6466445"/>
            <a:ext cx="1007952" cy="246221"/>
          </a:xfrm>
          <a:prstGeom prst="rect">
            <a:avLst/>
          </a:prstGeom>
          <a:noFill/>
        </p:spPr>
        <p:txBody>
          <a:bodyPr wrap="square" lIns="90000" rIns="0" rtlCol="0" anchor="ctr" anchorCtr="0">
            <a:spAutoFit/>
          </a:bodyPr>
          <a:lstStyle/>
          <a:p>
            <a:pPr algn="r"/>
            <a:r>
              <a:rPr lang="sl-SI" sz="1000" dirty="0">
                <a:solidFill>
                  <a:srgbClr val="000000"/>
                </a:solidFill>
                <a:latin typeface="Recoleta" pitchFamily="2" charset="77"/>
              </a:rPr>
              <a:t>Stran </a:t>
            </a:r>
            <a:fld id="{E86CDF3C-F183-A349-8139-DCF7409DD5E9}" type="slidenum">
              <a:rPr lang="sl-SI" sz="1000" smtClean="0">
                <a:solidFill>
                  <a:srgbClr val="000000"/>
                </a:solidFill>
                <a:latin typeface="Recoleta" pitchFamily="2" charset="77"/>
              </a:rPr>
              <a:pPr/>
              <a:t>‹#›</a:t>
            </a:fld>
            <a:endParaRPr lang="sl-SI" sz="1000" dirty="0">
              <a:solidFill>
                <a:srgbClr val="000000"/>
              </a:solidFill>
              <a:latin typeface="Recoleta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6D0800-3314-2141-A193-D737FE6DB8F6}"/>
              </a:ext>
            </a:extLst>
          </p:cNvPr>
          <p:cNvSpPr txBox="1"/>
          <p:nvPr userDrawn="1"/>
        </p:nvSpPr>
        <p:spPr>
          <a:xfrm>
            <a:off x="798279" y="6466445"/>
            <a:ext cx="4974368" cy="246221"/>
          </a:xfrm>
          <a:prstGeom prst="rect">
            <a:avLst/>
          </a:prstGeom>
          <a:noFill/>
        </p:spPr>
        <p:txBody>
          <a:bodyPr wrap="square" lIns="90000" rIns="0" rtlCol="0" anchor="ctr" anchorCtr="0">
            <a:spAutoFit/>
          </a:bodyPr>
          <a:lstStyle/>
          <a:p>
            <a:r>
              <a:rPr lang="sl-SI" sz="1000" dirty="0">
                <a:solidFill>
                  <a:srgbClr val="000000"/>
                </a:solidFill>
                <a:latin typeface="Recoleta" pitchFamily="2" charset="77"/>
              </a:rPr>
              <a:t>Janez Novak / Ljubljana 12. 02. 2020</a:t>
            </a:r>
          </a:p>
        </p:txBody>
      </p:sp>
    </p:spTree>
    <p:extLst>
      <p:ext uri="{BB962C8B-B14F-4D97-AF65-F5344CB8AC3E}">
        <p14:creationId xmlns:p14="http://schemas.microsoft.com/office/powerpoint/2010/main" val="326824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ipi 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2">
            <a:extLst>
              <a:ext uri="{FF2B5EF4-FFF2-40B4-BE49-F238E27FC236}">
                <a16:creationId xmlns:a16="http://schemas.microsoft.com/office/drawing/2014/main" id="{441F5201-F49D-73EE-52DF-C0180BD595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85741" y="486920"/>
            <a:ext cx="3083079" cy="2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52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ipi levo +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B58FE0-747F-E34E-8789-A43322ECBD1E}"/>
              </a:ext>
            </a:extLst>
          </p:cNvPr>
          <p:cNvSpPr txBox="1"/>
          <p:nvPr userDrawn="1"/>
        </p:nvSpPr>
        <p:spPr>
          <a:xfrm>
            <a:off x="10294857" y="6466445"/>
            <a:ext cx="1007952" cy="246221"/>
          </a:xfrm>
          <a:prstGeom prst="rect">
            <a:avLst/>
          </a:prstGeom>
          <a:noFill/>
        </p:spPr>
        <p:txBody>
          <a:bodyPr wrap="square" lIns="90000" rIns="0" rtlCol="0" anchor="ctr" anchorCtr="0">
            <a:spAutoFit/>
          </a:bodyPr>
          <a:lstStyle/>
          <a:p>
            <a:pPr algn="r"/>
            <a:r>
              <a:rPr lang="sl-SI" sz="1000" dirty="0">
                <a:solidFill>
                  <a:srgbClr val="000000"/>
                </a:solidFill>
                <a:latin typeface="Recoleta" pitchFamily="2" charset="77"/>
              </a:rPr>
              <a:t>Stran </a:t>
            </a:r>
            <a:fld id="{E86CDF3C-F183-A349-8139-DCF7409DD5E9}" type="slidenum">
              <a:rPr lang="sl-SI" sz="1000" smtClean="0">
                <a:solidFill>
                  <a:srgbClr val="000000"/>
                </a:solidFill>
                <a:latin typeface="Recoleta" pitchFamily="2" charset="77"/>
              </a:rPr>
              <a:pPr/>
              <a:t>‹#›</a:t>
            </a:fld>
            <a:endParaRPr lang="sl-SI" sz="1000" dirty="0">
              <a:solidFill>
                <a:srgbClr val="000000"/>
              </a:solidFill>
              <a:latin typeface="Recoleta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4F95BA-4A7F-4C4F-8A95-E59E6FA57617}"/>
              </a:ext>
            </a:extLst>
          </p:cNvPr>
          <p:cNvSpPr txBox="1"/>
          <p:nvPr userDrawn="1"/>
        </p:nvSpPr>
        <p:spPr>
          <a:xfrm>
            <a:off x="798279" y="6466445"/>
            <a:ext cx="4974368" cy="246221"/>
          </a:xfrm>
          <a:prstGeom prst="rect">
            <a:avLst/>
          </a:prstGeom>
          <a:noFill/>
        </p:spPr>
        <p:txBody>
          <a:bodyPr wrap="square" lIns="90000" rIns="0" rtlCol="0" anchor="ctr" anchorCtr="0">
            <a:spAutoFit/>
          </a:bodyPr>
          <a:lstStyle/>
          <a:p>
            <a:r>
              <a:rPr lang="sl-SI" sz="1000" dirty="0">
                <a:solidFill>
                  <a:srgbClr val="000000"/>
                </a:solidFill>
                <a:latin typeface="Recoleta" pitchFamily="2" charset="77"/>
              </a:rPr>
              <a:t>Janez Novak / Ljubljana 12. 02. 2020</a:t>
            </a:r>
          </a:p>
        </p:txBody>
      </p:sp>
      <p:pic>
        <p:nvPicPr>
          <p:cNvPr id="4" name="Graphic 2">
            <a:extLst>
              <a:ext uri="{FF2B5EF4-FFF2-40B4-BE49-F238E27FC236}">
                <a16:creationId xmlns:a16="http://schemas.microsoft.com/office/drawing/2014/main" id="{C1CB54DC-1433-61BC-7796-0352F32705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85741" y="486920"/>
            <a:ext cx="3083079" cy="2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6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ipi sred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2">
            <a:extLst>
              <a:ext uri="{FF2B5EF4-FFF2-40B4-BE49-F238E27FC236}">
                <a16:creationId xmlns:a16="http://schemas.microsoft.com/office/drawing/2014/main" id="{011A1259-1CF9-6013-7279-F420D1E3C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54461" y="486920"/>
            <a:ext cx="3083079" cy="2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3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ipi sredina +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C301FB-59F1-4E4A-811B-5186CC512BF4}"/>
              </a:ext>
            </a:extLst>
          </p:cNvPr>
          <p:cNvSpPr txBox="1"/>
          <p:nvPr userDrawn="1"/>
        </p:nvSpPr>
        <p:spPr>
          <a:xfrm>
            <a:off x="10294857" y="6466445"/>
            <a:ext cx="1007952" cy="246221"/>
          </a:xfrm>
          <a:prstGeom prst="rect">
            <a:avLst/>
          </a:prstGeom>
          <a:noFill/>
        </p:spPr>
        <p:txBody>
          <a:bodyPr wrap="square" lIns="90000" rIns="0" rtlCol="0" anchor="ctr" anchorCtr="0">
            <a:spAutoFit/>
          </a:bodyPr>
          <a:lstStyle/>
          <a:p>
            <a:pPr algn="r"/>
            <a:r>
              <a:rPr lang="sl-SI" sz="1000" dirty="0">
                <a:solidFill>
                  <a:srgbClr val="000000"/>
                </a:solidFill>
                <a:latin typeface="Recoleta" pitchFamily="2" charset="77"/>
              </a:rPr>
              <a:t>Stran </a:t>
            </a:r>
            <a:fld id="{E86CDF3C-F183-A349-8139-DCF7409DD5E9}" type="slidenum">
              <a:rPr lang="sl-SI" sz="1000" smtClean="0">
                <a:solidFill>
                  <a:srgbClr val="000000"/>
                </a:solidFill>
                <a:latin typeface="Recoleta" pitchFamily="2" charset="77"/>
              </a:rPr>
              <a:pPr/>
              <a:t>‹#›</a:t>
            </a:fld>
            <a:endParaRPr lang="sl-SI" sz="1000" dirty="0">
              <a:solidFill>
                <a:srgbClr val="000000"/>
              </a:solidFill>
              <a:latin typeface="Recoleta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CBA055-E7F5-8840-B695-26979A5E0378}"/>
              </a:ext>
            </a:extLst>
          </p:cNvPr>
          <p:cNvSpPr txBox="1"/>
          <p:nvPr userDrawn="1"/>
        </p:nvSpPr>
        <p:spPr>
          <a:xfrm>
            <a:off x="798279" y="6466445"/>
            <a:ext cx="4974368" cy="246221"/>
          </a:xfrm>
          <a:prstGeom prst="rect">
            <a:avLst/>
          </a:prstGeom>
          <a:noFill/>
        </p:spPr>
        <p:txBody>
          <a:bodyPr wrap="square" lIns="90000" rIns="0" rtlCol="0" anchor="ctr" anchorCtr="0">
            <a:spAutoFit/>
          </a:bodyPr>
          <a:lstStyle/>
          <a:p>
            <a:r>
              <a:rPr lang="sl-SI" sz="1000" dirty="0">
                <a:solidFill>
                  <a:srgbClr val="000000"/>
                </a:solidFill>
                <a:latin typeface="Recoleta" pitchFamily="2" charset="77"/>
              </a:rPr>
              <a:t>Janez Novak / Ljubljana 12. 02. 2020</a:t>
            </a:r>
          </a:p>
        </p:txBody>
      </p:sp>
      <p:pic>
        <p:nvPicPr>
          <p:cNvPr id="2" name="Graphic 2">
            <a:extLst>
              <a:ext uri="{FF2B5EF4-FFF2-40B4-BE49-F238E27FC236}">
                <a16:creationId xmlns:a16="http://schemas.microsoft.com/office/drawing/2014/main" id="{7765871C-28DA-BCBE-4B04-9AE6F593BC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54461" y="486920"/>
            <a:ext cx="3083079" cy="2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89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77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21" r:id="rId2"/>
    <p:sldLayoutId id="2147483722" r:id="rId3"/>
    <p:sldLayoutId id="2147483723" r:id="rId4"/>
    <p:sldLayoutId id="2147483701" r:id="rId5"/>
    <p:sldLayoutId id="2147483670" r:id="rId6"/>
    <p:sldLayoutId id="2147483699" r:id="rId7"/>
    <p:sldLayoutId id="2147483696" r:id="rId8"/>
    <p:sldLayoutId id="2147483702" r:id="rId9"/>
    <p:sldLayoutId id="2147483698" r:id="rId10"/>
    <p:sldLayoutId id="2147483703" r:id="rId11"/>
    <p:sldLayoutId id="2147483704" r:id="rId12"/>
    <p:sldLayoutId id="2147483700" r:id="rId13"/>
    <p:sldLayoutId id="2147483705" r:id="rId14"/>
    <p:sldLayoutId id="2147483711" r:id="rId15"/>
    <p:sldLayoutId id="2147483706" r:id="rId16"/>
    <p:sldLayoutId id="2147483712" r:id="rId17"/>
    <p:sldLayoutId id="2147483707" r:id="rId18"/>
    <p:sldLayoutId id="2147483709" r:id="rId19"/>
    <p:sldLayoutId id="2147483708" r:id="rId20"/>
    <p:sldLayoutId id="2147483710" r:id="rId21"/>
    <p:sldLayoutId id="2147483713" r:id="rId22"/>
    <p:sldLayoutId id="2147483717" r:id="rId23"/>
    <p:sldLayoutId id="2147483714" r:id="rId24"/>
    <p:sldLayoutId id="2147483718" r:id="rId25"/>
    <p:sldLayoutId id="2147483715" r:id="rId26"/>
    <p:sldLayoutId id="2147483719" r:id="rId27"/>
    <p:sldLayoutId id="2147483716" r:id="rId28"/>
    <p:sldLayoutId id="2147483720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mailto:tkovacic@ekosklad.si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8">
            <a:extLst>
              <a:ext uri="{FF2B5EF4-FFF2-40B4-BE49-F238E27FC236}">
                <a16:creationId xmlns:a16="http://schemas.microsoft.com/office/drawing/2014/main" id="{F0F44E3A-91BA-ED4E-A760-7BC9B450F632}"/>
              </a:ext>
            </a:extLst>
          </p:cNvPr>
          <p:cNvSpPr txBox="1">
            <a:spLocks/>
          </p:cNvSpPr>
          <p:nvPr/>
        </p:nvSpPr>
        <p:spPr>
          <a:xfrm>
            <a:off x="789319" y="1419166"/>
            <a:ext cx="5610306" cy="309777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30625" algn="l"/>
              </a:tabLst>
              <a:defRPr sz="4800" kern="1200">
                <a:solidFill>
                  <a:srgbClr val="231F20"/>
                </a:solidFill>
                <a:latin typeface="Recoleta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sl-SI" sz="3600" b="1" dirty="0">
                <a:solidFill>
                  <a:schemeClr val="tx1"/>
                </a:solidFill>
              </a:rPr>
              <a:t>Pilotno financiranje celovitih prenov večstanovanjskih stavb z novimi finančnimi instrumenti </a:t>
            </a:r>
          </a:p>
          <a:p>
            <a:pPr algn="ctr"/>
            <a:r>
              <a:rPr lang="sl-SI" sz="3600" b="1" dirty="0">
                <a:solidFill>
                  <a:schemeClr val="tx1"/>
                </a:solidFill>
              </a:rPr>
              <a:t>– rezultati in izkušnje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AFE3AFD2-D911-5E44-AC2D-8E2AF83C3EBD}"/>
              </a:ext>
            </a:extLst>
          </p:cNvPr>
          <p:cNvSpPr txBox="1">
            <a:spLocks/>
          </p:cNvSpPr>
          <p:nvPr/>
        </p:nvSpPr>
        <p:spPr>
          <a:xfrm>
            <a:off x="782543" y="4661235"/>
            <a:ext cx="5623858" cy="45340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sl-SI" sz="1600" dirty="0">
                <a:solidFill>
                  <a:schemeClr val="tx1"/>
                </a:solidFill>
                <a:latin typeface="Museo Sans 300" panose="02000000000000000000" pitchFamily="2" charset="77"/>
              </a:rPr>
              <a:t>Tadeja Kovačič </a:t>
            </a:r>
            <a:r>
              <a:rPr lang="en-US" sz="1600" dirty="0">
                <a:solidFill>
                  <a:schemeClr val="tx1"/>
                </a:solidFill>
                <a:latin typeface="Museo Sans 300" panose="02000000000000000000" pitchFamily="2" charset="77"/>
              </a:rPr>
              <a:t>-  </a:t>
            </a:r>
            <a:r>
              <a:rPr lang="sl-SI" sz="1600" u="sng" dirty="0" err="1">
                <a:solidFill>
                  <a:schemeClr val="tx1"/>
                </a:solidFill>
                <a:latin typeface="Museo Sans 300" panose="02000000000000000000" pitchFamily="2" charset="77"/>
              </a:rPr>
              <a:t>tkovacic</a:t>
            </a:r>
            <a:r>
              <a:rPr lang="en-US" sz="1600" u="sng" dirty="0">
                <a:solidFill>
                  <a:schemeClr val="tx1"/>
                </a:solidFill>
                <a:latin typeface="Museo Sans 300" panose="02000000000000000000" pitchFamily="2" charset="77"/>
              </a:rPr>
              <a:t>@</a:t>
            </a:r>
            <a:r>
              <a:rPr lang="sl-SI" sz="1600" u="sng" dirty="0" err="1">
                <a:solidFill>
                  <a:schemeClr val="tx1"/>
                </a:solidFill>
                <a:latin typeface="Museo Sans 300" panose="02000000000000000000" pitchFamily="2" charset="77"/>
              </a:rPr>
              <a:t>ekosklad</a:t>
            </a:r>
            <a:r>
              <a:rPr lang="en-US" sz="1600" u="sng" dirty="0">
                <a:solidFill>
                  <a:schemeClr val="tx1"/>
                </a:solidFill>
                <a:latin typeface="Museo Sans 300" panose="02000000000000000000" pitchFamily="2" charset="77"/>
              </a:rPr>
              <a:t>.</a:t>
            </a:r>
            <a:r>
              <a:rPr lang="en-US" sz="1600" u="sng" dirty="0" err="1">
                <a:solidFill>
                  <a:schemeClr val="tx1"/>
                </a:solidFill>
                <a:latin typeface="Museo Sans 300" panose="02000000000000000000" pitchFamily="2" charset="77"/>
              </a:rPr>
              <a:t>si</a:t>
            </a:r>
            <a:endParaRPr lang="sl-SI" sz="1600" dirty="0">
              <a:solidFill>
                <a:schemeClr val="tx1"/>
              </a:solidFill>
              <a:latin typeface="Museo Sans 300" panose="02000000000000000000" pitchFamily="2" charset="77"/>
            </a:endParaRP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D03811B2-146C-B448-A342-D7962224BFA5}"/>
              </a:ext>
            </a:extLst>
          </p:cNvPr>
          <p:cNvSpPr txBox="1">
            <a:spLocks/>
          </p:cNvSpPr>
          <p:nvPr/>
        </p:nvSpPr>
        <p:spPr>
          <a:xfrm>
            <a:off x="782543" y="5164385"/>
            <a:ext cx="5623858" cy="45340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rgbClr val="000000"/>
                </a:solidFill>
                <a:latin typeface="Museo Sans 500" panose="02000000000000000000" pitchFamily="2" charset="77"/>
              </a:rPr>
              <a:t>Ljubljana, 12. </a:t>
            </a:r>
            <a:r>
              <a:rPr lang="sl-SI" sz="1200" dirty="0">
                <a:solidFill>
                  <a:srgbClr val="000000"/>
                </a:solidFill>
                <a:latin typeface="Museo Sans 500" panose="02000000000000000000" pitchFamily="2" charset="77"/>
              </a:rPr>
              <a:t>6</a:t>
            </a:r>
            <a:r>
              <a:rPr lang="en-US" sz="1200" dirty="0">
                <a:solidFill>
                  <a:srgbClr val="000000"/>
                </a:solidFill>
                <a:latin typeface="Museo Sans 500" panose="02000000000000000000" pitchFamily="2" charset="77"/>
              </a:rPr>
              <a:t>. 202</a:t>
            </a:r>
            <a:r>
              <a:rPr lang="sl-SI" sz="1200" dirty="0">
                <a:solidFill>
                  <a:srgbClr val="000000"/>
                </a:solidFill>
                <a:latin typeface="Museo Sans 500" panose="02000000000000000000" pitchFamily="2" charset="77"/>
              </a:rPr>
              <a:t>5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277A70B-E6D0-074F-BA30-3AF3AC8490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4472" y="486920"/>
            <a:ext cx="3960000" cy="29874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2794CBF-8736-41C7-8BE6-1D88C3B7F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561" y="5667535"/>
            <a:ext cx="1596842" cy="77585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BA3B3723-6D18-48CF-8F9B-30EC49001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3394" y="785668"/>
            <a:ext cx="5262584" cy="554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15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1D786E4A-BAF2-EA48-B38F-8CCE69AD6D38}"/>
              </a:ext>
            </a:extLst>
          </p:cNvPr>
          <p:cNvSpPr txBox="1">
            <a:spLocks/>
          </p:cNvSpPr>
          <p:nvPr/>
        </p:nvSpPr>
        <p:spPr>
          <a:xfrm>
            <a:off x="865742" y="2213097"/>
            <a:ext cx="9633666" cy="334168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Komplementarno: razvoj drugih </a:t>
            </a:r>
            <a:r>
              <a:rPr lang="sl-SI" sz="1800" dirty="0">
                <a:solidFill>
                  <a:srgbClr val="000000"/>
                </a:solidFill>
                <a:latin typeface="Museo Sans 300" panose="02000000000000000000" pitchFamily="2" charset="77"/>
              </a:rPr>
              <a:t>spodbud Eko sklada za VSS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sl-SI" sz="1800" dirty="0">
                <a:solidFill>
                  <a:srgbClr val="000000"/>
                </a:solidFill>
                <a:latin typeface="Museo Sans 300" panose="02000000000000000000" pitchFamily="2" charset="77"/>
              </a:rPr>
              <a:t>Individualni krediti, prilagojeni za etažne lastnike (rešitev, kjer ni mogoče doseči 100 % soglasja za kredit v breme </a:t>
            </a:r>
            <a:r>
              <a:rPr lang="sl-SI" sz="18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rs</a:t>
            </a:r>
            <a:r>
              <a:rPr lang="sl-SI" sz="1800" dirty="0">
                <a:solidFill>
                  <a:srgbClr val="000000"/>
                </a:solidFill>
                <a:latin typeface="Museo Sans 300" panose="02000000000000000000" pitchFamily="2" charset="77"/>
              </a:rPr>
              <a:t>) </a:t>
            </a:r>
            <a:r>
              <a:rPr lang="sl-SI" sz="1800" dirty="0">
                <a:solidFill>
                  <a:srgbClr val="FF0000"/>
                </a:solidFill>
                <a:latin typeface="Museo Sans 300" panose="02000000000000000000" pitchFamily="2" charset="77"/>
              </a:rPr>
              <a:t>13.6.2025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Nepovratna sredstva: povišanje kapic, kar vodi v višjo efektivno spodbudo </a:t>
            </a:r>
            <a:r>
              <a:rPr lang="sl-SI" sz="1800" dirty="0">
                <a:solidFill>
                  <a:srgbClr val="FF0000"/>
                </a:solidFill>
                <a:latin typeface="Museo Sans 300" panose="02000000000000000000" pitchFamily="2" charset="77"/>
              </a:rPr>
              <a:t>13.6.2025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seo Sans 300" panose="02000000000000000000" pitchFamily="2" charset="77"/>
              <a:ea typeface="+mn-ea"/>
              <a:cs typeface="+mn-cs"/>
            </a:endParaRP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sl-SI" sz="1800" dirty="0">
                <a:solidFill>
                  <a:srgbClr val="000000"/>
                </a:solidFill>
                <a:latin typeface="Museo Sans 300" panose="02000000000000000000" pitchFamily="2" charset="77"/>
              </a:rPr>
              <a:t>Postopna celovita prenova, točka vse na enem mestu (one stop </a:t>
            </a:r>
            <a:r>
              <a:rPr lang="sl-SI" sz="18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shop</a:t>
            </a:r>
            <a:r>
              <a:rPr lang="sl-SI" sz="1800" dirty="0">
                <a:solidFill>
                  <a:srgbClr val="000000"/>
                </a:solidFill>
                <a:latin typeface="Museo Sans 300" panose="02000000000000000000" pitchFamily="2" charset="77"/>
              </a:rPr>
              <a:t>) za VSS, sofinanciranje projektnih dokumentacij za celovite prenove VSS na zalogo, novi pilotni projekti VSS… </a:t>
            </a:r>
            <a:r>
              <a:rPr lang="sl-SI" sz="1800" dirty="0">
                <a:solidFill>
                  <a:srgbClr val="FF0000"/>
                </a:solidFill>
                <a:latin typeface="Museo Sans 300" panose="02000000000000000000" pitchFamily="2" charset="77"/>
              </a:rPr>
              <a:t>2026-2029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useo Sans 300" panose="02000000000000000000" pitchFamily="2" charset="77"/>
            </a:endParaRPr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id="{167D523A-9C2D-1742-9AF9-7204A6639AFE}"/>
              </a:ext>
            </a:extLst>
          </p:cNvPr>
          <p:cNvSpPr txBox="1">
            <a:spLocks/>
          </p:cNvSpPr>
          <p:nvPr/>
        </p:nvSpPr>
        <p:spPr>
          <a:xfrm>
            <a:off x="782542" y="1186770"/>
            <a:ext cx="10524212" cy="71865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30625" algn="l"/>
              </a:tabLst>
              <a:defRPr sz="4800" kern="1200">
                <a:solidFill>
                  <a:srgbClr val="231F20"/>
                </a:solidFill>
                <a:latin typeface="Recoleta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sl-SI" sz="4400" b="1" dirty="0">
                <a:solidFill>
                  <a:srgbClr val="068427"/>
                </a:solidFill>
              </a:rPr>
              <a:t>Ključne ugotovitve in naslednji koraki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068427"/>
              </a:solidFill>
              <a:effectLst/>
              <a:uLnTx/>
              <a:uFillTx/>
              <a:latin typeface="Recoleta" pitchFamily="2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99423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8">
            <a:extLst>
              <a:ext uri="{FF2B5EF4-FFF2-40B4-BE49-F238E27FC236}">
                <a16:creationId xmlns:a16="http://schemas.microsoft.com/office/drawing/2014/main" id="{35EDFECA-4127-474D-B161-90EBEF8A6AEC}"/>
              </a:ext>
            </a:extLst>
          </p:cNvPr>
          <p:cNvSpPr txBox="1">
            <a:spLocks/>
          </p:cNvSpPr>
          <p:nvPr/>
        </p:nvSpPr>
        <p:spPr>
          <a:xfrm>
            <a:off x="782542" y="1619815"/>
            <a:ext cx="5756908" cy="94641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30625" algn="l"/>
              </a:tabLst>
              <a:defRPr sz="4800" kern="1200">
                <a:solidFill>
                  <a:srgbClr val="231F20"/>
                </a:solidFill>
                <a:latin typeface="Recoleta" pitchFamily="2" charset="77"/>
                <a:ea typeface="+mj-ea"/>
                <a:cs typeface="+mj-cs"/>
              </a:defRPr>
            </a:lvl1pPr>
          </a:lstStyle>
          <a:p>
            <a:r>
              <a:rPr lang="en-GB" sz="6000" b="1" dirty="0" err="1">
                <a:solidFill>
                  <a:srgbClr val="000000"/>
                </a:solidFill>
              </a:rPr>
              <a:t>Zaključna</a:t>
            </a:r>
            <a:r>
              <a:rPr lang="en-GB" sz="6000" b="1" dirty="0">
                <a:solidFill>
                  <a:srgbClr val="000000"/>
                </a:solidFill>
              </a:rPr>
              <a:t> </a:t>
            </a:r>
            <a:r>
              <a:rPr lang="en-GB" sz="6000" b="1" dirty="0" err="1">
                <a:solidFill>
                  <a:srgbClr val="000000"/>
                </a:solidFill>
              </a:rPr>
              <a:t>misel</a:t>
            </a:r>
            <a:endParaRPr lang="en-GB" sz="6000" b="1" dirty="0">
              <a:solidFill>
                <a:srgbClr val="000000"/>
              </a:solidFill>
            </a:endParaRP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33E85DA2-8941-EF4E-8B85-7A1A31BFD70B}"/>
              </a:ext>
            </a:extLst>
          </p:cNvPr>
          <p:cNvSpPr txBox="1">
            <a:spLocks/>
          </p:cNvSpPr>
          <p:nvPr/>
        </p:nvSpPr>
        <p:spPr>
          <a:xfrm>
            <a:off x="782543" y="2606606"/>
            <a:ext cx="5756906" cy="10277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sl-SI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"Od pilotov do politike“</a:t>
            </a:r>
          </a:p>
          <a:p>
            <a:pPr>
              <a:lnSpc>
                <a:spcPct val="150000"/>
              </a:lnSpc>
            </a:pPr>
            <a:r>
              <a:rPr lang="sl-SI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Cilj: več celovitih prenov VSS v Sloveniji</a:t>
            </a:r>
          </a:p>
          <a:p>
            <a:pPr>
              <a:lnSpc>
                <a:spcPct val="150000"/>
              </a:lnSpc>
            </a:pPr>
            <a:r>
              <a:rPr lang="sl-SI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📣 Skupaj ustvarjamo boljše bivalno okolje.</a:t>
            </a:r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14037D12-3801-0344-84C0-BBBB15E6ED44}"/>
              </a:ext>
            </a:extLst>
          </p:cNvPr>
          <p:cNvSpPr txBox="1">
            <a:spLocks/>
          </p:cNvSpPr>
          <p:nvPr/>
        </p:nvSpPr>
        <p:spPr>
          <a:xfrm>
            <a:off x="800831" y="4677525"/>
            <a:ext cx="5756906" cy="155843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l-SI" sz="1600" b="1" dirty="0">
                <a:solidFill>
                  <a:schemeClr val="tx1"/>
                </a:solidFill>
                <a:latin typeface="Museo Sans 300" panose="02000000000000000000" pitchFamily="2" charset="77"/>
              </a:rPr>
              <a:t>Tadeja Kovačič</a:t>
            </a:r>
            <a:endParaRPr lang="en-US" sz="1600" b="1" dirty="0">
              <a:solidFill>
                <a:schemeClr val="tx1"/>
              </a:solidFill>
              <a:latin typeface="Museo Sans 300" panose="02000000000000000000" pitchFamily="2" charset="77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Museo Sans 300" panose="02000000000000000000" pitchFamily="2" charset="77"/>
              </a:rPr>
              <a:t>Mail: </a:t>
            </a:r>
            <a:r>
              <a:rPr lang="sl-SI" sz="1600" u="sng" dirty="0" err="1">
                <a:solidFill>
                  <a:schemeClr val="tx1"/>
                </a:solidFill>
                <a:latin typeface="Museo Sans 300" panose="02000000000000000000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tkovacic</a:t>
            </a:r>
            <a:r>
              <a:rPr lang="en-US" sz="1600" u="sng" dirty="0">
                <a:solidFill>
                  <a:schemeClr val="tx1"/>
                </a:solidFill>
                <a:latin typeface="Museo Sans 300" panose="02000000000000000000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sl-SI" sz="1600" u="sng" dirty="0" err="1">
                <a:solidFill>
                  <a:schemeClr val="tx1"/>
                </a:solidFill>
                <a:latin typeface="Museo Sans 300" panose="02000000000000000000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ekosklad</a:t>
            </a:r>
            <a:r>
              <a:rPr lang="en-US" sz="1600" u="sng" dirty="0">
                <a:solidFill>
                  <a:schemeClr val="tx1"/>
                </a:solidFill>
                <a:latin typeface="Museo Sans 300" panose="02000000000000000000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.si</a:t>
            </a:r>
            <a:endParaRPr lang="en-US" sz="1600" u="sng" dirty="0">
              <a:solidFill>
                <a:schemeClr val="tx1"/>
              </a:solidFill>
              <a:latin typeface="Museo Sans 300" panose="02000000000000000000" pitchFamily="2" charset="77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Museo Sans 300" panose="02000000000000000000" pitchFamily="2" charset="77"/>
              </a:rPr>
              <a:t>Tel.: </a:t>
            </a:r>
            <a:r>
              <a:rPr lang="en-US" sz="1600" u="sng" dirty="0">
                <a:solidFill>
                  <a:schemeClr val="tx1"/>
                </a:solidFill>
                <a:latin typeface="Museo Sans 300" panose="02000000000000000000" pitchFamily="2" charset="77"/>
              </a:rPr>
              <a:t>+386 (0)1 </a:t>
            </a:r>
            <a:r>
              <a:rPr lang="sl-SI" sz="1600" u="sng" dirty="0">
                <a:solidFill>
                  <a:schemeClr val="tx1"/>
                </a:solidFill>
                <a:latin typeface="Museo Sans 300" panose="02000000000000000000" pitchFamily="2" charset="77"/>
              </a:rPr>
              <a:t>241</a:t>
            </a:r>
            <a:r>
              <a:rPr lang="en-US" sz="1600" u="sng" dirty="0">
                <a:solidFill>
                  <a:schemeClr val="tx1"/>
                </a:solidFill>
                <a:latin typeface="Museo Sans 300" panose="02000000000000000000" pitchFamily="2" charset="77"/>
              </a:rPr>
              <a:t> </a:t>
            </a:r>
            <a:r>
              <a:rPr lang="sl-SI" sz="1600" u="sng" dirty="0">
                <a:solidFill>
                  <a:schemeClr val="tx1"/>
                </a:solidFill>
                <a:latin typeface="Museo Sans 300" panose="02000000000000000000" pitchFamily="2" charset="77"/>
              </a:rPr>
              <a:t>48 25</a:t>
            </a:r>
            <a:endParaRPr lang="sl-SI" sz="1600" dirty="0">
              <a:solidFill>
                <a:schemeClr val="tx1"/>
              </a:solidFill>
              <a:latin typeface="Museo Sans 300" panose="02000000000000000000" pitchFamily="2" charset="77"/>
            </a:endParaRP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0D64A3C2-307D-FC45-8ED4-78434A14DCA6}"/>
              </a:ext>
            </a:extLst>
          </p:cNvPr>
          <p:cNvSpPr txBox="1">
            <a:spLocks/>
          </p:cNvSpPr>
          <p:nvPr/>
        </p:nvSpPr>
        <p:spPr>
          <a:xfrm>
            <a:off x="792084" y="4432299"/>
            <a:ext cx="5756509" cy="35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b="1" spc="120" dirty="0">
                <a:solidFill>
                  <a:srgbClr val="000000"/>
                </a:solidFill>
                <a:latin typeface="Museo Sans 900" panose="02000000000000000000" pitchFamily="2" charset="77"/>
              </a:rPr>
              <a:t>KONTAKTNA OSEBA</a:t>
            </a:r>
          </a:p>
        </p:txBody>
      </p:sp>
      <p:pic>
        <p:nvPicPr>
          <p:cNvPr id="8" name="Picture 7" descr="A picture containing clock, refrigerator, sign, tall&#10;&#10;Description automatically generated">
            <a:extLst>
              <a:ext uri="{FF2B5EF4-FFF2-40B4-BE49-F238E27FC236}">
                <a16:creationId xmlns:a16="http://schemas.microsoft.com/office/drawing/2014/main" id="{AA56ED2D-C1E3-4C44-B8DD-D18A84C7F1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1454" y="577688"/>
            <a:ext cx="2594586" cy="305663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A1D1EB7-5798-4928-9658-FFF0963AE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7278" y="4529255"/>
            <a:ext cx="2718748" cy="1320952"/>
          </a:xfrm>
          <a:prstGeom prst="rect">
            <a:avLst/>
          </a:prstGeom>
        </p:spPr>
      </p:pic>
      <p:pic>
        <p:nvPicPr>
          <p:cNvPr id="1026" name="Picture 2" descr="Free Hands Puzzle Pieces photo and picture">
            <a:extLst>
              <a:ext uri="{FF2B5EF4-FFF2-40B4-BE49-F238E27FC236}">
                <a16:creationId xmlns:a16="http://schemas.microsoft.com/office/drawing/2014/main" id="{A4E5B3E0-61C7-4EE4-B41F-54C645A81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455" y="4350078"/>
            <a:ext cx="2594586" cy="172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132383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194B428-5701-6E40-918E-D738A2079B6B}"/>
              </a:ext>
            </a:extLst>
          </p:cNvPr>
          <p:cNvSpPr txBox="1">
            <a:spLocks/>
          </p:cNvSpPr>
          <p:nvPr/>
        </p:nvSpPr>
        <p:spPr>
          <a:xfrm>
            <a:off x="782542" y="1186770"/>
            <a:ext cx="10524212" cy="86100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30625" algn="l"/>
              </a:tabLst>
              <a:defRPr sz="4800" kern="1200">
                <a:solidFill>
                  <a:srgbClr val="231F20"/>
                </a:solidFill>
                <a:latin typeface="Recoleta" pitchFamily="2" charset="77"/>
                <a:ea typeface="+mj-ea"/>
                <a:cs typeface="+mj-cs"/>
              </a:defRPr>
            </a:lvl1pPr>
          </a:lstStyle>
          <a:p>
            <a:r>
              <a:rPr lang="sl-SI" sz="5400" b="1" dirty="0">
                <a:solidFill>
                  <a:srgbClr val="068427"/>
                </a:solidFill>
              </a:rPr>
              <a:t>Zakaj potrebujemo nove FI?</a:t>
            </a:r>
            <a:endParaRPr lang="en-GB" sz="5400" b="1" dirty="0">
              <a:solidFill>
                <a:srgbClr val="068427"/>
              </a:solidFill>
            </a:endParaRP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2EC57FC6-0128-F74F-88C1-7540D3E6F764}"/>
              </a:ext>
            </a:extLst>
          </p:cNvPr>
          <p:cNvSpPr txBox="1">
            <a:spLocks/>
          </p:cNvSpPr>
          <p:nvPr/>
        </p:nvSpPr>
        <p:spPr>
          <a:xfrm>
            <a:off x="790329" y="3190459"/>
            <a:ext cx="4859997" cy="6579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sl-SI" sz="2400" dirty="0">
                <a:solidFill>
                  <a:srgbClr val="000000"/>
                </a:solidFill>
                <a:latin typeface="Museo Sans 900" panose="02000000000000000000" pitchFamily="2" charset="77"/>
              </a:rPr>
              <a:t>📉 Obstoječe spodbude ne zadostujejo: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1D786E4A-BAF2-EA48-B38F-8CCE69AD6D38}"/>
              </a:ext>
            </a:extLst>
          </p:cNvPr>
          <p:cNvSpPr txBox="1">
            <a:spLocks/>
          </p:cNvSpPr>
          <p:nvPr/>
        </p:nvSpPr>
        <p:spPr>
          <a:xfrm>
            <a:off x="790327" y="3848431"/>
            <a:ext cx="4860000" cy="18364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l-SI" sz="1600" dirty="0">
              <a:solidFill>
                <a:srgbClr val="000000"/>
              </a:solidFill>
              <a:latin typeface="Museo Sans 300" panose="02000000000000000000" pitchFamily="2" charset="77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l-SI" sz="1600" dirty="0">
              <a:solidFill>
                <a:srgbClr val="000000"/>
              </a:solidFill>
              <a:latin typeface="Museo Sans 300" panose="02000000000000000000" pitchFamily="2" charset="77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Premalo celovitih prenov VSS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Največ prenov delnih, omejenih obsegov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Strateški cilji (NEPN, DSEPS) ne bodo doseženi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7C138289-2E15-6141-9447-AE193B4E8332}"/>
              </a:ext>
            </a:extLst>
          </p:cNvPr>
          <p:cNvSpPr txBox="1">
            <a:spLocks/>
          </p:cNvSpPr>
          <p:nvPr/>
        </p:nvSpPr>
        <p:spPr>
          <a:xfrm>
            <a:off x="6446756" y="3190459"/>
            <a:ext cx="4859997" cy="6579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sl-SI" sz="2400" dirty="0">
                <a:solidFill>
                  <a:srgbClr val="000000"/>
                </a:solidFill>
                <a:latin typeface="Museo Sans 900" panose="02000000000000000000" pitchFamily="2" charset="77"/>
              </a:rPr>
              <a:t>💡 Motivacija lastnikov: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878BD784-83B3-174A-B2EA-616906880541}"/>
              </a:ext>
            </a:extLst>
          </p:cNvPr>
          <p:cNvSpPr txBox="1">
            <a:spLocks/>
          </p:cNvSpPr>
          <p:nvPr/>
        </p:nvSpPr>
        <p:spPr>
          <a:xfrm>
            <a:off x="6446754" y="3848431"/>
            <a:ext cx="4860000" cy="14619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Prihranki 💰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Kakovost bivanja 🏠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Pozitivni zgledi 👀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Ugodno financiranje!</a:t>
            </a:r>
          </a:p>
        </p:txBody>
      </p:sp>
    </p:spTree>
    <p:extLst>
      <p:ext uri="{BB962C8B-B14F-4D97-AF65-F5344CB8AC3E}">
        <p14:creationId xmlns:p14="http://schemas.microsoft.com/office/powerpoint/2010/main" val="314016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1D786E4A-BAF2-EA48-B38F-8CCE69AD6D38}"/>
              </a:ext>
            </a:extLst>
          </p:cNvPr>
          <p:cNvSpPr txBox="1">
            <a:spLocks/>
          </p:cNvSpPr>
          <p:nvPr/>
        </p:nvSpPr>
        <p:spPr>
          <a:xfrm>
            <a:off x="865742" y="2840577"/>
            <a:ext cx="9633666" cy="391466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🤝 </a:t>
            </a:r>
            <a:r>
              <a:rPr lang="en-US" sz="20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Partnerstvo</a:t>
            </a:r>
            <a:r>
              <a:rPr lang="en-US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: Eko sklad + IJS</a:t>
            </a:r>
            <a:endParaRPr lang="sl-SI" sz="2000" dirty="0">
              <a:solidFill>
                <a:srgbClr val="000000"/>
              </a:solidFill>
              <a:latin typeface="Museo Sans 300" panose="02000000000000000000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Testiranje</a:t>
            </a:r>
            <a:r>
              <a:rPr lang="en-US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dveh</a:t>
            </a:r>
            <a:r>
              <a:rPr lang="en-US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novih</a:t>
            </a:r>
            <a:r>
              <a:rPr lang="en-US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 FI</a:t>
            </a:r>
            <a:r>
              <a:rPr lang="sl-SI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 za celovite prenove VSS</a:t>
            </a:r>
            <a:r>
              <a:rPr lang="en-US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:</a:t>
            </a:r>
            <a:endParaRPr lang="sl-SI" sz="2000" dirty="0">
              <a:solidFill>
                <a:srgbClr val="000000"/>
              </a:solidFill>
              <a:latin typeface="Museo Sans 300" panose="02000000000000000000" pitchFamily="2" charset="77"/>
            </a:endParaRP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1. </a:t>
            </a:r>
            <a:r>
              <a:rPr lang="en-US" sz="20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Energetsko</a:t>
            </a:r>
            <a:r>
              <a:rPr lang="en-US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pogodbeništvo</a:t>
            </a:r>
            <a:endParaRPr lang="sl-SI" sz="2000" dirty="0">
              <a:solidFill>
                <a:srgbClr val="000000"/>
              </a:solidFill>
              <a:latin typeface="Museo Sans 300" panose="02000000000000000000" pitchFamily="2" charset="77"/>
            </a:endParaRP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2. </a:t>
            </a:r>
            <a:r>
              <a:rPr lang="en-US" sz="20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Kredit</a:t>
            </a:r>
            <a:r>
              <a:rPr lang="en-US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 v </a:t>
            </a:r>
            <a:r>
              <a:rPr lang="en-US" sz="20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breme</a:t>
            </a:r>
            <a:r>
              <a:rPr lang="en-US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rezervnega</a:t>
            </a:r>
            <a:r>
              <a:rPr lang="en-US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sklada</a:t>
            </a:r>
            <a:endParaRPr lang="sl-SI" sz="2000" dirty="0">
              <a:solidFill>
                <a:srgbClr val="000000"/>
              </a:solidFill>
              <a:latin typeface="Museo Sans 300" panose="02000000000000000000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➕ Oba </a:t>
            </a:r>
            <a:r>
              <a:rPr lang="en-US" sz="20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instrumenta</a:t>
            </a:r>
            <a:r>
              <a:rPr lang="en-US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dopolnjena</a:t>
            </a:r>
            <a:r>
              <a:rPr lang="en-US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 z </a:t>
            </a:r>
            <a:r>
              <a:rPr lang="en-US" sz="20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nepovratn</a:t>
            </a:r>
            <a:r>
              <a:rPr lang="sl-SI" sz="20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imi</a:t>
            </a:r>
            <a:r>
              <a:rPr lang="sl-SI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 sredstvi (subvencijo)</a:t>
            </a:r>
            <a:r>
              <a:rPr lang="en-US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 Eko </a:t>
            </a:r>
            <a:r>
              <a:rPr lang="en-US" sz="20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sklada</a:t>
            </a:r>
            <a:r>
              <a:rPr lang="sl-SI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 v višini do 60 % upravičenih stroškov (100 % za socialno šibke)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📑 </a:t>
            </a:r>
            <a:r>
              <a:rPr lang="en-US" sz="20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Izvedba</a:t>
            </a:r>
            <a:r>
              <a:rPr lang="en-US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preko</a:t>
            </a:r>
            <a:r>
              <a:rPr lang="en-US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javnih</a:t>
            </a:r>
            <a:r>
              <a:rPr lang="en-US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razpisov</a:t>
            </a:r>
            <a:endParaRPr lang="en-US" sz="2000" dirty="0">
              <a:solidFill>
                <a:srgbClr val="000000"/>
              </a:solidFill>
              <a:latin typeface="Museo Sans 300" panose="02000000000000000000" pitchFamily="2" charset="77"/>
            </a:endParaRPr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id="{167D523A-9C2D-1742-9AF9-7204A6639AFE}"/>
              </a:ext>
            </a:extLst>
          </p:cNvPr>
          <p:cNvSpPr txBox="1">
            <a:spLocks/>
          </p:cNvSpPr>
          <p:nvPr/>
        </p:nvSpPr>
        <p:spPr>
          <a:xfrm>
            <a:off x="782542" y="1186770"/>
            <a:ext cx="10524212" cy="160890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30625" algn="l"/>
              </a:tabLst>
              <a:defRPr sz="4800" kern="1200">
                <a:solidFill>
                  <a:srgbClr val="231F20"/>
                </a:solidFill>
                <a:latin typeface="Recoleta" pitchFamily="2" charset="77"/>
                <a:ea typeface="+mj-ea"/>
                <a:cs typeface="+mj-cs"/>
              </a:defRPr>
            </a:lvl1pPr>
          </a:lstStyle>
          <a:p>
            <a:r>
              <a:rPr lang="sl-SI" sz="5400" b="1" dirty="0">
                <a:solidFill>
                  <a:srgbClr val="068427"/>
                </a:solidFill>
              </a:rPr>
              <a:t>Kaj smo naredili? </a:t>
            </a:r>
          </a:p>
          <a:p>
            <a:r>
              <a:rPr lang="sl-SI" sz="5400" b="1" dirty="0">
                <a:solidFill>
                  <a:srgbClr val="068427"/>
                </a:solidFill>
              </a:rPr>
              <a:t>(Projekt Life Care4Climate)</a:t>
            </a:r>
            <a:endParaRPr lang="en-GB" sz="5400" b="1" dirty="0">
              <a:solidFill>
                <a:srgbClr val="0684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974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1D786E4A-BAF2-EA48-B38F-8CCE69AD6D38}"/>
              </a:ext>
            </a:extLst>
          </p:cNvPr>
          <p:cNvSpPr txBox="1">
            <a:spLocks/>
          </p:cNvSpPr>
          <p:nvPr/>
        </p:nvSpPr>
        <p:spPr>
          <a:xfrm>
            <a:off x="865742" y="2840577"/>
            <a:ext cx="9633666" cy="319651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✅ </a:t>
            </a:r>
            <a:r>
              <a:rPr lang="en-US" sz="20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Celovite</a:t>
            </a:r>
            <a:r>
              <a:rPr lang="en-US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 in </a:t>
            </a:r>
            <a:r>
              <a:rPr lang="en-US" sz="20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kakovostne</a:t>
            </a:r>
            <a:r>
              <a:rPr lang="en-US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prenove</a:t>
            </a:r>
            <a:r>
              <a:rPr lang="en-US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:</a:t>
            </a:r>
            <a:endParaRPr lang="sl-SI" sz="2000" dirty="0">
              <a:solidFill>
                <a:srgbClr val="000000"/>
              </a:solidFill>
              <a:latin typeface="Museo Sans 300" panose="02000000000000000000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Obvezno</a:t>
            </a:r>
            <a:r>
              <a:rPr lang="en-US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: </a:t>
            </a:r>
            <a:r>
              <a:rPr lang="en-US" sz="20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izolacija</a:t>
            </a:r>
            <a:r>
              <a:rPr lang="en-US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fasade</a:t>
            </a:r>
            <a:r>
              <a:rPr lang="sl-SI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vsaj</a:t>
            </a:r>
            <a:r>
              <a:rPr lang="en-US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dva</a:t>
            </a:r>
            <a:r>
              <a:rPr lang="en-US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dodatna</a:t>
            </a:r>
            <a:r>
              <a:rPr lang="en-US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ukrepa</a:t>
            </a:r>
            <a:r>
              <a:rPr lang="en-US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 (</a:t>
            </a:r>
            <a:r>
              <a:rPr lang="en-US" sz="20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iz</a:t>
            </a:r>
            <a:r>
              <a:rPr lang="en-US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nabora</a:t>
            </a:r>
            <a:r>
              <a:rPr lang="en-US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 v </a:t>
            </a:r>
            <a:r>
              <a:rPr lang="en-US" sz="20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razpisu</a:t>
            </a:r>
            <a:r>
              <a:rPr lang="en-US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)</a:t>
            </a:r>
            <a:r>
              <a:rPr lang="sl-SI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, opcijsko sofinancirana tudi protipotresna utrditev, trajnostni ukrepi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Obvezno</a:t>
            </a:r>
            <a:r>
              <a:rPr lang="en-US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: 🏘️ </a:t>
            </a:r>
            <a:r>
              <a:rPr lang="sl-SI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v</a:t>
            </a:r>
            <a:r>
              <a:rPr lang="en-US" sz="20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saj</a:t>
            </a:r>
            <a:r>
              <a:rPr lang="en-US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 9 </a:t>
            </a:r>
            <a:r>
              <a:rPr lang="en-US" sz="20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različnih</a:t>
            </a:r>
            <a:r>
              <a:rPr lang="en-US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etažnih</a:t>
            </a:r>
            <a:r>
              <a:rPr lang="en-US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lastnikov</a:t>
            </a:r>
            <a:r>
              <a:rPr lang="sl-SI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 in vsaj 9 posameznih delov stavbe, </a:t>
            </a:r>
            <a:r>
              <a:rPr lang="en-US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&gt; 50 % </a:t>
            </a:r>
            <a:r>
              <a:rPr lang="en-US" sz="20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fizičnih</a:t>
            </a:r>
            <a:r>
              <a:rPr lang="en-US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oseb</a:t>
            </a:r>
            <a:r>
              <a:rPr lang="en-US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 + &gt;50 % </a:t>
            </a:r>
            <a:r>
              <a:rPr lang="en-US" sz="20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stanovanjske</a:t>
            </a:r>
            <a:r>
              <a:rPr lang="en-US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namembnosti</a:t>
            </a:r>
            <a:endParaRPr lang="sl-SI" sz="2000" dirty="0">
              <a:solidFill>
                <a:srgbClr val="000000"/>
              </a:solidFill>
              <a:latin typeface="Museo Sans 300" panose="02000000000000000000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💬 </a:t>
            </a:r>
            <a:r>
              <a:rPr lang="en-US" sz="20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Podpora</a:t>
            </a:r>
            <a:r>
              <a:rPr lang="en-US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 ENSVET: od </a:t>
            </a:r>
            <a:r>
              <a:rPr lang="en-US" sz="20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načrtovanja</a:t>
            </a:r>
            <a:r>
              <a:rPr lang="en-US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 do </a:t>
            </a:r>
            <a:r>
              <a:rPr lang="en-US" sz="20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izvedbe</a:t>
            </a:r>
            <a:endParaRPr lang="en-US" sz="2000" dirty="0">
              <a:solidFill>
                <a:srgbClr val="000000"/>
              </a:solidFill>
              <a:latin typeface="Museo Sans 300" panose="02000000000000000000" pitchFamily="2" charset="77"/>
            </a:endParaRPr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id="{167D523A-9C2D-1742-9AF9-7204A6639AFE}"/>
              </a:ext>
            </a:extLst>
          </p:cNvPr>
          <p:cNvSpPr txBox="1">
            <a:spLocks/>
          </p:cNvSpPr>
          <p:nvPr/>
        </p:nvSpPr>
        <p:spPr>
          <a:xfrm>
            <a:off x="782542" y="1186770"/>
            <a:ext cx="10524212" cy="86100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30625" algn="l"/>
              </a:tabLst>
              <a:defRPr sz="4800" kern="1200">
                <a:solidFill>
                  <a:srgbClr val="231F20"/>
                </a:solidFill>
                <a:latin typeface="Recoleta" pitchFamily="2" charset="77"/>
                <a:ea typeface="+mj-ea"/>
                <a:cs typeface="+mj-cs"/>
              </a:defRPr>
            </a:lvl1pPr>
          </a:lstStyle>
          <a:p>
            <a:r>
              <a:rPr lang="sl-SI" sz="5400" b="1" dirty="0">
                <a:solidFill>
                  <a:srgbClr val="068427"/>
                </a:solidFill>
              </a:rPr>
              <a:t>Kaj smo spodbujali?</a:t>
            </a:r>
            <a:endParaRPr lang="en-GB" sz="5400" b="1" dirty="0">
              <a:solidFill>
                <a:srgbClr val="0684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164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1D786E4A-BAF2-EA48-B38F-8CCE69AD6D38}"/>
              </a:ext>
            </a:extLst>
          </p:cNvPr>
          <p:cNvSpPr txBox="1">
            <a:spLocks/>
          </p:cNvSpPr>
          <p:nvPr/>
        </p:nvSpPr>
        <p:spPr>
          <a:xfrm>
            <a:off x="865742" y="2840577"/>
            <a:ext cx="9633666" cy="8043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Več javnih razpisov za pilotne projekte 2021-2023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Rezultat: 📉 0 uspešnih prijav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l-SI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Vrsta prilagoditev pogojev in promocijskih aktivnosti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l-SI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Javna razpisa 2024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Rezultat: 📉 0 prijav za energetsko </a:t>
            </a:r>
            <a:r>
              <a:rPr lang="sl-SI" sz="20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pogodbeništvo</a:t>
            </a:r>
            <a:r>
              <a:rPr lang="sl-SI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rgbClr val="000000"/>
                </a:solidFill>
                <a:latin typeface="Museo Sans 300" panose="02000000000000000000" pitchFamily="2" charset="77"/>
              </a:rPr>
              <a:t>🚀 7 prijav za kredit v breme rezervnega sklada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2000" dirty="0">
              <a:solidFill>
                <a:srgbClr val="000000"/>
              </a:solidFill>
              <a:latin typeface="Museo Sans 300" panose="02000000000000000000" pitchFamily="2" charset="77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l-SI" sz="2000" dirty="0">
              <a:solidFill>
                <a:srgbClr val="000000"/>
              </a:solidFill>
              <a:latin typeface="Museo Sans 300" panose="02000000000000000000" pitchFamily="2" charset="77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l-SI" sz="2000" dirty="0">
              <a:solidFill>
                <a:srgbClr val="000000"/>
              </a:solidFill>
              <a:latin typeface="Museo Sans 300" panose="02000000000000000000" pitchFamily="2" charset="77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Postopno prilagajanje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✅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Celovite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 in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kakovostne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prenove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: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seo Sans 300" panose="02000000000000000000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Obvezno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izolacija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fasade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 +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vsaj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dva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dodatna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ukrepa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iz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nabora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 v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razpisu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)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seo Sans 300" panose="02000000000000000000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Obvezno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: 🏘️ 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v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saj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 9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različnih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etažnih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lastnikov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&gt; 50 %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fizičnih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oseb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 + &gt;50 %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stanovanjske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namembnosti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seo Sans 300" panose="02000000000000000000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💬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Podpora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 ENSVET: od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načrtovanja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 do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izvedbe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seo Sans 300" panose="02000000000000000000" pitchFamily="2" charset="77"/>
              <a:ea typeface="+mn-ea"/>
              <a:cs typeface="+mn-cs"/>
            </a:endParaRPr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id="{167D523A-9C2D-1742-9AF9-7204A6639AFE}"/>
              </a:ext>
            </a:extLst>
          </p:cNvPr>
          <p:cNvSpPr txBox="1">
            <a:spLocks/>
          </p:cNvSpPr>
          <p:nvPr/>
        </p:nvSpPr>
        <p:spPr>
          <a:xfrm>
            <a:off x="782542" y="1186770"/>
            <a:ext cx="10524212" cy="94641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30625" algn="l"/>
              </a:tabLst>
              <a:defRPr sz="4800" kern="1200">
                <a:solidFill>
                  <a:srgbClr val="231F20"/>
                </a:solidFill>
                <a:latin typeface="Recoleta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730625" algn="l"/>
              </a:tabLst>
              <a:defRPr/>
            </a:pPr>
            <a:r>
              <a:rPr kumimoji="0" lang="sl-SI" sz="6000" b="1" i="0" u="none" strike="noStrike" kern="1200" cap="none" spc="0" normalizeH="0" baseline="0" noProof="0" dirty="0">
                <a:ln>
                  <a:noFill/>
                </a:ln>
                <a:solidFill>
                  <a:srgbClr val="068427"/>
                </a:solidFill>
                <a:effectLst/>
                <a:uLnTx/>
                <a:uFillTx/>
                <a:latin typeface="Recoleta" pitchFamily="2" charset="77"/>
                <a:ea typeface="+mj-ea"/>
                <a:cs typeface="+mj-cs"/>
              </a:rPr>
              <a:t>Rezultati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068427"/>
              </a:solidFill>
              <a:effectLst/>
              <a:uLnTx/>
              <a:uFillTx/>
              <a:latin typeface="Recoleta" pitchFamily="2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1142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1D786E4A-BAF2-EA48-B38F-8CCE69AD6D38}"/>
              </a:ext>
            </a:extLst>
          </p:cNvPr>
          <p:cNvSpPr txBox="1">
            <a:spLocks/>
          </p:cNvSpPr>
          <p:nvPr/>
        </p:nvSpPr>
        <p:spPr>
          <a:xfrm>
            <a:off x="865742" y="2490854"/>
            <a:ext cx="9633666" cy="41467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📜 UL RS </a:t>
            </a:r>
            <a:r>
              <a:rPr lang="en-US" sz="16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št</a:t>
            </a:r>
            <a:r>
              <a:rPr lang="en-US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. 44/2024</a:t>
            </a:r>
            <a:endParaRPr lang="sl-SI" sz="1600" dirty="0">
              <a:solidFill>
                <a:srgbClr val="000000"/>
              </a:solidFill>
              <a:latin typeface="Museo Sans 300" panose="02000000000000000000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💶 </a:t>
            </a:r>
            <a:r>
              <a:rPr lang="en-US" sz="16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Višina</a:t>
            </a:r>
            <a:r>
              <a:rPr lang="en-US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sredstev</a:t>
            </a:r>
            <a:r>
              <a:rPr lang="en-US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: 500.000 € za </a:t>
            </a:r>
            <a:r>
              <a:rPr lang="en-US" sz="16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kredite</a:t>
            </a:r>
            <a:r>
              <a:rPr lang="en-US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 + 500.000 € za </a:t>
            </a:r>
            <a:r>
              <a:rPr lang="en-US" sz="16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subvencije</a:t>
            </a:r>
            <a:endParaRPr lang="sl-SI" sz="1600" dirty="0">
              <a:solidFill>
                <a:srgbClr val="000000"/>
              </a:solidFill>
              <a:latin typeface="Museo Sans 300" panose="02000000000000000000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📈 </a:t>
            </a:r>
            <a:r>
              <a:rPr lang="en-US" sz="16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Rezultat</a:t>
            </a:r>
            <a:r>
              <a:rPr lang="en-US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: </a:t>
            </a:r>
            <a:r>
              <a:rPr lang="sl-SI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prejete vloge za 7 stavb, 5</a:t>
            </a:r>
            <a:r>
              <a:rPr lang="en-US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odobrenih</a:t>
            </a:r>
            <a:r>
              <a:rPr lang="en-US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 vlog</a:t>
            </a:r>
            <a:r>
              <a:rPr lang="sl-SI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 in podpisanih kreditnih pogodb (zadnji 2 vlogi še v obravnavi)</a:t>
            </a:r>
            <a:r>
              <a:rPr lang="en-US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projekti</a:t>
            </a:r>
            <a:r>
              <a:rPr lang="en-US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 v </a:t>
            </a:r>
            <a:r>
              <a:rPr lang="en-US" sz="16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izvajanju</a:t>
            </a:r>
            <a:endParaRPr lang="sl-SI" sz="1600" dirty="0">
              <a:solidFill>
                <a:srgbClr val="000000"/>
              </a:solidFill>
              <a:latin typeface="Museo Sans 300" panose="02000000000000000000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📌 </a:t>
            </a:r>
            <a:r>
              <a:rPr lang="en-US" sz="16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Ključni</a:t>
            </a:r>
            <a:r>
              <a:rPr lang="en-US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pogoji</a:t>
            </a:r>
            <a:r>
              <a:rPr lang="en-US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:</a:t>
            </a:r>
            <a:endParaRPr lang="sl-SI" sz="1600" dirty="0">
              <a:solidFill>
                <a:srgbClr val="000000"/>
              </a:solidFill>
              <a:latin typeface="Museo Sans 300" panose="02000000000000000000" pitchFamily="2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100 % </a:t>
            </a:r>
            <a:r>
              <a:rPr lang="en-US" sz="16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soglasje</a:t>
            </a:r>
            <a:r>
              <a:rPr lang="en-US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etažnih</a:t>
            </a:r>
            <a:r>
              <a:rPr lang="en-US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lastnikov</a:t>
            </a:r>
            <a:endParaRPr lang="sl-SI" sz="1600" dirty="0">
              <a:solidFill>
                <a:srgbClr val="000000"/>
              </a:solidFill>
              <a:latin typeface="Museo Sans 300" panose="02000000000000000000" pitchFamily="2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Kredit</a:t>
            </a:r>
            <a:r>
              <a:rPr lang="en-US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: </a:t>
            </a:r>
            <a:r>
              <a:rPr lang="en-US" sz="16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fiksna</a:t>
            </a:r>
            <a:r>
              <a:rPr lang="en-US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 0 % </a:t>
            </a:r>
            <a:r>
              <a:rPr lang="en-US" sz="16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obrestna</a:t>
            </a:r>
            <a:r>
              <a:rPr lang="en-US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mera</a:t>
            </a:r>
            <a:r>
              <a:rPr lang="sl-SI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, p</a:t>
            </a:r>
            <a:r>
              <a:rPr lang="en-US" sz="16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oplačilo</a:t>
            </a:r>
            <a:r>
              <a:rPr lang="en-US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 </a:t>
            </a:r>
            <a:r>
              <a:rPr lang="sl-SI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kredita </a:t>
            </a:r>
            <a:r>
              <a:rPr lang="en-US" sz="16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iz</a:t>
            </a:r>
            <a:r>
              <a:rPr lang="en-US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rezervnega</a:t>
            </a:r>
            <a:r>
              <a:rPr lang="en-US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sklada</a:t>
            </a:r>
            <a:r>
              <a:rPr lang="sl-SI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, odplačilna doba: 2-10 let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Subvencija</a:t>
            </a:r>
            <a:r>
              <a:rPr lang="sl-SI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 (nepovratna sredstva)</a:t>
            </a:r>
            <a:r>
              <a:rPr lang="en-US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: do 60 % </a:t>
            </a:r>
            <a:r>
              <a:rPr lang="sl-SI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upravičenih </a:t>
            </a:r>
            <a:r>
              <a:rPr lang="en-US" sz="16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stroškov</a:t>
            </a:r>
            <a:r>
              <a:rPr lang="sl-SI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, za preostanek upravičenih stroškov se lahko najame kredit v breme </a:t>
            </a:r>
            <a:r>
              <a:rPr lang="sl-SI" sz="16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rs</a:t>
            </a:r>
            <a:endParaRPr lang="sl-SI" sz="1600" dirty="0">
              <a:solidFill>
                <a:srgbClr val="000000"/>
              </a:solidFill>
              <a:latin typeface="Museo Sans 300" panose="02000000000000000000" pitchFamily="2" charset="77"/>
            </a:endParaRPr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id="{167D523A-9C2D-1742-9AF9-7204A6639AFE}"/>
              </a:ext>
            </a:extLst>
          </p:cNvPr>
          <p:cNvSpPr txBox="1">
            <a:spLocks/>
          </p:cNvSpPr>
          <p:nvPr/>
        </p:nvSpPr>
        <p:spPr>
          <a:xfrm>
            <a:off x="782542" y="1186770"/>
            <a:ext cx="10524212" cy="132805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30625" algn="l"/>
              </a:tabLst>
              <a:defRPr sz="4800" kern="1200">
                <a:solidFill>
                  <a:srgbClr val="231F20"/>
                </a:solidFill>
                <a:latin typeface="Recoleta" pitchFamily="2" charset="77"/>
                <a:ea typeface="+mj-ea"/>
                <a:cs typeface="+mj-cs"/>
              </a:defRPr>
            </a:lvl1pPr>
          </a:lstStyle>
          <a:p>
            <a:r>
              <a:rPr lang="sl-SI" sz="4400" b="1" dirty="0">
                <a:solidFill>
                  <a:srgbClr val="068427"/>
                </a:solidFill>
              </a:rPr>
              <a:t>Pilotni razpis: kredit v breme </a:t>
            </a:r>
            <a:r>
              <a:rPr lang="sl-SI" sz="4400" b="1" dirty="0" err="1">
                <a:solidFill>
                  <a:srgbClr val="068427"/>
                </a:solidFill>
              </a:rPr>
              <a:t>rs</a:t>
            </a:r>
            <a:r>
              <a:rPr lang="sl-SI" sz="4400" b="1" dirty="0">
                <a:solidFill>
                  <a:srgbClr val="068427"/>
                </a:solidFill>
              </a:rPr>
              <a:t>+ subvencija</a:t>
            </a:r>
            <a:endParaRPr lang="en-GB" sz="4400" b="1" dirty="0">
              <a:solidFill>
                <a:srgbClr val="0684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6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1D786E4A-BAF2-EA48-B38F-8CCE69AD6D38}"/>
              </a:ext>
            </a:extLst>
          </p:cNvPr>
          <p:cNvSpPr txBox="1">
            <a:spLocks/>
          </p:cNvSpPr>
          <p:nvPr/>
        </p:nvSpPr>
        <p:spPr>
          <a:xfrm>
            <a:off x="865742" y="2685045"/>
            <a:ext cx="9633666" cy="3777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🔒 </a:t>
            </a:r>
            <a:r>
              <a:rPr lang="en-US" sz="16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Zavarovanja</a:t>
            </a:r>
            <a:r>
              <a:rPr lang="en-US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:</a:t>
            </a:r>
            <a:endParaRPr lang="sl-SI" sz="1600" dirty="0">
              <a:solidFill>
                <a:srgbClr val="000000"/>
              </a:solidFill>
              <a:latin typeface="Museo Sans 300" panose="02000000000000000000" pitchFamily="2" charset="77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Zastava</a:t>
            </a:r>
            <a:r>
              <a:rPr lang="en-US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depozita</a:t>
            </a:r>
            <a:r>
              <a:rPr lang="sl-SI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 v višini treh mesečnih obveznosti po kreditu in zastava obstoječih in bodočih prilivov na fiduciarni račun rezervnega sklada v višini vseh obveznosti po kreditu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Pogodba o odstopu terjatev v zavarovanje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Vinkulacija</a:t>
            </a:r>
            <a:r>
              <a:rPr lang="en-US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zavarovalne</a:t>
            </a:r>
            <a:r>
              <a:rPr lang="en-US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 police</a:t>
            </a:r>
            <a:r>
              <a:rPr lang="sl-SI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 stavbe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Trajnik</a:t>
            </a:r>
            <a:r>
              <a:rPr lang="en-US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 za </a:t>
            </a:r>
            <a:r>
              <a:rPr lang="en-US" sz="16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poplačilo</a:t>
            </a:r>
            <a:r>
              <a:rPr lang="en-US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kredita</a:t>
            </a:r>
            <a:endParaRPr lang="sl-SI" sz="1600" dirty="0">
              <a:solidFill>
                <a:srgbClr val="000000"/>
              </a:solidFill>
              <a:latin typeface="Museo Sans 300" panose="02000000000000000000" pitchFamily="2" charset="77"/>
            </a:endParaRPr>
          </a:p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💬 </a:t>
            </a:r>
            <a:r>
              <a:rPr lang="en-US" sz="16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Transparentno</a:t>
            </a:r>
            <a:r>
              <a:rPr lang="en-US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brez</a:t>
            </a:r>
            <a:r>
              <a:rPr lang="en-US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kompliciranih</a:t>
            </a:r>
            <a:r>
              <a:rPr lang="en-US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postopkov</a:t>
            </a:r>
            <a:r>
              <a:rPr lang="en-US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 za </a:t>
            </a:r>
            <a:r>
              <a:rPr lang="en-US" sz="16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lastnike</a:t>
            </a:r>
            <a:r>
              <a:rPr lang="sl-SI" sz="1600" dirty="0">
                <a:solidFill>
                  <a:srgbClr val="000000"/>
                </a:solidFill>
                <a:latin typeface="Museo Sans 300" panose="02000000000000000000" pitchFamily="2" charset="77"/>
              </a:rPr>
              <a:t>, p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ogodbe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2" charset="77"/>
                <a:ea typeface="+mn-ea"/>
                <a:cs typeface="+mn-cs"/>
              </a:rPr>
              <a:t> v imenu in za račun etažnih lastnikov sklene upravnik ali drug pooblaščenec etažnih lastnikov</a:t>
            </a:r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id="{167D523A-9C2D-1742-9AF9-7204A6639AFE}"/>
              </a:ext>
            </a:extLst>
          </p:cNvPr>
          <p:cNvSpPr txBox="1">
            <a:spLocks/>
          </p:cNvSpPr>
          <p:nvPr/>
        </p:nvSpPr>
        <p:spPr>
          <a:xfrm>
            <a:off x="782542" y="1186770"/>
            <a:ext cx="10524212" cy="132805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30625" algn="l"/>
              </a:tabLst>
              <a:defRPr sz="4800" kern="1200">
                <a:solidFill>
                  <a:srgbClr val="231F20"/>
                </a:solidFill>
                <a:latin typeface="Recoleta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730625" algn="l"/>
              </a:tabLst>
              <a:defRPr/>
            </a:pPr>
            <a:r>
              <a:rPr kumimoji="0" lang="sl-SI" sz="4400" b="1" i="0" u="none" strike="noStrike" kern="1200" cap="none" spc="0" normalizeH="0" baseline="0" noProof="0" dirty="0">
                <a:ln>
                  <a:noFill/>
                </a:ln>
                <a:solidFill>
                  <a:srgbClr val="068427"/>
                </a:solidFill>
                <a:effectLst/>
                <a:uLnTx/>
                <a:uFillTx/>
                <a:latin typeface="Recoleta" pitchFamily="2" charset="77"/>
                <a:ea typeface="+mj-ea"/>
                <a:cs typeface="+mj-cs"/>
              </a:rPr>
              <a:t>Pilotni razpis: kredit v breme </a:t>
            </a:r>
            <a:r>
              <a:rPr kumimoji="0" lang="sl-SI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68427"/>
                </a:solidFill>
                <a:effectLst/>
                <a:uLnTx/>
                <a:uFillTx/>
                <a:latin typeface="Recoleta" pitchFamily="2" charset="77"/>
                <a:ea typeface="+mj-ea"/>
                <a:cs typeface="+mj-cs"/>
              </a:rPr>
              <a:t>rs</a:t>
            </a:r>
            <a:r>
              <a:rPr kumimoji="0" lang="sl-SI" sz="4400" b="1" i="0" u="none" strike="noStrike" kern="1200" cap="none" spc="0" normalizeH="0" baseline="0" noProof="0" dirty="0">
                <a:ln>
                  <a:noFill/>
                </a:ln>
                <a:solidFill>
                  <a:srgbClr val="068427"/>
                </a:solidFill>
                <a:effectLst/>
                <a:uLnTx/>
                <a:uFillTx/>
                <a:latin typeface="Recoleta" pitchFamily="2" charset="77"/>
                <a:ea typeface="+mj-ea"/>
                <a:cs typeface="+mj-cs"/>
              </a:rPr>
              <a:t>+ subvencija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068427"/>
              </a:solidFill>
              <a:effectLst/>
              <a:uLnTx/>
              <a:uFillTx/>
              <a:latin typeface="Recoleta" pitchFamily="2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78226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CB34D7C-3004-8044-A18E-2588005D8720}"/>
              </a:ext>
            </a:extLst>
          </p:cNvPr>
          <p:cNvSpPr/>
          <p:nvPr/>
        </p:nvSpPr>
        <p:spPr>
          <a:xfrm>
            <a:off x="895154" y="714000"/>
            <a:ext cx="3180870" cy="2494800"/>
          </a:xfrm>
          <a:prstGeom prst="roundRect">
            <a:avLst>
              <a:gd name="adj" fmla="val 3106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929FFB4-9A9F-0745-AFB3-1655AD398F33}"/>
              </a:ext>
            </a:extLst>
          </p:cNvPr>
          <p:cNvSpPr/>
          <p:nvPr/>
        </p:nvSpPr>
        <p:spPr>
          <a:xfrm>
            <a:off x="4497890" y="714000"/>
            <a:ext cx="3180870" cy="2494800"/>
          </a:xfrm>
          <a:prstGeom prst="roundRect">
            <a:avLst>
              <a:gd name="adj" fmla="val 3106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C8AEEF1-D94F-1843-A65B-1766D9034686}"/>
              </a:ext>
            </a:extLst>
          </p:cNvPr>
          <p:cNvSpPr/>
          <p:nvPr/>
        </p:nvSpPr>
        <p:spPr>
          <a:xfrm>
            <a:off x="8137202" y="714000"/>
            <a:ext cx="3180870" cy="2494800"/>
          </a:xfrm>
          <a:prstGeom prst="roundRect">
            <a:avLst>
              <a:gd name="adj" fmla="val 3106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7F0FF3E-E8C8-5544-AC86-1FEFC9FD4B12}"/>
              </a:ext>
            </a:extLst>
          </p:cNvPr>
          <p:cNvSpPr/>
          <p:nvPr/>
        </p:nvSpPr>
        <p:spPr>
          <a:xfrm>
            <a:off x="895154" y="3649224"/>
            <a:ext cx="3180870" cy="2494800"/>
          </a:xfrm>
          <a:prstGeom prst="roundRect">
            <a:avLst>
              <a:gd name="adj" fmla="val 3106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15ABBC1-A23C-D644-8129-1B5D0C6D09B7}"/>
              </a:ext>
            </a:extLst>
          </p:cNvPr>
          <p:cNvSpPr/>
          <p:nvPr/>
        </p:nvSpPr>
        <p:spPr>
          <a:xfrm>
            <a:off x="4497890" y="3649224"/>
            <a:ext cx="3180870" cy="2494800"/>
          </a:xfrm>
          <a:prstGeom prst="roundRect">
            <a:avLst>
              <a:gd name="adj" fmla="val 3106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70B3D07-ABA2-CF4D-81B0-5535E3738383}"/>
              </a:ext>
            </a:extLst>
          </p:cNvPr>
          <p:cNvSpPr/>
          <p:nvPr/>
        </p:nvSpPr>
        <p:spPr>
          <a:xfrm>
            <a:off x="8137202" y="3649224"/>
            <a:ext cx="3180870" cy="2494800"/>
          </a:xfrm>
          <a:prstGeom prst="roundRect">
            <a:avLst>
              <a:gd name="adj" fmla="val 3106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40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1D786E4A-BAF2-EA48-B38F-8CCE69AD6D38}"/>
              </a:ext>
            </a:extLst>
          </p:cNvPr>
          <p:cNvSpPr txBox="1">
            <a:spLocks/>
          </p:cNvSpPr>
          <p:nvPr/>
        </p:nvSpPr>
        <p:spPr>
          <a:xfrm>
            <a:off x="865742" y="2213097"/>
            <a:ext cx="9633666" cy="26389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latin typeface="Museo Sans 300" panose="02000000000000000000" pitchFamily="2" charset="77"/>
              </a:rPr>
              <a:t>📊 </a:t>
            </a:r>
            <a:r>
              <a:rPr lang="en-US" sz="18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Prvi</a:t>
            </a:r>
            <a:r>
              <a:rPr lang="en-US" sz="1800" dirty="0">
                <a:solidFill>
                  <a:srgbClr val="000000"/>
                </a:solidFill>
                <a:latin typeface="Museo Sans 300" panose="02000000000000000000" pitchFamily="2" charset="77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rezultati</a:t>
            </a:r>
            <a:r>
              <a:rPr lang="en-US" sz="1800" dirty="0">
                <a:solidFill>
                  <a:srgbClr val="000000"/>
                </a:solidFill>
                <a:latin typeface="Museo Sans 300" panose="02000000000000000000" pitchFamily="2" charset="77"/>
              </a:rPr>
              <a:t> so </a:t>
            </a:r>
            <a:r>
              <a:rPr lang="en-US" sz="18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spodbudni</a:t>
            </a:r>
            <a:r>
              <a:rPr lang="sl-SI" sz="1800" dirty="0">
                <a:solidFill>
                  <a:srgbClr val="000000"/>
                </a:solidFill>
                <a:latin typeface="Museo Sans 300" panose="02000000000000000000" pitchFamily="2" charset="77"/>
              </a:rPr>
              <a:t> za kredit v breme </a:t>
            </a:r>
            <a:r>
              <a:rPr lang="sl-SI" sz="18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rs</a:t>
            </a:r>
            <a:endParaRPr lang="sl-SI" sz="1800" dirty="0">
              <a:solidFill>
                <a:srgbClr val="000000"/>
              </a:solidFill>
              <a:latin typeface="Museo Sans 300" panose="02000000000000000000" pitchFamily="2" charset="77"/>
            </a:endParaRPr>
          </a:p>
          <a:p>
            <a:pPr lvl="0"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latin typeface="Museo Sans 300" panose="02000000000000000000" pitchFamily="2" charset="77"/>
              </a:rPr>
              <a:t>🔄 </a:t>
            </a:r>
            <a:r>
              <a:rPr lang="en-US" sz="18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Izzivi</a:t>
            </a:r>
            <a:r>
              <a:rPr lang="en-US" sz="1800" dirty="0">
                <a:solidFill>
                  <a:srgbClr val="000000"/>
                </a:solidFill>
                <a:latin typeface="Museo Sans 300" panose="02000000000000000000" pitchFamily="2" charset="77"/>
              </a:rPr>
              <a:t>: </a:t>
            </a:r>
            <a:r>
              <a:rPr lang="en-US" sz="18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premalo</a:t>
            </a:r>
            <a:r>
              <a:rPr lang="en-US" sz="1800" dirty="0">
                <a:solidFill>
                  <a:srgbClr val="000000"/>
                </a:solidFill>
                <a:latin typeface="Museo Sans 300" panose="02000000000000000000" pitchFamily="2" charset="77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interesa</a:t>
            </a:r>
            <a:r>
              <a:rPr lang="en-US" sz="1800" dirty="0">
                <a:solidFill>
                  <a:srgbClr val="000000"/>
                </a:solidFill>
                <a:latin typeface="Museo Sans 300" panose="02000000000000000000" pitchFamily="2" charset="77"/>
              </a:rPr>
              <a:t> za </a:t>
            </a:r>
            <a:r>
              <a:rPr lang="en-US" sz="18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pogodbeništvo</a:t>
            </a:r>
            <a:endParaRPr lang="sl-SI" sz="1800" dirty="0">
              <a:solidFill>
                <a:srgbClr val="000000"/>
              </a:solidFill>
              <a:latin typeface="Museo Sans 300" panose="02000000000000000000" pitchFamily="2" charset="77"/>
            </a:endParaRPr>
          </a:p>
          <a:p>
            <a:pPr lvl="0"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latin typeface="Museo Sans 300" panose="02000000000000000000" pitchFamily="2" charset="77"/>
              </a:rPr>
              <a:t>🚀 Pot </a:t>
            </a:r>
            <a:r>
              <a:rPr lang="en-US" sz="18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naprej</a:t>
            </a:r>
            <a:r>
              <a:rPr lang="en-US" sz="1800" dirty="0">
                <a:solidFill>
                  <a:srgbClr val="000000"/>
                </a:solidFill>
                <a:latin typeface="Museo Sans 300" panose="02000000000000000000" pitchFamily="2" charset="77"/>
              </a:rPr>
              <a:t>:</a:t>
            </a:r>
            <a:r>
              <a:rPr lang="sl-SI" sz="1800" dirty="0">
                <a:solidFill>
                  <a:srgbClr val="000000"/>
                </a:solidFill>
                <a:latin typeface="Museo Sans 300" panose="02000000000000000000" pitchFamily="2" charset="77"/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en-US" sz="18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Promocija</a:t>
            </a:r>
            <a:r>
              <a:rPr lang="en-US" sz="1800" dirty="0">
                <a:solidFill>
                  <a:srgbClr val="000000"/>
                </a:solidFill>
                <a:latin typeface="Museo Sans 300" panose="02000000000000000000" pitchFamily="2" charset="77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zgledov</a:t>
            </a:r>
            <a:r>
              <a:rPr lang="en-US" sz="1800" dirty="0">
                <a:solidFill>
                  <a:srgbClr val="000000"/>
                </a:solidFill>
                <a:latin typeface="Museo Sans 300" panose="02000000000000000000" pitchFamily="2" charset="77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dobre</a:t>
            </a:r>
            <a:r>
              <a:rPr lang="en-US" sz="1800" dirty="0">
                <a:solidFill>
                  <a:srgbClr val="000000"/>
                </a:solidFill>
                <a:latin typeface="Museo Sans 300" panose="02000000000000000000" pitchFamily="2" charset="77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prakse</a:t>
            </a:r>
            <a:endParaRPr lang="sl-SI" sz="1800" dirty="0">
              <a:solidFill>
                <a:srgbClr val="000000"/>
              </a:solidFill>
              <a:latin typeface="Museo Sans 300" panose="02000000000000000000" pitchFamily="2" charset="77"/>
            </a:endParaRPr>
          </a:p>
          <a:p>
            <a:pPr lvl="0">
              <a:lnSpc>
                <a:spcPct val="150000"/>
              </a:lnSpc>
            </a:pPr>
            <a:r>
              <a:rPr lang="sl-SI" sz="1800" dirty="0">
                <a:solidFill>
                  <a:srgbClr val="000000"/>
                </a:solidFill>
                <a:latin typeface="Museo Sans 300" panose="02000000000000000000" pitchFamily="2" charset="77"/>
              </a:rPr>
              <a:t>Vključitev kredita v breme </a:t>
            </a:r>
            <a:r>
              <a:rPr lang="sl-SI" sz="1800" dirty="0" err="1">
                <a:solidFill>
                  <a:srgbClr val="000000"/>
                </a:solidFill>
                <a:latin typeface="Museo Sans 300" panose="02000000000000000000" pitchFamily="2" charset="77"/>
              </a:rPr>
              <a:t>rs</a:t>
            </a:r>
            <a:r>
              <a:rPr lang="sl-SI" sz="1800" dirty="0">
                <a:solidFill>
                  <a:srgbClr val="000000"/>
                </a:solidFill>
                <a:latin typeface="Museo Sans 300" panose="02000000000000000000" pitchFamily="2" charset="77"/>
              </a:rPr>
              <a:t> v redno ponudbo Eko sklada </a:t>
            </a:r>
            <a:r>
              <a:rPr lang="sl-SI" sz="1800" dirty="0">
                <a:solidFill>
                  <a:srgbClr val="FF0000"/>
                </a:solidFill>
                <a:latin typeface="Museo Sans 300" panose="02000000000000000000" pitchFamily="2" charset="77"/>
              </a:rPr>
              <a:t>(predvidoma še v l. 2025)</a:t>
            </a:r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id="{167D523A-9C2D-1742-9AF9-7204A6639AFE}"/>
              </a:ext>
            </a:extLst>
          </p:cNvPr>
          <p:cNvSpPr txBox="1">
            <a:spLocks/>
          </p:cNvSpPr>
          <p:nvPr/>
        </p:nvSpPr>
        <p:spPr>
          <a:xfrm>
            <a:off x="782542" y="1186770"/>
            <a:ext cx="10524212" cy="71865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30625" algn="l"/>
              </a:tabLst>
              <a:defRPr sz="4800" kern="1200">
                <a:solidFill>
                  <a:srgbClr val="231F20"/>
                </a:solidFill>
                <a:latin typeface="Recoleta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sl-SI" sz="4400" b="1" dirty="0">
                <a:solidFill>
                  <a:srgbClr val="068427"/>
                </a:solidFill>
              </a:rPr>
              <a:t>Ključne ugotovitve in naslednji koraki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068427"/>
              </a:solidFill>
              <a:effectLst/>
              <a:uLnTx/>
              <a:uFillTx/>
              <a:latin typeface="Recoleta" pitchFamily="2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4645995"/>
      </p:ext>
    </p:extLst>
  </p:cSld>
  <p:clrMapOvr>
    <a:masterClrMapping/>
  </p:clrMapOvr>
</p:sld>
</file>

<file path=ppt/theme/theme1.xml><?xml version="1.0" encoding="utf-8"?>
<a:theme xmlns:a="http://schemas.openxmlformats.org/drawingml/2006/main" name="Belo ozadje">
  <a:themeElements>
    <a:clrScheme name="CARE4CLIMATE_intense">
      <a:dk1>
        <a:srgbClr val="000000"/>
      </a:dk1>
      <a:lt1>
        <a:srgbClr val="FEFFFE"/>
      </a:lt1>
      <a:dk2>
        <a:srgbClr val="238426"/>
      </a:dk2>
      <a:lt2>
        <a:srgbClr val="E8E4E1"/>
      </a:lt2>
      <a:accent1>
        <a:srgbClr val="F7192D"/>
      </a:accent1>
      <a:accent2>
        <a:srgbClr val="FAA808"/>
      </a:accent2>
      <a:accent3>
        <a:srgbClr val="FEE500"/>
      </a:accent3>
      <a:accent4>
        <a:srgbClr val="38C03D"/>
      </a:accent4>
      <a:accent5>
        <a:srgbClr val="8DDAFB"/>
      </a:accent5>
      <a:accent6>
        <a:srgbClr val="195FF5"/>
      </a:accent6>
      <a:hlink>
        <a:srgbClr val="000000"/>
      </a:hlink>
      <a:folHlink>
        <a:srgbClr val="BA55F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3609</TotalTime>
  <Words>665</Words>
  <Application>Microsoft Office PowerPoint</Application>
  <PresentationFormat>Širokozaslonsko</PresentationFormat>
  <Paragraphs>77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8" baseType="lpstr">
      <vt:lpstr>Recoleta</vt:lpstr>
      <vt:lpstr>Calibri</vt:lpstr>
      <vt:lpstr>Arial</vt:lpstr>
      <vt:lpstr>Museo Sans 500</vt:lpstr>
      <vt:lpstr>Museo Sans 900</vt:lpstr>
      <vt:lpstr>Museo Sans 300</vt:lpstr>
      <vt:lpstr>Belo ozadje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Tadeja Kovačič</cp:lastModifiedBy>
  <cp:revision>289</cp:revision>
  <dcterms:created xsi:type="dcterms:W3CDTF">2019-09-26T10:57:40Z</dcterms:created>
  <dcterms:modified xsi:type="dcterms:W3CDTF">2025-06-10T11:18:23Z</dcterms:modified>
  <cp:category/>
</cp:coreProperties>
</file>