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97" r:id="rId6"/>
  </p:sldMasterIdLst>
  <p:notesMasterIdLst>
    <p:notesMasterId r:id="rId20"/>
  </p:notesMasterIdLst>
  <p:sldIdLst>
    <p:sldId id="324" r:id="rId7"/>
    <p:sldId id="280" r:id="rId8"/>
    <p:sldId id="314" r:id="rId9"/>
    <p:sldId id="317" r:id="rId10"/>
    <p:sldId id="307" r:id="rId11"/>
    <p:sldId id="331" r:id="rId12"/>
    <p:sldId id="326" r:id="rId13"/>
    <p:sldId id="334" r:id="rId14"/>
    <p:sldId id="333" r:id="rId15"/>
    <p:sldId id="315" r:id="rId16"/>
    <p:sldId id="327" r:id="rId17"/>
    <p:sldId id="293" r:id="rId18"/>
    <p:sldId id="304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4EC438-80B1-18AE-D75B-D1338003B93A}" name="Matija Meden I EM" initials="MM" userId="S::Matija.Meden@jhmb.si::057f7276-ff8d-4dfb-8f58-39789aae78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6DCE5"/>
    <a:srgbClr val="CC0099"/>
    <a:srgbClr val="D9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lo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Svetel slog 1 – poudarek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vetel slog 1 – poudarek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vetel slo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vetel slog 2 – poudarek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vetel slog 3 – poudarek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rednji slog 4 – poudarek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Srednji slog 2 – poudarek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ija.meden\Documents\PREDSTAVITVE%20POWER%20POINT\Podatki%20za%20predstavitev%20-%20EZS%202024\Kopija%20datoteke%20Primerlanji%20podatki%20po%20letih%20za%20sisteme%20DOH%20v%20Slovenij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r>
              <a:rPr lang="sl-SI" sz="1400" dirty="0">
                <a:solidFill>
                  <a:srgbClr val="124357"/>
                </a:solidFill>
                <a:highlight>
                  <a:srgbClr val="FFFFFF"/>
                </a:highlight>
              </a:rPr>
              <a:t>Cena ogrevanja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highlight>
                <a:srgbClr val="FFFF00"/>
              </a:highlight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List1!$Q$3</c:f>
              <c:strCache>
                <c:ptCount val="1"/>
                <c:pt idx="0">
                  <c:v>CENA (GOS.)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List1!$A$5:$A$12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 xmlns:c15="http://schemas.microsoft.com/office/drawing/2012/chart"/>
            </c:numRef>
          </c:cat>
          <c:val>
            <c:numRef>
              <c:f>List1!$Q$5:$Q$12</c:f>
              <c:numCache>
                <c:formatCode>#,##0.0</c:formatCode>
                <c:ptCount val="8"/>
                <c:pt idx="0">
                  <c:v>71.5</c:v>
                </c:pt>
                <c:pt idx="1">
                  <c:v>75</c:v>
                </c:pt>
                <c:pt idx="2">
                  <c:v>80</c:v>
                </c:pt>
                <c:pt idx="3">
                  <c:v>88</c:v>
                </c:pt>
                <c:pt idx="4">
                  <c:v>86</c:v>
                </c:pt>
                <c:pt idx="5">
                  <c:v>96</c:v>
                </c:pt>
                <c:pt idx="6">
                  <c:v>119.5</c:v>
                </c:pt>
                <c:pt idx="7">
                  <c:v>131.5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5C29-4A0D-9AAA-513BCF7C11A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72324799"/>
        <c:axId val="872330079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List1!$R$3</c15:sqref>
                        </c15:formulaRef>
                      </c:ext>
                    </c:extLst>
                    <c:strCache>
                      <c:ptCount val="1"/>
                      <c:pt idx="0">
                        <c:v>CENA (GOS.)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shade val="76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shade val="76000"/>
                      </a:schemeClr>
                    </a:solidFill>
                    <a:ln w="9525">
                      <a:solidFill>
                        <a:schemeClr val="accent1">
                          <a:shade val="76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List1!$A$5:$A$12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List1!$R$5:$R$12</c15:sqref>
                        </c15:formulaRef>
                      </c:ext>
                    </c:extLst>
                    <c:numCache>
                      <c:formatCode>#,##0.0</c:formatCode>
                      <c:ptCount val="8"/>
                      <c:pt idx="0">
                        <c:v>80</c:v>
                      </c:pt>
                      <c:pt idx="1">
                        <c:v>85</c:v>
                      </c:pt>
                      <c:pt idx="2">
                        <c:v>90</c:v>
                      </c:pt>
                      <c:pt idx="3">
                        <c:v>104</c:v>
                      </c:pt>
                      <c:pt idx="4">
                        <c:v>97</c:v>
                      </c:pt>
                      <c:pt idx="5">
                        <c:v>119</c:v>
                      </c:pt>
                      <c:pt idx="6">
                        <c:v>119</c:v>
                      </c:pt>
                      <c:pt idx="7">
                        <c:v>170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5C29-4A0D-9AAA-513BCF7C11AC}"/>
                  </c:ext>
                </c:extLst>
              </c15:ser>
            </c15:filteredLineSeries>
          </c:ext>
        </c:extLst>
      </c:lineChart>
      <c:catAx>
        <c:axId val="8723247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000">
                    <a:solidFill>
                      <a:schemeClr val="accent1"/>
                    </a:solidFill>
                  </a:rPr>
                  <a:t>Leto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24357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72330079"/>
        <c:crosses val="autoZero"/>
        <c:auto val="1"/>
        <c:lblAlgn val="ctr"/>
        <c:lblOffset val="100"/>
        <c:noMultiLvlLbl val="0"/>
      </c:catAx>
      <c:valAx>
        <c:axId val="87233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124357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 sz="1000">
                    <a:solidFill>
                      <a:srgbClr val="124357"/>
                    </a:solidFill>
                  </a:rPr>
                  <a:t>EUR/MWh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124357"/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24357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7232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75956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275956"/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dirty="0"/>
              <a:t>Število ogrevalnih dni v letu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1"/>
          <c:tx>
            <c:strRef>
              <c:f>List1!$B$12</c:f>
              <c:strCache>
                <c:ptCount val="1"/>
                <c:pt idx="0">
                  <c:v>Št. ogrevalnih dni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List1!$C$5:$I$5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List1!$C$12:$I$12</c:f>
              <c:numCache>
                <c:formatCode>#,##0</c:formatCode>
                <c:ptCount val="7"/>
                <c:pt idx="0">
                  <c:v>168</c:v>
                </c:pt>
                <c:pt idx="1">
                  <c:v>161</c:v>
                </c:pt>
                <c:pt idx="2">
                  <c:v>178</c:v>
                </c:pt>
                <c:pt idx="3">
                  <c:v>184</c:v>
                </c:pt>
                <c:pt idx="4">
                  <c:v>201</c:v>
                </c:pt>
                <c:pt idx="5">
                  <c:v>173</c:v>
                </c:pt>
                <c:pt idx="6">
                  <c:v>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B8-4460-B8AF-25BC8C9982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8745536"/>
        <c:axId val="578746496"/>
      </c:barChart>
      <c:lineChart>
        <c:grouping val="standard"/>
        <c:varyColors val="0"/>
        <c:ser>
          <c:idx val="1"/>
          <c:order val="0"/>
          <c:tx>
            <c:strRef>
              <c:f>List1!$B$11</c:f>
              <c:strCache>
                <c:ptCount val="1"/>
                <c:pt idx="0">
                  <c:v>Temperaturni primanjkljaj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List1!$C$5:$K$5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List1!$C$11:$I$11</c:f>
              <c:numCache>
                <c:formatCode>#,##0</c:formatCode>
                <c:ptCount val="7"/>
                <c:pt idx="0">
                  <c:v>2730</c:v>
                </c:pt>
                <c:pt idx="1">
                  <c:v>2701</c:v>
                </c:pt>
                <c:pt idx="2">
                  <c:v>2572</c:v>
                </c:pt>
                <c:pt idx="3">
                  <c:v>2894</c:v>
                </c:pt>
                <c:pt idx="4">
                  <c:v>3158</c:v>
                </c:pt>
                <c:pt idx="5">
                  <c:v>2735</c:v>
                </c:pt>
                <c:pt idx="6">
                  <c:v>2660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B8-4460-B8AF-25BC8C9982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416800"/>
        <c:axId val="456418240"/>
      </c:lineChart>
      <c:catAx>
        <c:axId val="45641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56418240"/>
        <c:crosses val="autoZero"/>
        <c:auto val="1"/>
        <c:lblAlgn val="ctr"/>
        <c:lblOffset val="100"/>
        <c:noMultiLvlLbl val="0"/>
      </c:catAx>
      <c:valAx>
        <c:axId val="45641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/>
                  <a:t>STD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56416800"/>
        <c:crosses val="autoZero"/>
        <c:crossBetween val="between"/>
      </c:valAx>
      <c:valAx>
        <c:axId val="5787464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/>
                  <a:t>število ogrevalnih dni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78745536"/>
        <c:crosses val="max"/>
        <c:crossBetween val="between"/>
      </c:valAx>
      <c:catAx>
        <c:axId val="578745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87464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9AD1C-AD65-48E8-BFAC-A30C0563167C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67268281-C1BD-4485-BBA9-4788C0019312}">
      <dgm:prSet phldrT="[besedilo]"/>
      <dgm:spPr/>
      <dgm:t>
        <a:bodyPr/>
        <a:lstStyle/>
        <a:p>
          <a:r>
            <a:rPr lang="sl-SI" dirty="0"/>
            <a:t>Zanesljivost oskrbe</a:t>
          </a:r>
        </a:p>
      </dgm:t>
    </dgm:pt>
    <dgm:pt modelId="{DB3DF049-2A67-4D5E-8358-732C00F5C9E1}" type="parTrans" cxnId="{1B2C90B8-5317-49F5-8923-23964E3D1832}">
      <dgm:prSet/>
      <dgm:spPr/>
      <dgm:t>
        <a:bodyPr/>
        <a:lstStyle/>
        <a:p>
          <a:endParaRPr lang="sl-SI"/>
        </a:p>
      </dgm:t>
    </dgm:pt>
    <dgm:pt modelId="{AB10552E-67C7-4874-B51C-B3A78529E27C}" type="sibTrans" cxnId="{1B2C90B8-5317-49F5-8923-23964E3D1832}">
      <dgm:prSet/>
      <dgm:spPr/>
      <dgm:t>
        <a:bodyPr/>
        <a:lstStyle/>
        <a:p>
          <a:endParaRPr lang="sl-SI"/>
        </a:p>
      </dgm:t>
    </dgm:pt>
    <dgm:pt modelId="{0252C06F-2BA2-4D65-B2E8-B4BD1504E677}">
      <dgm:prSet phldrT="[besedilo]"/>
      <dgm:spPr/>
      <dgm:t>
        <a:bodyPr/>
        <a:lstStyle/>
        <a:p>
          <a:r>
            <a:rPr lang="sl-SI" dirty="0"/>
            <a:t>Cenovna dostopnost</a:t>
          </a:r>
        </a:p>
      </dgm:t>
    </dgm:pt>
    <dgm:pt modelId="{BB922439-BD90-41A9-87A8-8BE5191A77E5}" type="parTrans" cxnId="{9F653C31-FE68-4EBA-A92F-FC403ED6F01F}">
      <dgm:prSet/>
      <dgm:spPr/>
      <dgm:t>
        <a:bodyPr/>
        <a:lstStyle/>
        <a:p>
          <a:endParaRPr lang="sl-SI"/>
        </a:p>
      </dgm:t>
    </dgm:pt>
    <dgm:pt modelId="{AA58317E-64F6-4107-9F4C-A3568684014F}" type="sibTrans" cxnId="{9F653C31-FE68-4EBA-A92F-FC403ED6F01F}">
      <dgm:prSet/>
      <dgm:spPr/>
      <dgm:t>
        <a:bodyPr/>
        <a:lstStyle/>
        <a:p>
          <a:endParaRPr lang="sl-SI"/>
        </a:p>
      </dgm:t>
    </dgm:pt>
    <dgm:pt modelId="{1DE73960-8CE1-4A6C-9130-FECE6B796C3E}">
      <dgm:prSet phldrT="[besedilo]"/>
      <dgm:spPr/>
      <dgm:t>
        <a:bodyPr/>
        <a:lstStyle/>
        <a:p>
          <a:r>
            <a:rPr lang="sl-SI" dirty="0" err="1"/>
            <a:t>Okoljska</a:t>
          </a:r>
          <a:r>
            <a:rPr lang="sl-SI" dirty="0"/>
            <a:t> sprejemljivost</a:t>
          </a:r>
        </a:p>
      </dgm:t>
    </dgm:pt>
    <dgm:pt modelId="{5BC86978-B752-40E7-BFAE-496C470A7464}" type="parTrans" cxnId="{8E11C321-395C-44E9-8B90-241537878E45}">
      <dgm:prSet/>
      <dgm:spPr/>
      <dgm:t>
        <a:bodyPr/>
        <a:lstStyle/>
        <a:p>
          <a:endParaRPr lang="sl-SI"/>
        </a:p>
      </dgm:t>
    </dgm:pt>
    <dgm:pt modelId="{2F3E41D9-100C-41B0-9789-0855B3E5436D}" type="sibTrans" cxnId="{8E11C321-395C-44E9-8B90-241537878E45}">
      <dgm:prSet/>
      <dgm:spPr/>
      <dgm:t>
        <a:bodyPr/>
        <a:lstStyle/>
        <a:p>
          <a:endParaRPr lang="sl-SI"/>
        </a:p>
      </dgm:t>
    </dgm:pt>
    <dgm:pt modelId="{35895C83-2832-4235-9FBA-4C5794D31EC3}" type="pres">
      <dgm:prSet presAssocID="{3809AD1C-AD65-48E8-BFAC-A30C0563167C}" presName="Name0" presStyleCnt="0">
        <dgm:presLayoutVars>
          <dgm:dir/>
          <dgm:animLvl val="lvl"/>
          <dgm:resizeHandles val="exact"/>
        </dgm:presLayoutVars>
      </dgm:prSet>
      <dgm:spPr/>
    </dgm:pt>
    <dgm:pt modelId="{0B9BB8AF-6E8E-4BFD-AB44-A567A0C263A8}" type="pres">
      <dgm:prSet presAssocID="{67268281-C1BD-4485-BBA9-4788C001931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BF72543-DDE4-47FE-A723-6CE137D5A082}" type="pres">
      <dgm:prSet presAssocID="{AB10552E-67C7-4874-B51C-B3A78529E27C}" presName="parTxOnlySpace" presStyleCnt="0"/>
      <dgm:spPr/>
    </dgm:pt>
    <dgm:pt modelId="{97BB8E67-B9F6-4F25-A77A-A1076E08031F}" type="pres">
      <dgm:prSet presAssocID="{0252C06F-2BA2-4D65-B2E8-B4BD1504E67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EE43506-F2AE-4229-80EA-C10642FA31F1}" type="pres">
      <dgm:prSet presAssocID="{AA58317E-64F6-4107-9F4C-A3568684014F}" presName="parTxOnlySpace" presStyleCnt="0"/>
      <dgm:spPr/>
    </dgm:pt>
    <dgm:pt modelId="{1DC07ED3-1177-4A7F-8D11-1A88D0D9BF2F}" type="pres">
      <dgm:prSet presAssocID="{1DE73960-8CE1-4A6C-9130-FECE6B796C3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5196800-5E80-4A2C-AA54-A74572EFDE79}" type="presOf" srcId="{0252C06F-2BA2-4D65-B2E8-B4BD1504E677}" destId="{97BB8E67-B9F6-4F25-A77A-A1076E08031F}" srcOrd="0" destOrd="0" presId="urn:microsoft.com/office/officeart/2005/8/layout/chevron1"/>
    <dgm:cxn modelId="{8E11C321-395C-44E9-8B90-241537878E45}" srcId="{3809AD1C-AD65-48E8-BFAC-A30C0563167C}" destId="{1DE73960-8CE1-4A6C-9130-FECE6B796C3E}" srcOrd="2" destOrd="0" parTransId="{5BC86978-B752-40E7-BFAE-496C470A7464}" sibTransId="{2F3E41D9-100C-41B0-9789-0855B3E5436D}"/>
    <dgm:cxn modelId="{9F653C31-FE68-4EBA-A92F-FC403ED6F01F}" srcId="{3809AD1C-AD65-48E8-BFAC-A30C0563167C}" destId="{0252C06F-2BA2-4D65-B2E8-B4BD1504E677}" srcOrd="1" destOrd="0" parTransId="{BB922439-BD90-41A9-87A8-8BE5191A77E5}" sibTransId="{AA58317E-64F6-4107-9F4C-A3568684014F}"/>
    <dgm:cxn modelId="{29A05452-4DE6-493F-BC70-679D562D8D41}" type="presOf" srcId="{67268281-C1BD-4485-BBA9-4788C0019312}" destId="{0B9BB8AF-6E8E-4BFD-AB44-A567A0C263A8}" srcOrd="0" destOrd="0" presId="urn:microsoft.com/office/officeart/2005/8/layout/chevron1"/>
    <dgm:cxn modelId="{4884095A-B3D3-45F2-9A8E-F3A2CE7A7055}" type="presOf" srcId="{1DE73960-8CE1-4A6C-9130-FECE6B796C3E}" destId="{1DC07ED3-1177-4A7F-8D11-1A88D0D9BF2F}" srcOrd="0" destOrd="0" presId="urn:microsoft.com/office/officeart/2005/8/layout/chevron1"/>
    <dgm:cxn modelId="{CE0ACD9D-5F13-40DD-B6DA-0BF81ADD3956}" type="presOf" srcId="{3809AD1C-AD65-48E8-BFAC-A30C0563167C}" destId="{35895C83-2832-4235-9FBA-4C5794D31EC3}" srcOrd="0" destOrd="0" presId="urn:microsoft.com/office/officeart/2005/8/layout/chevron1"/>
    <dgm:cxn modelId="{1B2C90B8-5317-49F5-8923-23964E3D1832}" srcId="{3809AD1C-AD65-48E8-BFAC-A30C0563167C}" destId="{67268281-C1BD-4485-BBA9-4788C0019312}" srcOrd="0" destOrd="0" parTransId="{DB3DF049-2A67-4D5E-8358-732C00F5C9E1}" sibTransId="{AB10552E-67C7-4874-B51C-B3A78529E27C}"/>
    <dgm:cxn modelId="{CB247795-18AA-4AF1-B43C-296A4C90C133}" type="presParOf" srcId="{35895C83-2832-4235-9FBA-4C5794D31EC3}" destId="{0B9BB8AF-6E8E-4BFD-AB44-A567A0C263A8}" srcOrd="0" destOrd="0" presId="urn:microsoft.com/office/officeart/2005/8/layout/chevron1"/>
    <dgm:cxn modelId="{AB0C81F4-C388-43D0-9484-90EDBB027A6C}" type="presParOf" srcId="{35895C83-2832-4235-9FBA-4C5794D31EC3}" destId="{BBF72543-DDE4-47FE-A723-6CE137D5A082}" srcOrd="1" destOrd="0" presId="urn:microsoft.com/office/officeart/2005/8/layout/chevron1"/>
    <dgm:cxn modelId="{6DEF621F-AEC9-4A3E-858A-A91C442DDEFF}" type="presParOf" srcId="{35895C83-2832-4235-9FBA-4C5794D31EC3}" destId="{97BB8E67-B9F6-4F25-A77A-A1076E08031F}" srcOrd="2" destOrd="0" presId="urn:microsoft.com/office/officeart/2005/8/layout/chevron1"/>
    <dgm:cxn modelId="{809ED389-63F5-4051-9F5B-8C65908EA9F0}" type="presParOf" srcId="{35895C83-2832-4235-9FBA-4C5794D31EC3}" destId="{8EE43506-F2AE-4229-80EA-C10642FA31F1}" srcOrd="3" destOrd="0" presId="urn:microsoft.com/office/officeart/2005/8/layout/chevron1"/>
    <dgm:cxn modelId="{D29F8ABD-8FD1-496A-856D-F09715C4D1FD}" type="presParOf" srcId="{35895C83-2832-4235-9FBA-4C5794D31EC3}" destId="{1DC07ED3-1177-4A7F-8D11-1A88D0D9BF2F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AE775B-531F-4DE8-A636-68F4815360CB}" type="doc">
      <dgm:prSet loTypeId="urn:microsoft.com/office/officeart/2005/8/layout/arrow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A5D39CCB-ED63-4048-AF27-896F3D5BF460}">
      <dgm:prSet phldrT="[besedilo]" custT="1"/>
      <dgm:spPr/>
      <dgm:t>
        <a:bodyPr/>
        <a:lstStyle/>
        <a:p>
          <a:r>
            <a:rPr lang="sl-SI" sz="1400" dirty="0"/>
            <a:t>2017</a:t>
          </a:r>
        </a:p>
      </dgm:t>
    </dgm:pt>
    <dgm:pt modelId="{041D1576-2163-4F35-A5BA-BC31BB8A62B9}" type="parTrans" cxnId="{68C0CC39-3005-4857-ABCA-E3275BB98BBA}">
      <dgm:prSet/>
      <dgm:spPr/>
      <dgm:t>
        <a:bodyPr/>
        <a:lstStyle/>
        <a:p>
          <a:endParaRPr lang="sl-SI"/>
        </a:p>
      </dgm:t>
    </dgm:pt>
    <dgm:pt modelId="{73D8B439-0A78-4D9C-8734-DC5573AA05A4}" type="sibTrans" cxnId="{68C0CC39-3005-4857-ABCA-E3275BB98BBA}">
      <dgm:prSet/>
      <dgm:spPr/>
      <dgm:t>
        <a:bodyPr/>
        <a:lstStyle/>
        <a:p>
          <a:endParaRPr lang="sl-SI"/>
        </a:p>
      </dgm:t>
    </dgm:pt>
    <dgm:pt modelId="{E456DE42-3046-45E2-AA33-1E5A303747A0}">
      <dgm:prSet phldrT="[besedilo]" custT="1"/>
      <dgm:spPr/>
      <dgm:t>
        <a:bodyPr/>
        <a:lstStyle/>
        <a:p>
          <a:r>
            <a:rPr kumimoji="0" lang="sl-SI" sz="1200" b="1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Obnova kogeneracijskih naprav SPTE 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(</a:t>
          </a:r>
          <a:r>
            <a:rPr kumimoji="0" lang="sl-SI" sz="1200" b="0" i="0" u="none" strike="noStrike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Qtpl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</a:t>
          </a:r>
          <a:r>
            <a:rPr lang="sl-SI" sz="1200" dirty="0">
              <a:latin typeface="Energetika Maribor" panose="020F0503020203050203" pitchFamily="34" charset="-18"/>
              <a:sym typeface="Symbol" panose="05050102010706020507" pitchFamily="18" charset="2"/>
            </a:rPr>
            <a:t>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13 MW, </a:t>
          </a:r>
          <a:r>
            <a:rPr kumimoji="0" lang="sl-SI" sz="1200" b="0" i="0" u="none" strike="noStrike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Qel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</a:t>
          </a:r>
          <a:r>
            <a:rPr lang="sl-SI" sz="1200" dirty="0">
              <a:latin typeface="Energetika Maribor" panose="020F0503020203050203" pitchFamily="34" charset="-18"/>
              <a:sym typeface="Symbol" panose="05050102010706020507" pitchFamily="18" charset="2"/>
            </a:rPr>
            <a:t> 13 MW)</a:t>
          </a:r>
          <a:endParaRPr lang="sl-SI" sz="1200" dirty="0"/>
        </a:p>
      </dgm:t>
    </dgm:pt>
    <dgm:pt modelId="{6A2B0AED-AA24-40A3-8993-D54F85F33610}" type="parTrans" cxnId="{E2F3DE44-2CF2-4189-B78A-559D9611ED49}">
      <dgm:prSet/>
      <dgm:spPr/>
      <dgm:t>
        <a:bodyPr/>
        <a:lstStyle/>
        <a:p>
          <a:endParaRPr lang="sl-SI"/>
        </a:p>
      </dgm:t>
    </dgm:pt>
    <dgm:pt modelId="{EC29D89E-DBB7-4041-B5DA-416A99E42D27}" type="sibTrans" cxnId="{E2F3DE44-2CF2-4189-B78A-559D9611ED49}">
      <dgm:prSet/>
      <dgm:spPr/>
      <dgm:t>
        <a:bodyPr/>
        <a:lstStyle/>
        <a:p>
          <a:endParaRPr lang="sl-SI"/>
        </a:p>
      </dgm:t>
    </dgm:pt>
    <dgm:pt modelId="{28A44979-342D-43E9-8E29-AF60D61DC025}">
      <dgm:prSet phldrT="[besedilo]" custT="1"/>
      <dgm:spPr/>
      <dgm:t>
        <a:bodyPr/>
        <a:lstStyle/>
        <a:p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  <a:sym typeface="Symbol" panose="05050102010706020507" pitchFamily="18" charset="2"/>
            </a:rPr>
            <a:t>Investicija 4,2 mio €</a:t>
          </a:r>
          <a:endParaRPr lang="sl-SI" sz="1200" dirty="0"/>
        </a:p>
      </dgm:t>
    </dgm:pt>
    <dgm:pt modelId="{DCCD9751-7DA0-47A5-ABB6-DD690493AA28}" type="parTrans" cxnId="{AE7F2C20-D295-4F8D-A34A-BFB725167524}">
      <dgm:prSet/>
      <dgm:spPr/>
      <dgm:t>
        <a:bodyPr/>
        <a:lstStyle/>
        <a:p>
          <a:endParaRPr lang="sl-SI"/>
        </a:p>
      </dgm:t>
    </dgm:pt>
    <dgm:pt modelId="{EA93A5DA-325C-4A2A-BE74-1FD5765AB372}" type="sibTrans" cxnId="{AE7F2C20-D295-4F8D-A34A-BFB725167524}">
      <dgm:prSet/>
      <dgm:spPr/>
      <dgm:t>
        <a:bodyPr/>
        <a:lstStyle/>
        <a:p>
          <a:endParaRPr lang="sl-SI"/>
        </a:p>
      </dgm:t>
    </dgm:pt>
    <dgm:pt modelId="{3F054F69-E7F0-44F0-AE75-7850C17B6048}">
      <dgm:prSet phldrT="[besedilo]"/>
      <dgm:spPr/>
      <dgm:t>
        <a:bodyPr/>
        <a:lstStyle/>
        <a:p>
          <a:r>
            <a:rPr lang="sl-SI" sz="1400" dirty="0"/>
            <a:t>2018</a:t>
          </a:r>
        </a:p>
      </dgm:t>
    </dgm:pt>
    <dgm:pt modelId="{D7559159-3F4F-40E8-8DA4-DDA17F39C761}" type="parTrans" cxnId="{6576E34D-9109-4DC3-A1D5-F8FCEC273BBE}">
      <dgm:prSet/>
      <dgm:spPr/>
      <dgm:t>
        <a:bodyPr/>
        <a:lstStyle/>
        <a:p>
          <a:endParaRPr lang="sl-SI"/>
        </a:p>
      </dgm:t>
    </dgm:pt>
    <dgm:pt modelId="{F74A5592-0792-4C75-8EFC-93D85DF97B13}" type="sibTrans" cxnId="{6576E34D-9109-4DC3-A1D5-F8FCEC273BBE}">
      <dgm:prSet/>
      <dgm:spPr/>
      <dgm:t>
        <a:bodyPr/>
        <a:lstStyle/>
        <a:p>
          <a:endParaRPr lang="sl-SI"/>
        </a:p>
      </dgm:t>
    </dgm:pt>
    <dgm:pt modelId="{DD170DB5-CC23-4957-A2CE-1D13B5E68A3F}">
      <dgm:prSet phldrT="[besedilo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sl-SI" sz="1200" b="1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Obnova kogeneracijske naprave SPTE 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(</a:t>
          </a:r>
          <a:r>
            <a:rPr kumimoji="0" lang="sl-SI" sz="1200" b="0" i="0" u="none" strike="noStrike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Qtpl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</a:t>
          </a:r>
          <a:r>
            <a:rPr lang="sl-SI" sz="1200" dirty="0">
              <a:latin typeface="Energetika Maribor" panose="020F0503020203050203" pitchFamily="34" charset="-18"/>
              <a:sym typeface="Symbol" panose="05050102010706020507" pitchFamily="18" charset="2"/>
            </a:rPr>
            <a:t>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2 MW, </a:t>
          </a:r>
          <a:r>
            <a:rPr kumimoji="0" lang="sl-SI" sz="1200" b="0" i="0" u="none" strike="noStrike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Qel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</a:t>
          </a:r>
          <a:r>
            <a:rPr lang="sl-SI" sz="1200" dirty="0">
              <a:latin typeface="Energetika Maribor" panose="020F0503020203050203" pitchFamily="34" charset="-18"/>
              <a:sym typeface="Symbol" panose="05050102010706020507" pitchFamily="18" charset="2"/>
            </a:rPr>
            <a:t> 2 MW) </a:t>
          </a:r>
          <a:endParaRPr lang="sl-SI" sz="1200" dirty="0"/>
        </a:p>
      </dgm:t>
    </dgm:pt>
    <dgm:pt modelId="{407D0411-9049-4A54-BC4E-3BE8B3B8B897}" type="parTrans" cxnId="{E64D611C-7C49-42BE-B85C-D2610B4412CE}">
      <dgm:prSet/>
      <dgm:spPr/>
      <dgm:t>
        <a:bodyPr/>
        <a:lstStyle/>
        <a:p>
          <a:endParaRPr lang="sl-SI"/>
        </a:p>
      </dgm:t>
    </dgm:pt>
    <dgm:pt modelId="{1F24B999-A0CA-40B1-B7E6-A36203C547D8}" type="sibTrans" cxnId="{E64D611C-7C49-42BE-B85C-D2610B4412CE}">
      <dgm:prSet/>
      <dgm:spPr/>
      <dgm:t>
        <a:bodyPr/>
        <a:lstStyle/>
        <a:p>
          <a:endParaRPr lang="sl-SI"/>
        </a:p>
      </dgm:t>
    </dgm:pt>
    <dgm:pt modelId="{CF06962B-FADD-43B8-95E2-E29884AB3AC0}">
      <dgm:prSet phldrT="[besedilo]" custT="1"/>
      <dgm:spPr/>
      <dgm:t>
        <a:bodyPr/>
        <a:lstStyle/>
        <a:p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  <a:sym typeface="Symbol" panose="05050102010706020507" pitchFamily="18" charset="2"/>
            </a:rPr>
            <a:t>Investicija 1,5 mio €</a:t>
          </a:r>
          <a:endParaRPr lang="sl-SI" sz="1200" dirty="0"/>
        </a:p>
      </dgm:t>
    </dgm:pt>
    <dgm:pt modelId="{534F9E6F-0F9D-40A4-9700-ACFF19E7F3DA}" type="parTrans" cxnId="{1E39E110-FCA6-4F08-A700-3B74AACABCD0}">
      <dgm:prSet/>
      <dgm:spPr/>
      <dgm:t>
        <a:bodyPr/>
        <a:lstStyle/>
        <a:p>
          <a:endParaRPr lang="sl-SI"/>
        </a:p>
      </dgm:t>
    </dgm:pt>
    <dgm:pt modelId="{45BF6E58-B9DB-4308-BCF7-28D35E1CD268}" type="sibTrans" cxnId="{1E39E110-FCA6-4F08-A700-3B74AACABCD0}">
      <dgm:prSet/>
      <dgm:spPr/>
      <dgm:t>
        <a:bodyPr/>
        <a:lstStyle/>
        <a:p>
          <a:endParaRPr lang="sl-SI"/>
        </a:p>
      </dgm:t>
    </dgm:pt>
    <dgm:pt modelId="{53F582CF-6ADE-4E49-B928-0B7501926997}">
      <dgm:prSet phldrT="[besedilo]"/>
      <dgm:spPr/>
      <dgm:t>
        <a:bodyPr/>
        <a:lstStyle/>
        <a:p>
          <a:r>
            <a:rPr lang="sl-SI" sz="1400" dirty="0"/>
            <a:t>2019/20</a:t>
          </a:r>
        </a:p>
      </dgm:t>
    </dgm:pt>
    <dgm:pt modelId="{45B507BF-CC2D-4BFC-982D-1EE29947F753}" type="parTrans" cxnId="{F6C1EC15-BEDA-4727-BAD5-FC2DD3DA2653}">
      <dgm:prSet/>
      <dgm:spPr/>
      <dgm:t>
        <a:bodyPr/>
        <a:lstStyle/>
        <a:p>
          <a:endParaRPr lang="sl-SI"/>
        </a:p>
      </dgm:t>
    </dgm:pt>
    <dgm:pt modelId="{17834B9D-D897-41C3-AA7D-9858657BF237}" type="sibTrans" cxnId="{F6C1EC15-BEDA-4727-BAD5-FC2DD3DA2653}">
      <dgm:prSet/>
      <dgm:spPr/>
      <dgm:t>
        <a:bodyPr/>
        <a:lstStyle/>
        <a:p>
          <a:endParaRPr lang="sl-SI"/>
        </a:p>
      </dgm:t>
    </dgm:pt>
    <dgm:pt modelId="{FF16D838-E15F-451E-97BA-5A233B081047}">
      <dgm:prSet phldrT="[besedilo]" custT="1"/>
      <dgm:spPr/>
      <dgm:t>
        <a:bodyPr/>
        <a:lstStyle/>
        <a:p>
          <a:r>
            <a:rPr lang="sl-SI" sz="1200" b="1" dirty="0">
              <a:latin typeface="Energetika Maribor" panose="020F0503020203050203" pitchFamily="34" charset="-18"/>
            </a:rPr>
            <a:t>Zamenjava dotrajanih plinskih kotlov </a:t>
          </a:r>
          <a:r>
            <a:rPr lang="sl-SI" sz="1200" dirty="0">
              <a:latin typeface="Energetika Maribor" panose="020F0503020203050203" pitchFamily="34" charset="-18"/>
            </a:rPr>
            <a:t>(</a:t>
          </a:r>
          <a:r>
            <a:rPr lang="sl-SI" sz="1200" dirty="0" err="1">
              <a:latin typeface="Energetika Maribor" panose="020F0503020203050203" pitchFamily="34" charset="-18"/>
            </a:rPr>
            <a:t>Qtpl</a:t>
          </a:r>
          <a:r>
            <a:rPr lang="sl-SI" sz="1200" dirty="0">
              <a:latin typeface="Energetika Maribor" panose="020F0503020203050203" pitchFamily="34" charset="-18"/>
            </a:rPr>
            <a:t> = 2 x 25 MW) </a:t>
          </a:r>
          <a:endParaRPr lang="sl-SI" sz="1200" dirty="0"/>
        </a:p>
      </dgm:t>
    </dgm:pt>
    <dgm:pt modelId="{A86A8912-4D5C-4E8A-9E99-F46F18D5DD99}" type="parTrans" cxnId="{D3479575-568F-4B09-A14D-565EC25E9E5E}">
      <dgm:prSet/>
      <dgm:spPr/>
      <dgm:t>
        <a:bodyPr/>
        <a:lstStyle/>
        <a:p>
          <a:endParaRPr lang="sl-SI"/>
        </a:p>
      </dgm:t>
    </dgm:pt>
    <dgm:pt modelId="{38B35A7E-6B93-4930-B7D4-CFBB57A62E47}" type="sibTrans" cxnId="{D3479575-568F-4B09-A14D-565EC25E9E5E}">
      <dgm:prSet/>
      <dgm:spPr/>
      <dgm:t>
        <a:bodyPr/>
        <a:lstStyle/>
        <a:p>
          <a:endParaRPr lang="sl-SI"/>
        </a:p>
      </dgm:t>
    </dgm:pt>
    <dgm:pt modelId="{A1AB19A4-DCD7-45AE-9A62-1829EBB67D6B}">
      <dgm:prSet phldrT="[besedilo]" custT="1"/>
      <dgm:spPr/>
      <dgm:t>
        <a:bodyPr/>
        <a:lstStyle/>
        <a:p>
          <a:r>
            <a:rPr lang="sl-SI" sz="1200" b="1" dirty="0">
              <a:latin typeface="Energetika Maribor" panose="020F0503020203050203" pitchFamily="34" charset="-18"/>
            </a:rPr>
            <a:t>Zamenjava energetsko potratnih črpalk za distribucijo toplote </a:t>
          </a:r>
          <a:r>
            <a:rPr lang="sl-SI" sz="1200" dirty="0">
              <a:latin typeface="Energetika Maribor" panose="020F0503020203050203" pitchFamily="34" charset="-18"/>
            </a:rPr>
            <a:t>(4 črpalke)</a:t>
          </a:r>
          <a:endParaRPr lang="sl-SI" sz="1200" dirty="0"/>
        </a:p>
      </dgm:t>
    </dgm:pt>
    <dgm:pt modelId="{46DB807C-5273-436B-9B0E-3BF398D0577E}" type="parTrans" cxnId="{4F3D7CD9-30F1-4B99-BD19-3ABEDCB6D49A}">
      <dgm:prSet/>
      <dgm:spPr/>
      <dgm:t>
        <a:bodyPr/>
        <a:lstStyle/>
        <a:p>
          <a:endParaRPr lang="sl-SI"/>
        </a:p>
      </dgm:t>
    </dgm:pt>
    <dgm:pt modelId="{E7BA1EE2-372D-4E45-AABE-CE1BF7878695}" type="sibTrans" cxnId="{4F3D7CD9-30F1-4B99-BD19-3ABEDCB6D49A}">
      <dgm:prSet/>
      <dgm:spPr/>
      <dgm:t>
        <a:bodyPr/>
        <a:lstStyle/>
        <a:p>
          <a:endParaRPr lang="sl-SI"/>
        </a:p>
      </dgm:t>
    </dgm:pt>
    <dgm:pt modelId="{0E14E4DF-0A72-4239-8A99-AB686356D693}">
      <dgm:prSet/>
      <dgm:spPr/>
      <dgm:t>
        <a:bodyPr/>
        <a:lstStyle/>
        <a:p>
          <a:r>
            <a:rPr lang="sl-SI" sz="1400" dirty="0"/>
            <a:t>2023</a:t>
          </a:r>
        </a:p>
      </dgm:t>
    </dgm:pt>
    <dgm:pt modelId="{F0E7E649-63D1-41E0-8A29-704D59D3EBD5}" type="parTrans" cxnId="{17915845-AD8E-47A8-99A2-AF258FB30978}">
      <dgm:prSet/>
      <dgm:spPr/>
      <dgm:t>
        <a:bodyPr/>
        <a:lstStyle/>
        <a:p>
          <a:endParaRPr lang="sl-SI"/>
        </a:p>
      </dgm:t>
    </dgm:pt>
    <dgm:pt modelId="{BC558CE0-AF2E-4F2A-81C5-7E7BE843BD42}" type="sibTrans" cxnId="{17915845-AD8E-47A8-99A2-AF258FB30978}">
      <dgm:prSet/>
      <dgm:spPr/>
      <dgm:t>
        <a:bodyPr/>
        <a:lstStyle/>
        <a:p>
          <a:endParaRPr lang="sl-SI"/>
        </a:p>
      </dgm:t>
    </dgm:pt>
    <dgm:pt modelId="{392D1115-6A58-43A5-9881-B825C55CF529}">
      <dgm:prSet phldrT="[besedilo]" custT="1"/>
      <dgm:spPr/>
      <dgm:t>
        <a:bodyPr/>
        <a:lstStyle/>
        <a:p>
          <a:r>
            <a:rPr lang="sl-SI" sz="1200" b="1" dirty="0">
              <a:solidFill>
                <a:schemeClr val="tx1"/>
              </a:solidFill>
              <a:latin typeface="Energetika Maribor" panose="020F0503020203050203" pitchFamily="34" charset="-18"/>
            </a:rPr>
            <a:t>Postavitev hranilnikov toplote kapacitete </a:t>
          </a:r>
          <a:r>
            <a:rPr lang="sl-SI" sz="1200" dirty="0">
              <a:solidFill>
                <a:schemeClr val="tx1"/>
              </a:solidFill>
              <a:latin typeface="Energetika Maribor" panose="020F0503020203050203" pitchFamily="34" charset="-18"/>
            </a:rPr>
            <a:t>1000 m3</a:t>
          </a:r>
          <a:endParaRPr lang="sl-SI" sz="1200" dirty="0">
            <a:solidFill>
              <a:schemeClr val="tx1"/>
            </a:solidFill>
          </a:endParaRPr>
        </a:p>
      </dgm:t>
    </dgm:pt>
    <dgm:pt modelId="{D5466BC1-58DA-4F58-BD37-8B0B34D13472}" type="parTrans" cxnId="{86E02E2C-4581-4FEC-AE05-DE500BD2A5DD}">
      <dgm:prSet/>
      <dgm:spPr/>
      <dgm:t>
        <a:bodyPr/>
        <a:lstStyle/>
        <a:p>
          <a:endParaRPr lang="sl-SI"/>
        </a:p>
      </dgm:t>
    </dgm:pt>
    <dgm:pt modelId="{4862C275-9BF9-4B5F-893E-6C2B8CFB3C5D}" type="sibTrans" cxnId="{86E02E2C-4581-4FEC-AE05-DE500BD2A5DD}">
      <dgm:prSet/>
      <dgm:spPr/>
      <dgm:t>
        <a:bodyPr/>
        <a:lstStyle/>
        <a:p>
          <a:endParaRPr lang="sl-SI"/>
        </a:p>
      </dgm:t>
    </dgm:pt>
    <dgm:pt modelId="{61D2F836-486E-4651-AB23-D7BAEE175961}">
      <dgm:prSet phldrT="[besedilo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sl-SI" sz="1200" b="1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Namestitev solarnih sprejemnikov 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(</a:t>
          </a:r>
          <a:r>
            <a:rPr kumimoji="0" lang="sl-SI" sz="1200" b="0" i="0" u="none" strike="noStrike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Qtpl</a:t>
          </a:r>
          <a:r>
            <a:rPr kumimoji="0" lang="sl-SI" sz="1200" b="0" i="0" u="none" strike="noStrike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=150 kW)</a:t>
          </a:r>
          <a:endParaRPr lang="sl-SI" sz="1200" dirty="0"/>
        </a:p>
      </dgm:t>
    </dgm:pt>
    <dgm:pt modelId="{B62312ED-7ADA-4583-BC1B-AAFF372BCF46}" type="parTrans" cxnId="{6F87DCB9-3EF0-4CC6-8463-EBFE0626475C}">
      <dgm:prSet/>
      <dgm:spPr/>
      <dgm:t>
        <a:bodyPr/>
        <a:lstStyle/>
        <a:p>
          <a:endParaRPr lang="sl-SI"/>
        </a:p>
      </dgm:t>
    </dgm:pt>
    <dgm:pt modelId="{12D811AD-E3A0-4691-B5EE-D16F46A69AC4}" type="sibTrans" cxnId="{6F87DCB9-3EF0-4CC6-8463-EBFE0626475C}">
      <dgm:prSet/>
      <dgm:spPr/>
      <dgm:t>
        <a:bodyPr/>
        <a:lstStyle/>
        <a:p>
          <a:endParaRPr lang="sl-SI"/>
        </a:p>
      </dgm:t>
    </dgm:pt>
    <dgm:pt modelId="{2D04768B-D344-4803-B4F5-88A7B55C319C}">
      <dgm:prSet phldrT="[besedilo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sl-SI" sz="1200" dirty="0">
              <a:latin typeface="Energetika Maribor" panose="020F0503020203050203" pitchFamily="34" charset="-18"/>
            </a:rPr>
            <a:t>Investicija 3,1 mio €</a:t>
          </a:r>
        </a:p>
      </dgm:t>
    </dgm:pt>
    <dgm:pt modelId="{CA40F749-4D91-42BF-A575-28322071F74E}" type="parTrans" cxnId="{D23D1DB7-39C6-4446-A129-85039725B2DB}">
      <dgm:prSet/>
      <dgm:spPr/>
      <dgm:t>
        <a:bodyPr/>
        <a:lstStyle/>
        <a:p>
          <a:endParaRPr lang="sl-SI"/>
        </a:p>
      </dgm:t>
    </dgm:pt>
    <dgm:pt modelId="{4EDF4277-E5BA-419A-8F1F-DF1B85D81DC0}" type="sibTrans" cxnId="{D23D1DB7-39C6-4446-A129-85039725B2DB}">
      <dgm:prSet/>
      <dgm:spPr/>
      <dgm:t>
        <a:bodyPr/>
        <a:lstStyle/>
        <a:p>
          <a:endParaRPr lang="sl-SI"/>
        </a:p>
      </dgm:t>
    </dgm:pt>
    <dgm:pt modelId="{94B4DA48-E63A-49C2-A9C8-0AB3A68F2ECC}">
      <dgm:prSet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sl-SI" sz="1200" b="1" dirty="0">
              <a:latin typeface="Energetika Maribor" panose="020F0503020203050203" pitchFamily="34" charset="-18"/>
            </a:rPr>
            <a:t>Visokotemperaturna toplota črpalka</a:t>
          </a:r>
          <a:r>
            <a:rPr lang="sl-SI" sz="1200" dirty="0">
              <a:latin typeface="Energetika Maribor" panose="020F0503020203050203" pitchFamily="34" charset="-18"/>
            </a:rPr>
            <a:t> voda-voda (</a:t>
          </a:r>
          <a:r>
            <a:rPr lang="sl-SI" sz="1200" dirty="0" err="1">
              <a:latin typeface="Energetika Maribor" panose="020F0503020203050203" pitchFamily="34" charset="-18"/>
            </a:rPr>
            <a:t>Qtpl</a:t>
          </a:r>
          <a:r>
            <a:rPr lang="sl-SI" sz="1200" dirty="0">
              <a:latin typeface="Energetika Maribor" panose="020F0503020203050203" pitchFamily="34" charset="-18"/>
            </a:rPr>
            <a:t> </a:t>
          </a:r>
          <a:r>
            <a:rPr lang="sl-SI" sz="1200" dirty="0">
              <a:latin typeface="Energetika Maribor" panose="020F0503020203050203" pitchFamily="34" charset="-18"/>
              <a:sym typeface="Symbol" panose="05050102010706020507" pitchFamily="18" charset="2"/>
            </a:rPr>
            <a:t></a:t>
          </a:r>
          <a:r>
            <a:rPr lang="sl-SI" sz="1200" dirty="0">
              <a:latin typeface="Energetika Maribor" panose="020F0503020203050203" pitchFamily="34" charset="-18"/>
            </a:rPr>
            <a:t> 2,0 MW)</a:t>
          </a:r>
          <a:endParaRPr lang="sl-SI" sz="1200" dirty="0"/>
        </a:p>
      </dgm:t>
    </dgm:pt>
    <dgm:pt modelId="{07A60514-B5DA-4572-92CB-B4914CE06779}" type="parTrans" cxnId="{7A75740F-CF61-49B0-9C47-C78E8F1E01F9}">
      <dgm:prSet/>
      <dgm:spPr/>
      <dgm:t>
        <a:bodyPr/>
        <a:lstStyle/>
        <a:p>
          <a:endParaRPr lang="sl-SI"/>
        </a:p>
      </dgm:t>
    </dgm:pt>
    <dgm:pt modelId="{015AEFE3-96B8-4986-83CC-EBAA69F3CFE9}" type="sibTrans" cxnId="{7A75740F-CF61-49B0-9C47-C78E8F1E01F9}">
      <dgm:prSet/>
      <dgm:spPr/>
      <dgm:t>
        <a:bodyPr/>
        <a:lstStyle/>
        <a:p>
          <a:endParaRPr lang="sl-SI"/>
        </a:p>
      </dgm:t>
    </dgm:pt>
    <dgm:pt modelId="{F4953E82-63B4-4C46-BB30-E61E8CBF7A46}">
      <dgm:prSet custT="1"/>
      <dgm:spPr/>
      <dgm:t>
        <a:bodyPr/>
        <a:lstStyle/>
        <a:p>
          <a:r>
            <a:rPr lang="sl-SI" sz="1200" dirty="0">
              <a:latin typeface="Energetika Maribor" panose="020F0503020203050203" pitchFamily="34" charset="-18"/>
            </a:rPr>
            <a:t>samozadostnost – pogon VTČ z lastno SE in SPTE</a:t>
          </a:r>
          <a:endParaRPr lang="sl-SI" sz="1200" dirty="0"/>
        </a:p>
      </dgm:t>
    </dgm:pt>
    <dgm:pt modelId="{CF0567DE-C8C1-4E27-BD49-262781253F08}" type="parTrans" cxnId="{751D8A43-F0E1-45C2-9938-49F47573BE8B}">
      <dgm:prSet/>
      <dgm:spPr/>
      <dgm:t>
        <a:bodyPr/>
        <a:lstStyle/>
        <a:p>
          <a:endParaRPr lang="sl-SI"/>
        </a:p>
      </dgm:t>
    </dgm:pt>
    <dgm:pt modelId="{6952F88E-52EA-4F0D-B827-8CB35F464775}" type="sibTrans" cxnId="{751D8A43-F0E1-45C2-9938-49F47573BE8B}">
      <dgm:prSet/>
      <dgm:spPr/>
      <dgm:t>
        <a:bodyPr/>
        <a:lstStyle/>
        <a:p>
          <a:endParaRPr lang="sl-SI"/>
        </a:p>
      </dgm:t>
    </dgm:pt>
    <dgm:pt modelId="{533D1A73-6BEC-4814-8DBA-C7DC2D06B352}">
      <dgm:prSet custT="1"/>
      <dgm:spPr/>
      <dgm:t>
        <a:bodyPr/>
        <a:lstStyle/>
        <a:p>
          <a:r>
            <a:rPr lang="sl-SI" sz="1200" b="0" dirty="0">
              <a:latin typeface="Energetika Maribor" panose="020F0503020203050203" pitchFamily="34" charset="-18"/>
            </a:rPr>
            <a:t>Investicija 2,4 mio €</a:t>
          </a:r>
          <a:endParaRPr lang="sl-SI" sz="1200" b="0" dirty="0"/>
        </a:p>
      </dgm:t>
    </dgm:pt>
    <dgm:pt modelId="{C8432455-D0F2-4F42-B54C-682B4E4B5C83}" type="parTrans" cxnId="{3E66E3E0-FD8D-457A-B001-3245539B3B48}">
      <dgm:prSet/>
      <dgm:spPr/>
      <dgm:t>
        <a:bodyPr/>
        <a:lstStyle/>
        <a:p>
          <a:endParaRPr lang="sl-SI"/>
        </a:p>
      </dgm:t>
    </dgm:pt>
    <dgm:pt modelId="{1214C52F-6C62-42DB-A107-5E962D27033A}" type="sibTrans" cxnId="{3E66E3E0-FD8D-457A-B001-3245539B3B48}">
      <dgm:prSet/>
      <dgm:spPr/>
      <dgm:t>
        <a:bodyPr/>
        <a:lstStyle/>
        <a:p>
          <a:endParaRPr lang="sl-SI"/>
        </a:p>
      </dgm:t>
    </dgm:pt>
    <dgm:pt modelId="{78EAC03F-8C53-49B9-92F5-F7E5CBEAC404}">
      <dgm:prSet custT="1"/>
      <dgm:spPr/>
      <dgm:t>
        <a:bodyPr/>
        <a:lstStyle/>
        <a:p>
          <a:r>
            <a:rPr lang="sl-SI" sz="1400" dirty="0">
              <a:latin typeface="Energetika Maribor" panose="020F0503020203050203" pitchFamily="34" charset="-18"/>
            </a:rPr>
            <a:t>2025</a:t>
          </a:r>
        </a:p>
        <a:p>
          <a:r>
            <a:rPr lang="sl-SI" sz="1200" b="1" dirty="0">
              <a:latin typeface="Energetika Maribor" panose="020F0503020203050203" pitchFamily="34" charset="-18"/>
            </a:rPr>
            <a:t>Lesno </a:t>
          </a:r>
          <a:r>
            <a:rPr lang="sl-SI" sz="1200" b="1" dirty="0" err="1">
              <a:latin typeface="Energetika Maribor" panose="020F0503020203050203" pitchFamily="34" charset="-18"/>
            </a:rPr>
            <a:t>biomasni</a:t>
          </a:r>
          <a:r>
            <a:rPr lang="sl-SI" sz="1200" b="1" dirty="0">
              <a:latin typeface="Energetika Maribor" panose="020F0503020203050203" pitchFamily="34" charset="-18"/>
            </a:rPr>
            <a:t> kotel</a:t>
          </a:r>
          <a:r>
            <a:rPr lang="sl-SI" sz="1200" dirty="0">
              <a:latin typeface="Energetika Maribor" panose="020F0503020203050203" pitchFamily="34" charset="-18"/>
            </a:rPr>
            <a:t> (</a:t>
          </a:r>
          <a:r>
            <a:rPr lang="sl-SI" sz="1200" dirty="0" err="1">
              <a:solidFill>
                <a:srgbClr val="000000"/>
              </a:solidFill>
              <a:latin typeface="Energetika Maribor" panose="020F0503020203050203" pitchFamily="34" charset="-18"/>
            </a:rPr>
            <a:t>Qtpl</a:t>
          </a:r>
          <a:r>
            <a:rPr lang="sl-SI" sz="1200" dirty="0">
              <a:solidFill>
                <a:srgbClr val="000000"/>
              </a:solidFill>
              <a:latin typeface="Energetika Maribor" panose="020F0503020203050203" pitchFamily="34" charset="-18"/>
            </a:rPr>
            <a:t> </a:t>
          </a:r>
          <a:r>
            <a:rPr lang="sl-SI" sz="1200" dirty="0">
              <a:solidFill>
                <a:srgbClr val="000000"/>
              </a:solidFill>
              <a:latin typeface="Energetika Maribor" panose="020F0503020203050203" pitchFamily="34" charset="-18"/>
              <a:sym typeface="Symbol" panose="05050102010706020507" pitchFamily="18" charset="2"/>
            </a:rPr>
            <a:t></a:t>
          </a:r>
          <a:r>
            <a:rPr lang="sl-SI" sz="1200" dirty="0">
              <a:solidFill>
                <a:srgbClr val="000000"/>
              </a:solidFill>
              <a:latin typeface="Energetika Maribor" panose="020F0503020203050203" pitchFamily="34" charset="-18"/>
            </a:rPr>
            <a:t> 5 </a:t>
          </a:r>
          <a:r>
            <a:rPr lang="sl-SI" sz="1200" dirty="0" err="1">
              <a:solidFill>
                <a:srgbClr val="000000"/>
              </a:solidFill>
              <a:latin typeface="Energetika Maribor" panose="020F0503020203050203" pitchFamily="34" charset="-18"/>
            </a:rPr>
            <a:t>MWt</a:t>
          </a:r>
          <a:r>
            <a:rPr lang="sl-SI" sz="1200" dirty="0">
              <a:latin typeface="Energetika Maribor" panose="020F0503020203050203" pitchFamily="34" charset="-18"/>
            </a:rPr>
            <a:t>)</a:t>
          </a:r>
        </a:p>
        <a:p>
          <a:r>
            <a:rPr lang="sl-SI" sz="1200" dirty="0">
              <a:solidFill>
                <a:srgbClr val="000000"/>
              </a:solidFill>
              <a:latin typeface="Energetika Maribor" panose="020F0503020203050203" pitchFamily="34" charset="-18"/>
            </a:rPr>
            <a:t>Investicija 3,6 mio €</a:t>
          </a:r>
        </a:p>
        <a:p>
          <a:r>
            <a:rPr lang="sl-SI" sz="1200" dirty="0">
              <a:solidFill>
                <a:srgbClr val="000000"/>
              </a:solidFill>
              <a:latin typeface="Energetika Maribor" panose="020F0503020203050203" pitchFamily="34" charset="-18"/>
            </a:rPr>
            <a:t>Sofinanciranje NOO v višini 1,3 mio €</a:t>
          </a:r>
        </a:p>
        <a:p>
          <a:r>
            <a:rPr lang="sl-SI" sz="1200" dirty="0">
              <a:solidFill>
                <a:srgbClr val="000000"/>
              </a:solidFill>
              <a:latin typeface="Energetika Maribor" panose="020F0503020203050203" pitchFamily="34" charset="-18"/>
            </a:rPr>
            <a:t>Dolžniški / lastni kapital: 80/20</a:t>
          </a:r>
          <a:endParaRPr lang="sl-SI" sz="1200" dirty="0"/>
        </a:p>
      </dgm:t>
    </dgm:pt>
    <dgm:pt modelId="{0F160E54-0B00-4075-867A-2DC7618840B9}" type="parTrans" cxnId="{4AA251E3-49A0-4155-BB44-F62EA42CA0D3}">
      <dgm:prSet/>
      <dgm:spPr/>
      <dgm:t>
        <a:bodyPr/>
        <a:lstStyle/>
        <a:p>
          <a:endParaRPr lang="sl-SI"/>
        </a:p>
      </dgm:t>
    </dgm:pt>
    <dgm:pt modelId="{9BE7770E-3257-463A-8EB7-D2E208401B73}" type="sibTrans" cxnId="{4AA251E3-49A0-4155-BB44-F62EA42CA0D3}">
      <dgm:prSet/>
      <dgm:spPr/>
      <dgm:t>
        <a:bodyPr/>
        <a:lstStyle/>
        <a:p>
          <a:endParaRPr lang="sl-SI"/>
        </a:p>
      </dgm:t>
    </dgm:pt>
    <dgm:pt modelId="{44D6A103-905E-4FAF-BC1B-F7AA1376F400}">
      <dgm:prSet custT="1"/>
      <dgm:spPr/>
      <dgm:t>
        <a:bodyPr/>
        <a:lstStyle/>
        <a:p>
          <a:r>
            <a:rPr lang="sl-SI" sz="1200" dirty="0">
              <a:solidFill>
                <a:srgbClr val="000000"/>
              </a:solidFill>
              <a:latin typeface="Energetika Maribor" panose="020F0503020203050203" pitchFamily="34" charset="-18"/>
            </a:rPr>
            <a:t>Dolžniški / lastni kapital: 80/20</a:t>
          </a:r>
          <a:endParaRPr lang="sl-SI" sz="1200" b="0" dirty="0"/>
        </a:p>
      </dgm:t>
    </dgm:pt>
    <dgm:pt modelId="{8CC1A50B-9D80-4A2D-8378-0788103A5A9C}" type="parTrans" cxnId="{1FE8F6D6-B657-4FAB-A8FB-3C23E2793540}">
      <dgm:prSet/>
      <dgm:spPr/>
      <dgm:t>
        <a:bodyPr/>
        <a:lstStyle/>
        <a:p>
          <a:endParaRPr lang="sl-SI"/>
        </a:p>
      </dgm:t>
    </dgm:pt>
    <dgm:pt modelId="{075FFEB5-3244-4BA4-98B8-90E2BE6AD7C1}" type="sibTrans" cxnId="{1FE8F6D6-B657-4FAB-A8FB-3C23E2793540}">
      <dgm:prSet/>
      <dgm:spPr/>
      <dgm:t>
        <a:bodyPr/>
        <a:lstStyle/>
        <a:p>
          <a:endParaRPr lang="sl-SI"/>
        </a:p>
      </dgm:t>
    </dgm:pt>
    <dgm:pt modelId="{85D55EDA-41E2-47EA-A192-EE140341B078}" type="pres">
      <dgm:prSet presAssocID="{59AE775B-531F-4DE8-A636-68F4815360CB}" presName="arrowDiagram" presStyleCnt="0">
        <dgm:presLayoutVars>
          <dgm:chMax val="5"/>
          <dgm:dir/>
          <dgm:resizeHandles val="exact"/>
        </dgm:presLayoutVars>
      </dgm:prSet>
      <dgm:spPr/>
    </dgm:pt>
    <dgm:pt modelId="{2301CD9A-FA02-48EA-95EA-10A129CAD428}" type="pres">
      <dgm:prSet presAssocID="{59AE775B-531F-4DE8-A636-68F4815360CB}" presName="arrow" presStyleLbl="bgShp" presStyleIdx="0" presStyleCnt="1" custLinFactNeighborX="1254" custLinFactNeighborY="-1783"/>
      <dgm:spPr>
        <a:solidFill>
          <a:schemeClr val="bg1">
            <a:lumMod val="75000"/>
          </a:schemeClr>
        </a:solidFill>
      </dgm:spPr>
    </dgm:pt>
    <dgm:pt modelId="{4F4E3AAE-BD63-4157-B0CE-419F07CAA494}" type="pres">
      <dgm:prSet presAssocID="{59AE775B-531F-4DE8-A636-68F4815360CB}" presName="arrowDiagram5" presStyleCnt="0"/>
      <dgm:spPr/>
    </dgm:pt>
    <dgm:pt modelId="{3D843858-2F90-4C4B-9AD1-0D83DDFC260C}" type="pres">
      <dgm:prSet presAssocID="{A5D39CCB-ED63-4048-AF27-896F3D5BF460}" presName="bullet5a" presStyleLbl="node1" presStyleIdx="0" presStyleCnt="5"/>
      <dgm:spPr/>
    </dgm:pt>
    <dgm:pt modelId="{AA24BD9D-25A5-4F71-B5D1-073CD3B06991}" type="pres">
      <dgm:prSet presAssocID="{A5D39CCB-ED63-4048-AF27-896F3D5BF460}" presName="textBox5a" presStyleLbl="revTx" presStyleIdx="0" presStyleCnt="5">
        <dgm:presLayoutVars>
          <dgm:bulletEnabled val="1"/>
        </dgm:presLayoutVars>
      </dgm:prSet>
      <dgm:spPr/>
    </dgm:pt>
    <dgm:pt modelId="{F6C2B4F9-2F2A-46B1-82E7-F364F7CCD1B2}" type="pres">
      <dgm:prSet presAssocID="{3F054F69-E7F0-44F0-AE75-7850C17B6048}" presName="bullet5b" presStyleLbl="node1" presStyleIdx="1" presStyleCnt="5"/>
      <dgm:spPr/>
    </dgm:pt>
    <dgm:pt modelId="{F07F7357-A318-4213-8864-9BCE87D7D665}" type="pres">
      <dgm:prSet presAssocID="{3F054F69-E7F0-44F0-AE75-7850C17B6048}" presName="textBox5b" presStyleLbl="revTx" presStyleIdx="1" presStyleCnt="5">
        <dgm:presLayoutVars>
          <dgm:bulletEnabled val="1"/>
        </dgm:presLayoutVars>
      </dgm:prSet>
      <dgm:spPr/>
    </dgm:pt>
    <dgm:pt modelId="{83C71676-FA62-42BE-B097-30034B8EA2AD}" type="pres">
      <dgm:prSet presAssocID="{53F582CF-6ADE-4E49-B928-0B7501926997}" presName="bullet5c" presStyleLbl="node1" presStyleIdx="2" presStyleCnt="5"/>
      <dgm:spPr/>
    </dgm:pt>
    <dgm:pt modelId="{6FE43EC5-673A-45AE-8791-FA5174590C8E}" type="pres">
      <dgm:prSet presAssocID="{53F582CF-6ADE-4E49-B928-0B7501926997}" presName="textBox5c" presStyleLbl="revTx" presStyleIdx="2" presStyleCnt="5" custScaleX="121082" custLinFactNeighborX="3101" custLinFactNeighborY="4552">
        <dgm:presLayoutVars>
          <dgm:bulletEnabled val="1"/>
        </dgm:presLayoutVars>
      </dgm:prSet>
      <dgm:spPr/>
    </dgm:pt>
    <dgm:pt modelId="{49008A3A-13F0-4E40-85E9-B61D24B7D4FA}" type="pres">
      <dgm:prSet presAssocID="{0E14E4DF-0A72-4239-8A99-AB686356D693}" presName="bullet5d" presStyleLbl="node1" presStyleIdx="3" presStyleCnt="5"/>
      <dgm:spPr/>
    </dgm:pt>
    <dgm:pt modelId="{B83D9293-DCAF-4477-A11A-6B502EEC4AD9}" type="pres">
      <dgm:prSet presAssocID="{0E14E4DF-0A72-4239-8A99-AB686356D693}" presName="textBox5d" presStyleLbl="revTx" presStyleIdx="3" presStyleCnt="5">
        <dgm:presLayoutVars>
          <dgm:bulletEnabled val="1"/>
        </dgm:presLayoutVars>
      </dgm:prSet>
      <dgm:spPr/>
    </dgm:pt>
    <dgm:pt modelId="{C73ED2F8-6F43-4E97-9702-930710DD5681}" type="pres">
      <dgm:prSet presAssocID="{78EAC03F-8C53-49B9-92F5-F7E5CBEAC404}" presName="bullet5e" presStyleLbl="node1" presStyleIdx="4" presStyleCnt="5"/>
      <dgm:spPr/>
    </dgm:pt>
    <dgm:pt modelId="{15F31555-D8DA-4806-A0CA-390FD46D0FEF}" type="pres">
      <dgm:prSet presAssocID="{78EAC03F-8C53-49B9-92F5-F7E5CBEAC404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7A75740F-CF61-49B0-9C47-C78E8F1E01F9}" srcId="{0E14E4DF-0A72-4239-8A99-AB686356D693}" destId="{94B4DA48-E63A-49C2-A9C8-0AB3A68F2ECC}" srcOrd="0" destOrd="0" parTransId="{07A60514-B5DA-4572-92CB-B4914CE06779}" sibTransId="{015AEFE3-96B8-4986-83CC-EBAA69F3CFE9}"/>
    <dgm:cxn modelId="{1E39E110-FCA6-4F08-A700-3B74AACABCD0}" srcId="{3F054F69-E7F0-44F0-AE75-7850C17B6048}" destId="{CF06962B-FADD-43B8-95E2-E29884AB3AC0}" srcOrd="1" destOrd="0" parTransId="{534F9E6F-0F9D-40A4-9700-ACFF19E7F3DA}" sibTransId="{45BF6E58-B9DB-4308-BCF7-28D35E1CD268}"/>
    <dgm:cxn modelId="{3561B313-B8D1-4FE3-A2FB-36D7014F4F29}" type="presOf" srcId="{59AE775B-531F-4DE8-A636-68F4815360CB}" destId="{85D55EDA-41E2-47EA-A192-EE140341B078}" srcOrd="0" destOrd="0" presId="urn:microsoft.com/office/officeart/2005/8/layout/arrow2"/>
    <dgm:cxn modelId="{C671E215-A033-4EAC-8A3F-17B032F89516}" type="presOf" srcId="{0E14E4DF-0A72-4239-8A99-AB686356D693}" destId="{B83D9293-DCAF-4477-A11A-6B502EEC4AD9}" srcOrd="0" destOrd="0" presId="urn:microsoft.com/office/officeart/2005/8/layout/arrow2"/>
    <dgm:cxn modelId="{F6C1EC15-BEDA-4727-BAD5-FC2DD3DA2653}" srcId="{59AE775B-531F-4DE8-A636-68F4815360CB}" destId="{53F582CF-6ADE-4E49-B928-0B7501926997}" srcOrd="2" destOrd="0" parTransId="{45B507BF-CC2D-4BFC-982D-1EE29947F753}" sibTransId="{17834B9D-D897-41C3-AA7D-9858657BF237}"/>
    <dgm:cxn modelId="{31B94D18-FDE9-4F92-A067-F8B2F5F7DC71}" type="presOf" srcId="{61D2F836-486E-4651-AB23-D7BAEE175961}" destId="{6FE43EC5-673A-45AE-8791-FA5174590C8E}" srcOrd="0" destOrd="4" presId="urn:microsoft.com/office/officeart/2005/8/layout/arrow2"/>
    <dgm:cxn modelId="{0462CB1B-5CB4-4CA6-8C06-0690D633B134}" type="presOf" srcId="{533D1A73-6BEC-4814-8DBA-C7DC2D06B352}" destId="{B83D9293-DCAF-4477-A11A-6B502EEC4AD9}" srcOrd="0" destOrd="3" presId="urn:microsoft.com/office/officeart/2005/8/layout/arrow2"/>
    <dgm:cxn modelId="{E64D611C-7C49-42BE-B85C-D2610B4412CE}" srcId="{3F054F69-E7F0-44F0-AE75-7850C17B6048}" destId="{DD170DB5-CC23-4957-A2CE-1D13B5E68A3F}" srcOrd="0" destOrd="0" parTransId="{407D0411-9049-4A54-BC4E-3BE8B3B8B897}" sibTransId="{1F24B999-A0CA-40B1-B7E6-A36203C547D8}"/>
    <dgm:cxn modelId="{AE7F2C20-D295-4F8D-A34A-BFB725167524}" srcId="{A5D39CCB-ED63-4048-AF27-896F3D5BF460}" destId="{28A44979-342D-43E9-8E29-AF60D61DC025}" srcOrd="1" destOrd="0" parTransId="{DCCD9751-7DA0-47A5-ABB6-DD690493AA28}" sibTransId="{EA93A5DA-325C-4A2A-BE74-1FD5765AB372}"/>
    <dgm:cxn modelId="{86E02E2C-4581-4FEC-AE05-DE500BD2A5DD}" srcId="{53F582CF-6ADE-4E49-B928-0B7501926997}" destId="{392D1115-6A58-43A5-9881-B825C55CF529}" srcOrd="2" destOrd="0" parTransId="{D5466BC1-58DA-4F58-BD37-8B0B34D13472}" sibTransId="{4862C275-9BF9-4B5F-893E-6C2B8CFB3C5D}"/>
    <dgm:cxn modelId="{68C0CC39-3005-4857-ABCA-E3275BB98BBA}" srcId="{59AE775B-531F-4DE8-A636-68F4815360CB}" destId="{A5D39CCB-ED63-4048-AF27-896F3D5BF460}" srcOrd="0" destOrd="0" parTransId="{041D1576-2163-4F35-A5BA-BC31BB8A62B9}" sibTransId="{73D8B439-0A78-4D9C-8734-DC5573AA05A4}"/>
    <dgm:cxn modelId="{21056963-3369-4AE0-A15A-4EB7281493B4}" type="presOf" srcId="{F4953E82-63B4-4C46-BB30-E61E8CBF7A46}" destId="{B83D9293-DCAF-4477-A11A-6B502EEC4AD9}" srcOrd="0" destOrd="2" presId="urn:microsoft.com/office/officeart/2005/8/layout/arrow2"/>
    <dgm:cxn modelId="{751D8A43-F0E1-45C2-9938-49F47573BE8B}" srcId="{0E14E4DF-0A72-4239-8A99-AB686356D693}" destId="{F4953E82-63B4-4C46-BB30-E61E8CBF7A46}" srcOrd="1" destOrd="0" parTransId="{CF0567DE-C8C1-4E27-BD49-262781253F08}" sibTransId="{6952F88E-52EA-4F0D-B827-8CB35F464775}"/>
    <dgm:cxn modelId="{E2F3DE44-2CF2-4189-B78A-559D9611ED49}" srcId="{A5D39CCB-ED63-4048-AF27-896F3D5BF460}" destId="{E456DE42-3046-45E2-AA33-1E5A303747A0}" srcOrd="0" destOrd="0" parTransId="{6A2B0AED-AA24-40A3-8993-D54F85F33610}" sibTransId="{EC29D89E-DBB7-4041-B5DA-416A99E42D27}"/>
    <dgm:cxn modelId="{17915845-AD8E-47A8-99A2-AF258FB30978}" srcId="{59AE775B-531F-4DE8-A636-68F4815360CB}" destId="{0E14E4DF-0A72-4239-8A99-AB686356D693}" srcOrd="3" destOrd="0" parTransId="{F0E7E649-63D1-41E0-8A29-704D59D3EBD5}" sibTransId="{BC558CE0-AF2E-4F2A-81C5-7E7BE843BD42}"/>
    <dgm:cxn modelId="{6737BC48-E3E6-471E-A3DE-656E7AC1D8DB}" type="presOf" srcId="{44D6A103-905E-4FAF-BC1B-F7AA1376F400}" destId="{B83D9293-DCAF-4477-A11A-6B502EEC4AD9}" srcOrd="0" destOrd="4" presId="urn:microsoft.com/office/officeart/2005/8/layout/arrow2"/>
    <dgm:cxn modelId="{6576E34D-9109-4DC3-A1D5-F8FCEC273BBE}" srcId="{59AE775B-531F-4DE8-A636-68F4815360CB}" destId="{3F054F69-E7F0-44F0-AE75-7850C17B6048}" srcOrd="1" destOrd="0" parTransId="{D7559159-3F4F-40E8-8DA4-DDA17F39C761}" sibTransId="{F74A5592-0792-4C75-8EFC-93D85DF97B13}"/>
    <dgm:cxn modelId="{C20D2552-82D7-4D60-BA46-FEE7D9C9A6FD}" type="presOf" srcId="{2D04768B-D344-4803-B4F5-88A7B55C319C}" destId="{6FE43EC5-673A-45AE-8791-FA5174590C8E}" srcOrd="0" destOrd="5" presId="urn:microsoft.com/office/officeart/2005/8/layout/arrow2"/>
    <dgm:cxn modelId="{CED55F74-91E1-488B-AB84-BE1A26F1E63F}" type="presOf" srcId="{392D1115-6A58-43A5-9881-B825C55CF529}" destId="{6FE43EC5-673A-45AE-8791-FA5174590C8E}" srcOrd="0" destOrd="3" presId="urn:microsoft.com/office/officeart/2005/8/layout/arrow2"/>
    <dgm:cxn modelId="{D3479575-568F-4B09-A14D-565EC25E9E5E}" srcId="{53F582CF-6ADE-4E49-B928-0B7501926997}" destId="{FF16D838-E15F-451E-97BA-5A233B081047}" srcOrd="0" destOrd="0" parTransId="{A86A8912-4D5C-4E8A-9E99-F46F18D5DD99}" sibTransId="{38B35A7E-6B93-4930-B7D4-CFBB57A62E47}"/>
    <dgm:cxn modelId="{9599EA76-FE52-4E3F-83C0-F8AC90FA45B8}" type="presOf" srcId="{CF06962B-FADD-43B8-95E2-E29884AB3AC0}" destId="{F07F7357-A318-4213-8864-9BCE87D7D665}" srcOrd="0" destOrd="2" presId="urn:microsoft.com/office/officeart/2005/8/layout/arrow2"/>
    <dgm:cxn modelId="{E0FF738D-6A39-40A3-9506-E0F22974BDD6}" type="presOf" srcId="{A5D39CCB-ED63-4048-AF27-896F3D5BF460}" destId="{AA24BD9D-25A5-4F71-B5D1-073CD3B06991}" srcOrd="0" destOrd="0" presId="urn:microsoft.com/office/officeart/2005/8/layout/arrow2"/>
    <dgm:cxn modelId="{2C40378E-B0C5-4D86-97EA-4A335499F7B5}" type="presOf" srcId="{53F582CF-6ADE-4E49-B928-0B7501926997}" destId="{6FE43EC5-673A-45AE-8791-FA5174590C8E}" srcOrd="0" destOrd="0" presId="urn:microsoft.com/office/officeart/2005/8/layout/arrow2"/>
    <dgm:cxn modelId="{0E06DBA0-B568-406B-B1AB-837E28AE8C4A}" type="presOf" srcId="{78EAC03F-8C53-49B9-92F5-F7E5CBEAC404}" destId="{15F31555-D8DA-4806-A0CA-390FD46D0FEF}" srcOrd="0" destOrd="0" presId="urn:microsoft.com/office/officeart/2005/8/layout/arrow2"/>
    <dgm:cxn modelId="{9DAA2CA1-668E-4119-ACFA-76D0BF9B64B8}" type="presOf" srcId="{28A44979-342D-43E9-8E29-AF60D61DC025}" destId="{AA24BD9D-25A5-4F71-B5D1-073CD3B06991}" srcOrd="0" destOrd="2" presId="urn:microsoft.com/office/officeart/2005/8/layout/arrow2"/>
    <dgm:cxn modelId="{46D35EA1-8B79-4CDA-BBA0-D4473607574A}" type="presOf" srcId="{DD170DB5-CC23-4957-A2CE-1D13B5E68A3F}" destId="{F07F7357-A318-4213-8864-9BCE87D7D665}" srcOrd="0" destOrd="1" presId="urn:microsoft.com/office/officeart/2005/8/layout/arrow2"/>
    <dgm:cxn modelId="{392A1AAD-237E-4BC6-9CF6-A5DEB20DA363}" type="presOf" srcId="{A1AB19A4-DCD7-45AE-9A62-1829EBB67D6B}" destId="{6FE43EC5-673A-45AE-8791-FA5174590C8E}" srcOrd="0" destOrd="2" presId="urn:microsoft.com/office/officeart/2005/8/layout/arrow2"/>
    <dgm:cxn modelId="{D23D1DB7-39C6-4446-A129-85039725B2DB}" srcId="{53F582CF-6ADE-4E49-B928-0B7501926997}" destId="{2D04768B-D344-4803-B4F5-88A7B55C319C}" srcOrd="4" destOrd="0" parTransId="{CA40F749-4D91-42BF-A575-28322071F74E}" sibTransId="{4EDF4277-E5BA-419A-8F1F-DF1B85D81DC0}"/>
    <dgm:cxn modelId="{6F87DCB9-3EF0-4CC6-8463-EBFE0626475C}" srcId="{53F582CF-6ADE-4E49-B928-0B7501926997}" destId="{61D2F836-486E-4651-AB23-D7BAEE175961}" srcOrd="3" destOrd="0" parTransId="{B62312ED-7ADA-4583-BC1B-AAFF372BCF46}" sibTransId="{12D811AD-E3A0-4691-B5EE-D16F46A69AC4}"/>
    <dgm:cxn modelId="{30B03DCC-5D74-4E22-AA4F-3CA62F47A8D0}" type="presOf" srcId="{94B4DA48-E63A-49C2-A9C8-0AB3A68F2ECC}" destId="{B83D9293-DCAF-4477-A11A-6B502EEC4AD9}" srcOrd="0" destOrd="1" presId="urn:microsoft.com/office/officeart/2005/8/layout/arrow2"/>
    <dgm:cxn modelId="{A4E86DD2-0AEE-429E-A61D-C544D47705B8}" type="presOf" srcId="{FF16D838-E15F-451E-97BA-5A233B081047}" destId="{6FE43EC5-673A-45AE-8791-FA5174590C8E}" srcOrd="0" destOrd="1" presId="urn:microsoft.com/office/officeart/2005/8/layout/arrow2"/>
    <dgm:cxn modelId="{4A82BCD3-9DF5-4013-87EA-DA5319D78E74}" type="presOf" srcId="{E456DE42-3046-45E2-AA33-1E5A303747A0}" destId="{AA24BD9D-25A5-4F71-B5D1-073CD3B06991}" srcOrd="0" destOrd="1" presId="urn:microsoft.com/office/officeart/2005/8/layout/arrow2"/>
    <dgm:cxn modelId="{1FE8F6D6-B657-4FAB-A8FB-3C23E2793540}" srcId="{0E14E4DF-0A72-4239-8A99-AB686356D693}" destId="{44D6A103-905E-4FAF-BC1B-F7AA1376F400}" srcOrd="3" destOrd="0" parTransId="{8CC1A50B-9D80-4A2D-8378-0788103A5A9C}" sibTransId="{075FFEB5-3244-4BA4-98B8-90E2BE6AD7C1}"/>
    <dgm:cxn modelId="{4F3D7CD9-30F1-4B99-BD19-3ABEDCB6D49A}" srcId="{53F582CF-6ADE-4E49-B928-0B7501926997}" destId="{A1AB19A4-DCD7-45AE-9A62-1829EBB67D6B}" srcOrd="1" destOrd="0" parTransId="{46DB807C-5273-436B-9B0E-3BF398D0577E}" sibTransId="{E7BA1EE2-372D-4E45-AABE-CE1BF7878695}"/>
    <dgm:cxn modelId="{3E66E3E0-FD8D-457A-B001-3245539B3B48}" srcId="{0E14E4DF-0A72-4239-8A99-AB686356D693}" destId="{533D1A73-6BEC-4814-8DBA-C7DC2D06B352}" srcOrd="2" destOrd="0" parTransId="{C8432455-D0F2-4F42-B54C-682B4E4B5C83}" sibTransId="{1214C52F-6C62-42DB-A107-5E962D27033A}"/>
    <dgm:cxn modelId="{4AA251E3-49A0-4155-BB44-F62EA42CA0D3}" srcId="{59AE775B-531F-4DE8-A636-68F4815360CB}" destId="{78EAC03F-8C53-49B9-92F5-F7E5CBEAC404}" srcOrd="4" destOrd="0" parTransId="{0F160E54-0B00-4075-867A-2DC7618840B9}" sibTransId="{9BE7770E-3257-463A-8EB7-D2E208401B73}"/>
    <dgm:cxn modelId="{934A4AEC-F0F5-4508-8E0C-625E3054A01D}" type="presOf" srcId="{3F054F69-E7F0-44F0-AE75-7850C17B6048}" destId="{F07F7357-A318-4213-8864-9BCE87D7D665}" srcOrd="0" destOrd="0" presId="urn:microsoft.com/office/officeart/2005/8/layout/arrow2"/>
    <dgm:cxn modelId="{C7765795-4BA3-484A-88D6-D7460C38E597}" type="presParOf" srcId="{85D55EDA-41E2-47EA-A192-EE140341B078}" destId="{2301CD9A-FA02-48EA-95EA-10A129CAD428}" srcOrd="0" destOrd="0" presId="urn:microsoft.com/office/officeart/2005/8/layout/arrow2"/>
    <dgm:cxn modelId="{FA82BBB4-22F1-4CF3-A2E4-A886B5EB4446}" type="presParOf" srcId="{85D55EDA-41E2-47EA-A192-EE140341B078}" destId="{4F4E3AAE-BD63-4157-B0CE-419F07CAA494}" srcOrd="1" destOrd="0" presId="urn:microsoft.com/office/officeart/2005/8/layout/arrow2"/>
    <dgm:cxn modelId="{2797E044-CECA-4C59-8DCA-FBFF22679D47}" type="presParOf" srcId="{4F4E3AAE-BD63-4157-B0CE-419F07CAA494}" destId="{3D843858-2F90-4C4B-9AD1-0D83DDFC260C}" srcOrd="0" destOrd="0" presId="urn:microsoft.com/office/officeart/2005/8/layout/arrow2"/>
    <dgm:cxn modelId="{977A4722-D419-4E82-96DD-0CFD9E204FB1}" type="presParOf" srcId="{4F4E3AAE-BD63-4157-B0CE-419F07CAA494}" destId="{AA24BD9D-25A5-4F71-B5D1-073CD3B06991}" srcOrd="1" destOrd="0" presId="urn:microsoft.com/office/officeart/2005/8/layout/arrow2"/>
    <dgm:cxn modelId="{786C02EE-E2C9-4DE5-A6DA-17C721C4A568}" type="presParOf" srcId="{4F4E3AAE-BD63-4157-B0CE-419F07CAA494}" destId="{F6C2B4F9-2F2A-46B1-82E7-F364F7CCD1B2}" srcOrd="2" destOrd="0" presId="urn:microsoft.com/office/officeart/2005/8/layout/arrow2"/>
    <dgm:cxn modelId="{1EE8B198-CC1A-435C-A1CD-EB97024DAB34}" type="presParOf" srcId="{4F4E3AAE-BD63-4157-B0CE-419F07CAA494}" destId="{F07F7357-A318-4213-8864-9BCE87D7D665}" srcOrd="3" destOrd="0" presId="urn:microsoft.com/office/officeart/2005/8/layout/arrow2"/>
    <dgm:cxn modelId="{07181819-D66F-4D7D-886C-BB13A9BCB8F5}" type="presParOf" srcId="{4F4E3AAE-BD63-4157-B0CE-419F07CAA494}" destId="{83C71676-FA62-42BE-B097-30034B8EA2AD}" srcOrd="4" destOrd="0" presId="urn:microsoft.com/office/officeart/2005/8/layout/arrow2"/>
    <dgm:cxn modelId="{833CF773-F3C8-4866-8D28-CA33180882F9}" type="presParOf" srcId="{4F4E3AAE-BD63-4157-B0CE-419F07CAA494}" destId="{6FE43EC5-673A-45AE-8791-FA5174590C8E}" srcOrd="5" destOrd="0" presId="urn:microsoft.com/office/officeart/2005/8/layout/arrow2"/>
    <dgm:cxn modelId="{A61D1ACC-A781-41D8-9B30-D7DA1E309200}" type="presParOf" srcId="{4F4E3AAE-BD63-4157-B0CE-419F07CAA494}" destId="{49008A3A-13F0-4E40-85E9-B61D24B7D4FA}" srcOrd="6" destOrd="0" presId="urn:microsoft.com/office/officeart/2005/8/layout/arrow2"/>
    <dgm:cxn modelId="{02BE3145-86F7-430B-B14F-E1EE9E69C2B3}" type="presParOf" srcId="{4F4E3AAE-BD63-4157-B0CE-419F07CAA494}" destId="{B83D9293-DCAF-4477-A11A-6B502EEC4AD9}" srcOrd="7" destOrd="0" presId="urn:microsoft.com/office/officeart/2005/8/layout/arrow2"/>
    <dgm:cxn modelId="{5E036783-5E44-429E-A462-1F59F8772C51}" type="presParOf" srcId="{4F4E3AAE-BD63-4157-B0CE-419F07CAA494}" destId="{C73ED2F8-6F43-4E97-9702-930710DD5681}" srcOrd="8" destOrd="0" presId="urn:microsoft.com/office/officeart/2005/8/layout/arrow2"/>
    <dgm:cxn modelId="{E0B2EB9A-6375-49AC-AB49-FF222C4E664D}" type="presParOf" srcId="{4F4E3AAE-BD63-4157-B0CE-419F07CAA494}" destId="{15F31555-D8DA-4806-A0CA-390FD46D0FE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BB8AF-6E8E-4BFD-AB44-A567A0C263A8}">
      <dsp:nvSpPr>
        <dsp:cNvPr id="0" name=""/>
        <dsp:cNvSpPr/>
      </dsp:nvSpPr>
      <dsp:spPr>
        <a:xfrm>
          <a:off x="2937" y="1946962"/>
          <a:ext cx="3579022" cy="14316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700" kern="1200" dirty="0"/>
            <a:t>Zanesljivost oskrbe</a:t>
          </a:r>
        </a:p>
      </dsp:txBody>
      <dsp:txXfrm>
        <a:off x="718741" y="1946962"/>
        <a:ext cx="2147414" cy="1431608"/>
      </dsp:txXfrm>
    </dsp:sp>
    <dsp:sp modelId="{97BB8E67-B9F6-4F25-A77A-A1076E08031F}">
      <dsp:nvSpPr>
        <dsp:cNvPr id="0" name=""/>
        <dsp:cNvSpPr/>
      </dsp:nvSpPr>
      <dsp:spPr>
        <a:xfrm>
          <a:off x="3224057" y="1946962"/>
          <a:ext cx="3579022" cy="143160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700" kern="1200" dirty="0"/>
            <a:t>Cenovna dostopnost</a:t>
          </a:r>
        </a:p>
      </dsp:txBody>
      <dsp:txXfrm>
        <a:off x="3939861" y="1946962"/>
        <a:ext cx="2147414" cy="1431608"/>
      </dsp:txXfrm>
    </dsp:sp>
    <dsp:sp modelId="{1DC07ED3-1177-4A7F-8D11-1A88D0D9BF2F}">
      <dsp:nvSpPr>
        <dsp:cNvPr id="0" name=""/>
        <dsp:cNvSpPr/>
      </dsp:nvSpPr>
      <dsp:spPr>
        <a:xfrm>
          <a:off x="6445177" y="1946962"/>
          <a:ext cx="3579022" cy="143160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700" kern="1200" dirty="0" err="1"/>
            <a:t>Okoljska</a:t>
          </a:r>
          <a:r>
            <a:rPr lang="sl-SI" sz="2700" kern="1200" dirty="0"/>
            <a:t> sprejemljivost</a:t>
          </a:r>
        </a:p>
      </dsp:txBody>
      <dsp:txXfrm>
        <a:off x="7160981" y="1946962"/>
        <a:ext cx="2147414" cy="1431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1CD9A-FA02-48EA-95EA-10A129CAD428}">
      <dsp:nvSpPr>
        <dsp:cNvPr id="0" name=""/>
        <dsp:cNvSpPr/>
      </dsp:nvSpPr>
      <dsp:spPr>
        <a:xfrm>
          <a:off x="379431" y="0"/>
          <a:ext cx="8105564" cy="5065978"/>
        </a:xfrm>
        <a:prstGeom prst="swooshArrow">
          <a:avLst>
            <a:gd name="adj1" fmla="val 25000"/>
            <a:gd name="adj2" fmla="val 25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43858-2F90-4C4B-9AD1-0D83DDFC260C}">
      <dsp:nvSpPr>
        <dsp:cNvPr id="0" name=""/>
        <dsp:cNvSpPr/>
      </dsp:nvSpPr>
      <dsp:spPr>
        <a:xfrm>
          <a:off x="1076186" y="3767061"/>
          <a:ext cx="186427" cy="186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4BD9D-25A5-4F71-B5D1-073CD3B06991}">
      <dsp:nvSpPr>
        <dsp:cNvPr id="0" name=""/>
        <dsp:cNvSpPr/>
      </dsp:nvSpPr>
      <dsp:spPr>
        <a:xfrm>
          <a:off x="1169400" y="3860275"/>
          <a:ext cx="1061828" cy="1205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84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2017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sl-SI" sz="1200" b="1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Obnova kogeneracijskih naprav SPTE 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(</a:t>
          </a:r>
          <a:r>
            <a:rPr kumimoji="0" lang="sl-SI" sz="1200" b="0" i="0" u="none" strike="noStrike" kern="1200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Qtpl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</a:t>
          </a:r>
          <a:r>
            <a:rPr lang="sl-SI" sz="1200" kern="1200" dirty="0">
              <a:latin typeface="Energetika Maribor" panose="020F0503020203050203" pitchFamily="34" charset="-18"/>
              <a:sym typeface="Symbol" panose="05050102010706020507" pitchFamily="18" charset="2"/>
            </a:rPr>
            <a:t>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13 MW, </a:t>
          </a:r>
          <a:r>
            <a:rPr kumimoji="0" lang="sl-SI" sz="1200" b="0" i="0" u="none" strike="noStrike" kern="1200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Qel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</a:t>
          </a:r>
          <a:r>
            <a:rPr lang="sl-SI" sz="1200" kern="1200" dirty="0">
              <a:latin typeface="Energetika Maribor" panose="020F0503020203050203" pitchFamily="34" charset="-18"/>
              <a:sym typeface="Symbol" panose="05050102010706020507" pitchFamily="18" charset="2"/>
            </a:rPr>
            <a:t> 13 MW)</a:t>
          </a:r>
          <a:endParaRPr lang="sl-S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  <a:sym typeface="Symbol" panose="05050102010706020507" pitchFamily="18" charset="2"/>
            </a:rPr>
            <a:t>Investicija 4,2 mio €</a:t>
          </a:r>
          <a:endParaRPr lang="sl-SI" sz="1200" kern="1200" dirty="0"/>
        </a:p>
      </dsp:txBody>
      <dsp:txXfrm>
        <a:off x="1169400" y="3860275"/>
        <a:ext cx="1061828" cy="1205702"/>
      </dsp:txXfrm>
    </dsp:sp>
    <dsp:sp modelId="{F6C2B4F9-2F2A-46B1-82E7-F364F7CCD1B2}">
      <dsp:nvSpPr>
        <dsp:cNvPr id="0" name=""/>
        <dsp:cNvSpPr/>
      </dsp:nvSpPr>
      <dsp:spPr>
        <a:xfrm>
          <a:off x="2085329" y="2797433"/>
          <a:ext cx="291800" cy="2918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F7357-A318-4213-8864-9BCE87D7D665}">
      <dsp:nvSpPr>
        <dsp:cNvPr id="0" name=""/>
        <dsp:cNvSpPr/>
      </dsp:nvSpPr>
      <dsp:spPr>
        <a:xfrm>
          <a:off x="2231229" y="2943333"/>
          <a:ext cx="1345523" cy="2122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1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2018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kumimoji="0" lang="sl-SI" sz="1200" b="1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Obnova kogeneracijske naprave SPTE 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(</a:t>
          </a:r>
          <a:r>
            <a:rPr kumimoji="0" lang="sl-SI" sz="1200" b="0" i="0" u="none" strike="noStrike" kern="1200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Qtpl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</a:t>
          </a:r>
          <a:r>
            <a:rPr lang="sl-SI" sz="1200" kern="1200" dirty="0">
              <a:latin typeface="Energetika Maribor" panose="020F0503020203050203" pitchFamily="34" charset="-18"/>
              <a:sym typeface="Symbol" panose="05050102010706020507" pitchFamily="18" charset="2"/>
            </a:rPr>
            <a:t>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2 MW, </a:t>
          </a:r>
          <a:r>
            <a:rPr kumimoji="0" lang="sl-SI" sz="1200" b="0" i="0" u="none" strike="noStrike" kern="1200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Qel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</a:t>
          </a:r>
          <a:r>
            <a:rPr lang="sl-SI" sz="1200" kern="1200" dirty="0">
              <a:latin typeface="Energetika Maribor" panose="020F0503020203050203" pitchFamily="34" charset="-18"/>
              <a:sym typeface="Symbol" panose="05050102010706020507" pitchFamily="18" charset="2"/>
            </a:rPr>
            <a:t> 2 MW) </a:t>
          </a:r>
          <a:endParaRPr lang="sl-S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  <a:sym typeface="Symbol" panose="05050102010706020507" pitchFamily="18" charset="2"/>
            </a:rPr>
            <a:t>Investicija 1,5 mio €</a:t>
          </a:r>
          <a:endParaRPr lang="sl-SI" sz="1200" kern="1200" dirty="0"/>
        </a:p>
      </dsp:txBody>
      <dsp:txXfrm>
        <a:off x="2231229" y="2943333"/>
        <a:ext cx="1345523" cy="2122644"/>
      </dsp:txXfrm>
    </dsp:sp>
    <dsp:sp modelId="{83C71676-FA62-42BE-B097-30034B8EA2AD}">
      <dsp:nvSpPr>
        <dsp:cNvPr id="0" name=""/>
        <dsp:cNvSpPr/>
      </dsp:nvSpPr>
      <dsp:spPr>
        <a:xfrm>
          <a:off x="3382219" y="2024364"/>
          <a:ext cx="389067" cy="3890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43EC5-673A-45AE-8791-FA5174590C8E}">
      <dsp:nvSpPr>
        <dsp:cNvPr id="0" name=""/>
        <dsp:cNvSpPr/>
      </dsp:nvSpPr>
      <dsp:spPr>
        <a:xfrm>
          <a:off x="3460363" y="2218898"/>
          <a:ext cx="1894175" cy="2847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5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2019/20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200" b="1" kern="1200" dirty="0">
              <a:latin typeface="Energetika Maribor" panose="020F0503020203050203" pitchFamily="34" charset="-18"/>
            </a:rPr>
            <a:t>Zamenjava dotrajanih plinskih kotlov </a:t>
          </a:r>
          <a:r>
            <a:rPr lang="sl-SI" sz="1200" kern="1200" dirty="0">
              <a:latin typeface="Energetika Maribor" panose="020F0503020203050203" pitchFamily="34" charset="-18"/>
            </a:rPr>
            <a:t>(</a:t>
          </a:r>
          <a:r>
            <a:rPr lang="sl-SI" sz="1200" kern="1200" dirty="0" err="1">
              <a:latin typeface="Energetika Maribor" panose="020F0503020203050203" pitchFamily="34" charset="-18"/>
            </a:rPr>
            <a:t>Qtpl</a:t>
          </a:r>
          <a:r>
            <a:rPr lang="sl-SI" sz="1200" kern="1200" dirty="0">
              <a:latin typeface="Energetika Maribor" panose="020F0503020203050203" pitchFamily="34" charset="-18"/>
            </a:rPr>
            <a:t> = 2 x 25 MW) </a:t>
          </a:r>
          <a:endParaRPr lang="sl-S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200" b="1" kern="1200" dirty="0">
              <a:latin typeface="Energetika Maribor" panose="020F0503020203050203" pitchFamily="34" charset="-18"/>
            </a:rPr>
            <a:t>Zamenjava energetsko potratnih črpalk za distribucijo toplote </a:t>
          </a:r>
          <a:r>
            <a:rPr lang="sl-SI" sz="1200" kern="1200" dirty="0">
              <a:latin typeface="Energetika Maribor" panose="020F0503020203050203" pitchFamily="34" charset="-18"/>
            </a:rPr>
            <a:t>(4 črpalke)</a:t>
          </a:r>
          <a:endParaRPr lang="sl-S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200" b="1" kern="1200" dirty="0">
              <a:solidFill>
                <a:schemeClr val="tx1"/>
              </a:solidFill>
              <a:latin typeface="Energetika Maribor" panose="020F0503020203050203" pitchFamily="34" charset="-18"/>
            </a:rPr>
            <a:t>Postavitev hranilnikov toplote kapacitete </a:t>
          </a:r>
          <a:r>
            <a:rPr lang="sl-SI" sz="1200" kern="1200" dirty="0">
              <a:solidFill>
                <a:schemeClr val="tx1"/>
              </a:solidFill>
              <a:latin typeface="Energetika Maribor" panose="020F0503020203050203" pitchFamily="34" charset="-18"/>
            </a:rPr>
            <a:t>1000 m3</a:t>
          </a:r>
          <a:endParaRPr lang="sl-SI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kumimoji="0" lang="sl-SI" sz="1200" b="1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Namestitev solarnih sprejemnikov 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(</a:t>
          </a:r>
          <a:r>
            <a:rPr kumimoji="0" lang="sl-SI" sz="1200" b="0" i="0" u="none" strike="noStrike" kern="1200" cap="none" spc="0" normalizeH="0" baseline="0" noProof="0" dirty="0" err="1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Qtpl</a:t>
          </a:r>
          <a:r>
            <a:rPr kumimoji="0" lang="sl-SI" sz="1200" b="0" i="0" u="none" strike="noStrike" kern="1200" cap="none" spc="0" normalizeH="0" baseline="0" noProof="0" dirty="0">
              <a:ln/>
              <a:effectLst/>
              <a:uLnTx/>
              <a:uFillTx/>
              <a:latin typeface="Energetika Maribor" panose="020F0503020203050203" pitchFamily="34" charset="-18"/>
              <a:ea typeface="+mn-ea"/>
              <a:cs typeface="+mn-cs"/>
            </a:rPr>
            <a:t> =150 kW)</a:t>
          </a:r>
          <a:endParaRPr lang="sl-S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sl-SI" sz="1200" kern="1200" dirty="0">
              <a:latin typeface="Energetika Maribor" panose="020F0503020203050203" pitchFamily="34" charset="-18"/>
            </a:rPr>
            <a:t>Investicija 3,1 mio €</a:t>
          </a:r>
        </a:p>
      </dsp:txBody>
      <dsp:txXfrm>
        <a:off x="3460363" y="2218898"/>
        <a:ext cx="1894175" cy="2847079"/>
      </dsp:txXfrm>
    </dsp:sp>
    <dsp:sp modelId="{49008A3A-13F0-4E40-85E9-B61D24B7D4FA}">
      <dsp:nvSpPr>
        <dsp:cNvPr id="0" name=""/>
        <dsp:cNvSpPr/>
      </dsp:nvSpPr>
      <dsp:spPr>
        <a:xfrm>
          <a:off x="4889854" y="1420500"/>
          <a:ext cx="502545" cy="5025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D9293-DCAF-4477-A11A-6B502EEC4AD9}">
      <dsp:nvSpPr>
        <dsp:cNvPr id="0" name=""/>
        <dsp:cNvSpPr/>
      </dsp:nvSpPr>
      <dsp:spPr>
        <a:xfrm>
          <a:off x="5141126" y="1671772"/>
          <a:ext cx="1621112" cy="3394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88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2023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sl-SI" sz="1200" b="1" kern="1200" dirty="0">
              <a:latin typeface="Energetika Maribor" panose="020F0503020203050203" pitchFamily="34" charset="-18"/>
            </a:rPr>
            <a:t>Visokotemperaturna toplota črpalka</a:t>
          </a:r>
          <a:r>
            <a:rPr lang="sl-SI" sz="1200" kern="1200" dirty="0">
              <a:latin typeface="Energetika Maribor" panose="020F0503020203050203" pitchFamily="34" charset="-18"/>
            </a:rPr>
            <a:t> voda-voda (</a:t>
          </a:r>
          <a:r>
            <a:rPr lang="sl-SI" sz="1200" kern="1200" dirty="0" err="1">
              <a:latin typeface="Energetika Maribor" panose="020F0503020203050203" pitchFamily="34" charset="-18"/>
            </a:rPr>
            <a:t>Qtpl</a:t>
          </a:r>
          <a:r>
            <a:rPr lang="sl-SI" sz="1200" kern="1200" dirty="0">
              <a:latin typeface="Energetika Maribor" panose="020F0503020203050203" pitchFamily="34" charset="-18"/>
            </a:rPr>
            <a:t> </a:t>
          </a:r>
          <a:r>
            <a:rPr lang="sl-SI" sz="1200" kern="1200" dirty="0">
              <a:latin typeface="Energetika Maribor" panose="020F0503020203050203" pitchFamily="34" charset="-18"/>
              <a:sym typeface="Symbol" panose="05050102010706020507" pitchFamily="18" charset="2"/>
            </a:rPr>
            <a:t></a:t>
          </a:r>
          <a:r>
            <a:rPr lang="sl-SI" sz="1200" kern="1200" dirty="0">
              <a:latin typeface="Energetika Maribor" panose="020F0503020203050203" pitchFamily="34" charset="-18"/>
            </a:rPr>
            <a:t> 2,0 MW)</a:t>
          </a:r>
          <a:endParaRPr lang="sl-S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200" kern="1200" dirty="0">
              <a:latin typeface="Energetika Maribor" panose="020F0503020203050203" pitchFamily="34" charset="-18"/>
            </a:rPr>
            <a:t>samozadostnost – pogon VTČ z lastno SE in SPTE</a:t>
          </a:r>
          <a:endParaRPr lang="sl-S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200" b="0" kern="1200" dirty="0">
              <a:latin typeface="Energetika Maribor" panose="020F0503020203050203" pitchFamily="34" charset="-18"/>
            </a:rPr>
            <a:t>Investicija 2,4 mio €</a:t>
          </a:r>
          <a:endParaRPr lang="sl-SI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200" kern="1200" dirty="0">
              <a:solidFill>
                <a:srgbClr val="000000"/>
              </a:solidFill>
              <a:latin typeface="Energetika Maribor" panose="020F0503020203050203" pitchFamily="34" charset="-18"/>
            </a:rPr>
            <a:t>Dolžniški / lastni kapital: 80/20</a:t>
          </a:r>
          <a:endParaRPr lang="sl-SI" sz="1200" b="0" kern="1200" dirty="0"/>
        </a:p>
      </dsp:txBody>
      <dsp:txXfrm>
        <a:off x="5141126" y="1671772"/>
        <a:ext cx="1621112" cy="3394205"/>
      </dsp:txXfrm>
    </dsp:sp>
    <dsp:sp modelId="{C73ED2F8-6F43-4E97-9702-930710DD5681}">
      <dsp:nvSpPr>
        <dsp:cNvPr id="0" name=""/>
        <dsp:cNvSpPr/>
      </dsp:nvSpPr>
      <dsp:spPr>
        <a:xfrm>
          <a:off x="6442070" y="1017248"/>
          <a:ext cx="640339" cy="6403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31555-D8DA-4806-A0CA-390FD46D0FEF}">
      <dsp:nvSpPr>
        <dsp:cNvPr id="0" name=""/>
        <dsp:cNvSpPr/>
      </dsp:nvSpPr>
      <dsp:spPr>
        <a:xfrm>
          <a:off x="6762239" y="1337418"/>
          <a:ext cx="1621112" cy="3728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30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latin typeface="Energetika Maribor" panose="020F0503020203050203" pitchFamily="34" charset="-18"/>
            </a:rPr>
            <a:t>2025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b="1" kern="1200" dirty="0">
              <a:latin typeface="Energetika Maribor" panose="020F0503020203050203" pitchFamily="34" charset="-18"/>
            </a:rPr>
            <a:t>Lesno </a:t>
          </a:r>
          <a:r>
            <a:rPr lang="sl-SI" sz="1200" b="1" kern="1200" dirty="0" err="1">
              <a:latin typeface="Energetika Maribor" panose="020F0503020203050203" pitchFamily="34" charset="-18"/>
            </a:rPr>
            <a:t>biomasni</a:t>
          </a:r>
          <a:r>
            <a:rPr lang="sl-SI" sz="1200" b="1" kern="1200" dirty="0">
              <a:latin typeface="Energetika Maribor" panose="020F0503020203050203" pitchFamily="34" charset="-18"/>
            </a:rPr>
            <a:t> kotel</a:t>
          </a:r>
          <a:r>
            <a:rPr lang="sl-SI" sz="1200" kern="1200" dirty="0">
              <a:latin typeface="Energetika Maribor" panose="020F0503020203050203" pitchFamily="34" charset="-18"/>
            </a:rPr>
            <a:t> (</a:t>
          </a:r>
          <a:r>
            <a:rPr lang="sl-SI" sz="1200" kern="1200" dirty="0" err="1">
              <a:solidFill>
                <a:srgbClr val="000000"/>
              </a:solidFill>
              <a:latin typeface="Energetika Maribor" panose="020F0503020203050203" pitchFamily="34" charset="-18"/>
            </a:rPr>
            <a:t>Qtpl</a:t>
          </a:r>
          <a:r>
            <a:rPr lang="sl-SI" sz="1200" kern="1200" dirty="0">
              <a:solidFill>
                <a:srgbClr val="000000"/>
              </a:solidFill>
              <a:latin typeface="Energetika Maribor" panose="020F0503020203050203" pitchFamily="34" charset="-18"/>
            </a:rPr>
            <a:t> </a:t>
          </a:r>
          <a:r>
            <a:rPr lang="sl-SI" sz="1200" kern="1200" dirty="0">
              <a:solidFill>
                <a:srgbClr val="000000"/>
              </a:solidFill>
              <a:latin typeface="Energetika Maribor" panose="020F0503020203050203" pitchFamily="34" charset="-18"/>
              <a:sym typeface="Symbol" panose="05050102010706020507" pitchFamily="18" charset="2"/>
            </a:rPr>
            <a:t></a:t>
          </a:r>
          <a:r>
            <a:rPr lang="sl-SI" sz="1200" kern="1200" dirty="0">
              <a:solidFill>
                <a:srgbClr val="000000"/>
              </a:solidFill>
              <a:latin typeface="Energetika Maribor" panose="020F0503020203050203" pitchFamily="34" charset="-18"/>
            </a:rPr>
            <a:t> 5 </a:t>
          </a:r>
          <a:r>
            <a:rPr lang="sl-SI" sz="1200" kern="1200" dirty="0" err="1">
              <a:solidFill>
                <a:srgbClr val="000000"/>
              </a:solidFill>
              <a:latin typeface="Energetika Maribor" panose="020F0503020203050203" pitchFamily="34" charset="-18"/>
            </a:rPr>
            <a:t>MWt</a:t>
          </a:r>
          <a:r>
            <a:rPr lang="sl-SI" sz="1200" kern="1200" dirty="0">
              <a:latin typeface="Energetika Maribor" panose="020F0503020203050203" pitchFamily="34" charset="-18"/>
            </a:rPr>
            <a:t>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>
              <a:solidFill>
                <a:srgbClr val="000000"/>
              </a:solidFill>
              <a:latin typeface="Energetika Maribor" panose="020F0503020203050203" pitchFamily="34" charset="-18"/>
            </a:rPr>
            <a:t>Investicija 3,6 mio €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>
              <a:solidFill>
                <a:srgbClr val="000000"/>
              </a:solidFill>
              <a:latin typeface="Energetika Maribor" panose="020F0503020203050203" pitchFamily="34" charset="-18"/>
            </a:rPr>
            <a:t>Sofinanciranje NOO v višini 1,3 mio €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>
              <a:solidFill>
                <a:srgbClr val="000000"/>
              </a:solidFill>
              <a:latin typeface="Energetika Maribor" panose="020F0503020203050203" pitchFamily="34" charset="-18"/>
            </a:rPr>
            <a:t>Dolžniški / lastni kapital: 80/20</a:t>
          </a:r>
          <a:endParaRPr lang="sl-SI" sz="1200" kern="1200" dirty="0"/>
        </a:p>
      </dsp:txBody>
      <dsp:txXfrm>
        <a:off x="6762239" y="1337418"/>
        <a:ext cx="1621112" cy="3728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01528-9448-40CD-AE0E-E8B083C14D3A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CDB0D-1F8D-4B88-93EA-FBD6021AF46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8804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 leta 2017 do 2025 smo v ukrepe URE in OVE investirali 14,8 milijona evrov. To vključuje toplotno črpalko Pristan, hranilnike toplote, </a:t>
            </a:r>
            <a:r>
              <a:rPr lang="sl-SI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biomasni</a:t>
            </a: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kotel in naprave SPTE, ki so ključne pri energijsko učinkoviti </a:t>
            </a:r>
            <a:r>
              <a:rPr lang="sl-SI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proizvodlji</a:t>
            </a:r>
            <a:r>
              <a:rPr lang="sl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toplote danes v sistemu DO Maribor. Vse te naložbe so bistvene za večjo učinkovitost omrežja in zagotavljanje statusa učinkovitega sistema daljinskega ogrevanja. 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CDB0D-1F8D-4B88-93EA-FBD6021AF46D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060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63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33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860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83B5A4-0C36-4CC1-A964-0058FCCF2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22D4AC7-9D80-4879-8711-FD0C129B4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5801432-BEE5-49B0-9AFE-34DF17C1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69F7C59-11E7-4F45-AE41-B4855D55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E73E4AD-34E2-4713-A36D-8CB9CEC7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368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6F0D37-AE08-445E-BAC2-B65402B6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5B9D347-4B40-4FF8-A843-234F08C9F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6785B79-B2AA-411E-A83A-1B7ADA17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A4920FE-AB03-4DC1-ACD1-4D8E7CF6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1F1416B-46E8-43CA-92BF-D2A566D1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65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38CDC2-56C7-4C20-A92B-C5A3250B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80B3299-EB34-4700-8747-79B241469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9200197-0E5D-4C4D-A244-EBCDF404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B7E084D-B02A-4DFA-BEDA-D7B9FA05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04D9DB0-D183-45CA-951B-0798BD6C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86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DC1D12-F6E9-44DF-ADC9-A361BF3C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898DD67-309C-484F-976B-8F4C22D10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AABC8C6-6FEF-48AF-849C-4D40B4905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F74AD7A-98C8-4E7E-9501-75E2939A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D7F6C48-1ED4-4EF9-BDE5-8777998E5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8FAD0CD-78BB-48BA-B77F-14AEEE80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779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3D8134-63D9-46F9-9542-FD5F4AB2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7B0EDED-A2B1-4D0D-9723-E67B5F15D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E1A50AA-A560-4BBD-B375-85ED77488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3DF483A1-278F-40D9-8692-5B9F2E80F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4C95571-7AC1-4D97-BA1D-C95E825B7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C6A3D88-75FB-4395-A6BA-D4816B3D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A8046A2-B920-4053-BC67-FBA1F5458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52681EF5-7862-41AA-8567-FAB89A00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3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E61ADB-75C9-4E14-857E-6D56D4B4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4028BFE-ECF0-4CBD-AF77-51DA6603D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935C97D-DCB3-4FC5-BAD8-A7BBF133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19BE9FC-5933-4C32-8254-F19631D2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29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FBB7592-1883-41B1-91CA-ED8D2619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0AFC1F4-F9F7-4B58-8265-595BBDE9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8443F6E-0531-4ED9-A8F6-11C9780A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29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8F97C7-F25C-49FE-A885-52C8915E4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2087D58-83A3-4A4F-950F-9F24D8E6A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2833B15-93EF-4E57-A997-75E028EDA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4EB1ACE-EED2-45AF-B61F-365BCAD3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3CD4332-593E-426B-9E8C-5C4E1D74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5D5AC32-E134-4087-A1F1-4D292A52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12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0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8559E2-5090-4FED-B847-D827017C5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C541D23-0816-47FB-BFEF-99C250AA5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740E87D-AC78-4E4B-ABBD-ABC3DFC0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0D32E18-C65C-4704-AB58-94B602EA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C313C73-755A-4333-B2F8-23E701CD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78A5243-37B6-4116-AE49-89CE20E1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592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3E7A91-2128-4291-885B-8F669A9E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878513E-BF06-43E9-AA31-2205C43B8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AD5199B-26C4-4747-9DB9-5183977A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CC8FC14-1B54-406B-9FE1-26B5C46D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31459BB-1A7C-467C-B778-97C47713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738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55B96795-A53B-4A6D-B6D0-F6B749BE8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DC4788A-E0AC-4ABB-8095-B3B850C8D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CFD6E06-1761-4465-AAF0-50E919CE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A475059-3514-4F2A-905B-56682508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0DD55D9-9C96-4689-87F0-6C95597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224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6646993" y="2223500"/>
            <a:ext cx="3930400" cy="3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2"/>
          </p:nvPr>
        </p:nvSpPr>
        <p:spPr>
          <a:xfrm>
            <a:off x="1614733" y="2223500"/>
            <a:ext cx="3930400" cy="3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/>
          <p:nvPr/>
        </p:nvSpPr>
        <p:spPr>
          <a:xfrm>
            <a:off x="6600" y="6598033"/>
            <a:ext cx="12192000" cy="28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3237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A95E7F-3EE4-4E93-BBBE-C20EAA504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392FF6C-F47C-4B0D-8E6C-726EFCCD9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4123006-75DC-46E2-A34D-2D4E631C3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361025B-3519-4721-8A27-B04D516E7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CF5D3B6-81DC-45D2-A4E3-4050ABA3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758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637DC4-51BF-4F0B-9DB3-49A75F65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AC89961-4A7A-4A21-B1DC-03148D89F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79D243E-913B-4BD2-9A8C-16C4291B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A261F8D-3F9A-4146-AFCE-C9634CF6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0DD702C-2BD3-4FF2-BC39-FC8F40C4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2157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F487EE-45AA-4A75-93F3-9698BEA4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2C7E79A-BF47-4361-9BD5-1AA84F4AC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C3C5C6E-0809-4F43-A8AC-872FBC57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B87E753-8615-492C-9D20-AD4A4FC2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649BB45-25B9-46FC-B1FE-EA2CC56C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8323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F3B62F-1400-412C-9715-46359E70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376A670-A5FF-42AB-BF72-711C00C1E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D7F1A5-6B39-41CC-8BA9-C674DC642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4337BD9-DCA4-45E6-9802-84C5B6888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1B95C6B-E6DD-4984-846E-0FFBAA9C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3A50B7C-7B59-4C4A-A384-16F8B1F0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3521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CDE45C-CE22-4DE1-8643-5BD9C5E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DA71D94-6233-4D55-AD57-2881541D6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6EA944C-D055-47D6-97A1-47F0B2ECB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3321BBB-F083-4A9A-8530-A47B029C2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3B3022F-5990-436B-9A86-AB9C11B3A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2B603697-302D-4490-9239-FFE0B44D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E0F1224-9474-4C6F-9426-28AFCBA2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02E3D37-82CC-46D7-BA8B-B9A6CAC6C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4900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36F9A6-3D60-40BF-B239-19B998E4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82B3F1F-87E4-4DFF-B5CE-4754960F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9A35ED0-CFF0-4AA1-8A71-9F4B3648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F2F461B-8304-4458-9D2A-3B130289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549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41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24A9700-CD0B-4136-A654-2D52C8EB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9BFDC66-5C2B-45BE-B662-D9D2635CC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E18CEE2-B162-4AFC-9AFE-EA3C11C7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6181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EA27DB-19C2-468D-B397-82ED7D09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1EEF11-BACD-4953-A46E-51E30EF58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719C90A-0F74-4260-9EB8-E9EF17738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FA84AEC-3792-45C0-B161-D38C5654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65A2D8D-D40A-4464-BFC2-3B5CA757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4F474A1-CE91-460B-BCE8-E3E9B475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5028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A464D8-2610-4290-861B-79236A75E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6EC6D59-735D-4D14-892A-674D71C21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0E2A59F-DDAE-496E-A5E7-FE2FB6A4A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283F6B9-4786-406A-B293-C8ECEEA1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270AEDC-685D-4342-A4E9-E32EFCA6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849481A-F7DC-4E94-B7BB-2B5EBC1C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6347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342EF9-84E3-4348-913C-9662C884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AF8397C-3E7B-4386-961E-682853F92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714583-F395-4478-9F63-E021608A1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A9141D6-9B8D-494E-A527-D387F117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3D296E8-AE29-4E39-A31F-250EF903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5988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1BF5876-3AC1-45D5-BA7D-8D2314370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B7DF48E-5677-4147-AA55-8EADB9106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9FE7BEC-0709-4484-B236-1B0C6C26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C89401-E0FA-4B48-885C-D31D92CC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995FF52-2115-45DE-9B6F-7C265906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458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16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1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89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50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60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97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43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9EBE3DA-AFB5-4840-B4A2-5A56720B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35AD46C-C2B6-4EC8-8CDD-627BE7C7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5FD9F03-8BBB-44EB-B5F4-FD5FE3BD3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A27F0-E583-4460-9D6B-9C14282907B3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10A7A0C-7962-4C1E-B184-5567DB9AB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F574E69-302E-434B-A1D5-C67475CFC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3216-2F85-4ED6-BCFC-9F7F4724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2000"/>
                    </a14:imgEffect>
                    <a14:imgEffect>
                      <a14:saturation sat="113000"/>
                    </a14:imgEffect>
                    <a14:imgEffect>
                      <a14:brightnessContrast contrast="-39000"/>
                    </a14:imgEffect>
                  </a14:imgLayer>
                </a14:imgProps>
              </a:ext>
            </a:extLst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816D90F-0495-4FFD-BFDD-20078EB9D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08BCA0F-B292-4C15-B416-14FC1A528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DCC0F12-5496-46B4-8F8D-C5952B747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30E5-7935-4322-9CA6-752ACBD52EAC}" type="datetimeFigureOut">
              <a:rPr lang="sl-SI" smtClean="0"/>
              <a:t>11. 06. 2025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C16B419-9E9C-4B93-A268-A810ED145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0FB54DC-71DE-4A33-A08D-12D8338BA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CFB20-A9D8-46D1-8B39-69E3E26DEC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449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si/novice/2025-05-13-aktualne-in-nacrtovane-financne-spodbude-ministrstva-za-okolje-podnebje-in-energijo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, ki vsebuje besede posnetek zaslona, vzorec, astronomija&#10;&#10;Vsebina, ustvarjena z umetno inteligenco, morda ni pravilna.">
            <a:extLst>
              <a:ext uri="{FF2B5EF4-FFF2-40B4-BE49-F238E27FC236}">
                <a16:creationId xmlns:a16="http://schemas.microsoft.com/office/drawing/2014/main" id="{1DD89C1F-C423-7705-4C9B-7A6699682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5084" b="9978"/>
          <a:stretch/>
        </p:blipFill>
        <p:spPr>
          <a:xfrm>
            <a:off x="3091542" y="10"/>
            <a:ext cx="9100455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73695FF1-ED58-C79E-F07A-3E689D9F9FF9}"/>
              </a:ext>
            </a:extLst>
          </p:cNvPr>
          <p:cNvSpPr txBox="1"/>
          <p:nvPr/>
        </p:nvSpPr>
        <p:spPr>
          <a:xfrm>
            <a:off x="609737" y="716892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 err="1">
                <a:latin typeface="+mj-lt"/>
                <a:ea typeface="+mj-ea"/>
                <a:cs typeface="+mj-cs"/>
              </a:rPr>
              <a:t>Potreba</a:t>
            </a:r>
            <a:r>
              <a:rPr lang="en-US" sz="2400" b="1" dirty="0">
                <a:latin typeface="+mj-lt"/>
                <a:ea typeface="+mj-ea"/>
                <a:cs typeface="+mj-cs"/>
              </a:rPr>
              <a:t> po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financiranju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energetsko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učinkovitih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sistemov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daljinskega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ogrevanja</a:t>
            </a:r>
            <a:r>
              <a:rPr lang="en-US" sz="2400" b="1" dirty="0">
                <a:latin typeface="+mj-lt"/>
                <a:ea typeface="+mj-ea"/>
                <a:cs typeface="+mj-cs"/>
              </a:rPr>
              <a:t> v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Sloveniji</a:t>
            </a:r>
            <a:endParaRPr lang="sl-SI" sz="2400" b="1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latin typeface="+mj-lt"/>
                <a:ea typeface="+mj-ea"/>
                <a:cs typeface="+mj-cs"/>
              </a:rPr>
              <a:t>Primer DO Maribor in </a:t>
            </a:r>
            <a:r>
              <a:rPr lang="en-US" sz="1600" b="1" dirty="0" err="1">
                <a:latin typeface="+mj-lt"/>
                <a:ea typeface="+mj-ea"/>
                <a:cs typeface="+mj-cs"/>
              </a:rPr>
              <a:t>nacionalni</a:t>
            </a:r>
            <a:r>
              <a:rPr lang="en-US" sz="1600" b="1" dirty="0">
                <a:latin typeface="+mj-lt"/>
                <a:ea typeface="+mj-ea"/>
                <a:cs typeface="+mj-cs"/>
              </a:rPr>
              <a:t> </a:t>
            </a:r>
            <a:r>
              <a:rPr lang="en-US" sz="1600" b="1" dirty="0" err="1">
                <a:latin typeface="+mj-lt"/>
                <a:ea typeface="+mj-ea"/>
                <a:cs typeface="+mj-cs"/>
              </a:rPr>
              <a:t>kontekst</a:t>
            </a:r>
            <a:r>
              <a:rPr lang="en-US" sz="1600" b="1" dirty="0">
                <a:latin typeface="+mj-lt"/>
                <a:ea typeface="+mj-ea"/>
                <a:cs typeface="+mj-cs"/>
              </a:rPr>
              <a:t> – 2025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9E2C070-70B3-6876-69A0-C5B2034FA975}"/>
              </a:ext>
            </a:extLst>
          </p:cNvPr>
          <p:cNvSpPr txBox="1"/>
          <p:nvPr/>
        </p:nvSpPr>
        <p:spPr>
          <a:xfrm>
            <a:off x="611258" y="4170598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Ljubo Germič</a:t>
            </a:r>
            <a:endParaRPr lang="sl-SI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sl-SI" dirty="0"/>
              <a:t>Ljubljana</a:t>
            </a:r>
            <a:r>
              <a:rPr lang="en-US" dirty="0"/>
              <a:t>, </a:t>
            </a:r>
            <a:r>
              <a:rPr lang="sl-SI" dirty="0"/>
              <a:t>12</a:t>
            </a:r>
            <a:r>
              <a:rPr lang="en-US" dirty="0"/>
              <a:t>.</a:t>
            </a:r>
            <a:r>
              <a:rPr lang="sl-SI" dirty="0"/>
              <a:t>6</a:t>
            </a:r>
            <a:r>
              <a:rPr lang="en-US" dirty="0"/>
              <a:t>.202</a:t>
            </a:r>
            <a:r>
              <a:rPr lang="sl-SI" dirty="0"/>
              <a:t>5</a:t>
            </a:r>
            <a:endParaRPr lang="en-US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285F055-3B5B-6198-9AAE-5AF30FE05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3" y="6239909"/>
            <a:ext cx="1039016" cy="25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29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slov 1">
            <a:extLst>
              <a:ext uri="{FF2B5EF4-FFF2-40B4-BE49-F238E27FC236}">
                <a16:creationId xmlns:a16="http://schemas.microsoft.com/office/drawing/2014/main" id="{52F9FFD6-006C-ABFE-BED8-FA17E02B7BE5}"/>
              </a:ext>
            </a:extLst>
          </p:cNvPr>
          <p:cNvSpPr txBox="1">
            <a:spLocks/>
          </p:cNvSpPr>
          <p:nvPr/>
        </p:nvSpPr>
        <p:spPr>
          <a:xfrm>
            <a:off x="901585" y="532446"/>
            <a:ext cx="3687491" cy="2056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Trenutna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sistemska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obravnava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podpore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zelenega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prehoda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DO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E7F8BDB-5F96-E5D7-8F1D-99CF1E955095}"/>
              </a:ext>
            </a:extLst>
          </p:cNvPr>
          <p:cNvSpPr txBox="1"/>
          <p:nvPr/>
        </p:nvSpPr>
        <p:spPr>
          <a:xfrm>
            <a:off x="5341546" y="751555"/>
            <a:ext cx="5946040" cy="21063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28575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Odprti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razpisi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za </a:t>
            </a: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umeščanje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novih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virov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v </a:t>
            </a: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sistemih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DO: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/>
              <a:t>Razpis</a:t>
            </a:r>
            <a:r>
              <a:rPr lang="en-US" sz="1700" b="1" dirty="0"/>
              <a:t> </a:t>
            </a:r>
            <a:r>
              <a:rPr lang="en-US" sz="1700" b="1" dirty="0" err="1"/>
              <a:t>Borzen</a:t>
            </a:r>
            <a:r>
              <a:rPr lang="en-US" sz="1700" b="1" dirty="0"/>
              <a:t> </a:t>
            </a:r>
            <a:r>
              <a:rPr lang="en-US" sz="1700" dirty="0"/>
              <a:t>JP-OVE-04 v </a:t>
            </a:r>
            <a:r>
              <a:rPr lang="en-US" sz="1700" dirty="0" err="1"/>
              <a:t>nepovratna</a:t>
            </a:r>
            <a:r>
              <a:rPr lang="en-US" sz="1700" dirty="0"/>
              <a:t> </a:t>
            </a:r>
            <a:r>
              <a:rPr lang="en-US" sz="1700" dirty="0" err="1"/>
              <a:t>sredstva</a:t>
            </a:r>
            <a:r>
              <a:rPr lang="en-US" sz="1700" dirty="0"/>
              <a:t> </a:t>
            </a:r>
            <a:r>
              <a:rPr lang="en-US" sz="1700" b="1" dirty="0"/>
              <a:t>(do 45 % </a:t>
            </a:r>
            <a:r>
              <a:rPr lang="en-US" sz="1700" b="1" dirty="0" err="1"/>
              <a:t>vrednosti</a:t>
            </a:r>
            <a:r>
              <a:rPr lang="en-US" sz="1700" b="1" dirty="0"/>
              <a:t> </a:t>
            </a:r>
            <a:r>
              <a:rPr lang="en-US" sz="1700" b="1" dirty="0" err="1"/>
              <a:t>upravičenih</a:t>
            </a:r>
            <a:r>
              <a:rPr lang="en-US" sz="1700" b="1" dirty="0"/>
              <a:t> </a:t>
            </a:r>
            <a:r>
              <a:rPr lang="en-US" sz="1700" b="1" dirty="0" err="1"/>
              <a:t>stroškov</a:t>
            </a:r>
            <a:r>
              <a:rPr lang="en-US" sz="1700" b="1" dirty="0"/>
              <a:t>) </a:t>
            </a:r>
            <a:r>
              <a:rPr lang="en-US" sz="1700" dirty="0"/>
              <a:t>za </a:t>
            </a:r>
            <a:r>
              <a:rPr lang="en-US" sz="1700" dirty="0" err="1"/>
              <a:t>spodbujanje</a:t>
            </a:r>
            <a:r>
              <a:rPr lang="en-US" sz="1700" dirty="0"/>
              <a:t> rabe </a:t>
            </a:r>
            <a:r>
              <a:rPr lang="en-US" sz="1700" dirty="0" err="1"/>
              <a:t>obnovljivih</a:t>
            </a:r>
            <a:r>
              <a:rPr lang="en-US" sz="1700" dirty="0"/>
              <a:t> </a:t>
            </a:r>
            <a:r>
              <a:rPr lang="en-US" sz="1700" dirty="0" err="1"/>
              <a:t>virov</a:t>
            </a:r>
            <a:r>
              <a:rPr lang="en-US" sz="1700" dirty="0"/>
              <a:t> </a:t>
            </a:r>
            <a:r>
              <a:rPr lang="en-US" sz="1700" dirty="0" err="1"/>
              <a:t>energije</a:t>
            </a:r>
            <a:r>
              <a:rPr lang="en-US" sz="1700" dirty="0"/>
              <a:t> (</a:t>
            </a:r>
            <a:r>
              <a:rPr lang="en-US" sz="1700" dirty="0" err="1"/>
              <a:t>vir</a:t>
            </a:r>
            <a:r>
              <a:rPr lang="en-US" sz="1700" dirty="0"/>
              <a:t>: </a:t>
            </a:r>
            <a:r>
              <a:rPr lang="en-US" sz="1700" dirty="0" err="1"/>
              <a:t>Borzen</a:t>
            </a:r>
            <a:r>
              <a:rPr lang="en-US" sz="1700" dirty="0"/>
              <a:t>):</a:t>
            </a:r>
          </a:p>
          <a:p>
            <a:pPr marL="125730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Toplotna</a:t>
            </a:r>
            <a:r>
              <a:rPr lang="en-US" sz="1700" dirty="0"/>
              <a:t> </a:t>
            </a:r>
            <a:r>
              <a:rPr lang="en-US" sz="1700" dirty="0" err="1"/>
              <a:t>črpalka</a:t>
            </a:r>
            <a:r>
              <a:rPr lang="en-US" sz="1700" dirty="0"/>
              <a:t> </a:t>
            </a:r>
            <a:r>
              <a:rPr lang="en-US" sz="1700" dirty="0" err="1"/>
              <a:t>voda</a:t>
            </a:r>
            <a:r>
              <a:rPr lang="en-US" sz="1700" dirty="0"/>
              <a:t> – </a:t>
            </a:r>
            <a:r>
              <a:rPr lang="en-US" sz="1700" dirty="0" err="1"/>
              <a:t>voda</a:t>
            </a:r>
            <a:r>
              <a:rPr lang="en-US" sz="1700" dirty="0"/>
              <a:t>: 810 €/kW</a:t>
            </a:r>
          </a:p>
          <a:p>
            <a:pPr marL="125730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Proizvodnja</a:t>
            </a:r>
            <a:r>
              <a:rPr lang="en-US" sz="1700" dirty="0"/>
              <a:t> </a:t>
            </a:r>
            <a:r>
              <a:rPr lang="en-US" sz="1700" dirty="0" err="1"/>
              <a:t>toplote</a:t>
            </a:r>
            <a:r>
              <a:rPr lang="en-US" sz="1700" dirty="0"/>
              <a:t> </a:t>
            </a:r>
            <a:r>
              <a:rPr lang="en-US" sz="1700" dirty="0" err="1"/>
              <a:t>iz</a:t>
            </a:r>
            <a:r>
              <a:rPr lang="en-US" sz="1700" dirty="0"/>
              <a:t> </a:t>
            </a:r>
            <a:r>
              <a:rPr lang="en-US" sz="1700" dirty="0" err="1"/>
              <a:t>lesne</a:t>
            </a:r>
            <a:r>
              <a:rPr lang="en-US" sz="1700" dirty="0"/>
              <a:t> </a:t>
            </a:r>
            <a:r>
              <a:rPr lang="en-US" sz="1700" dirty="0" err="1"/>
              <a:t>biomase</a:t>
            </a:r>
            <a:r>
              <a:rPr lang="en-US" sz="1700" dirty="0"/>
              <a:t> v </a:t>
            </a:r>
            <a:r>
              <a:rPr lang="en-US" sz="1700" dirty="0" err="1"/>
              <a:t>kotlih</a:t>
            </a:r>
            <a:r>
              <a:rPr lang="en-US" sz="1700" dirty="0"/>
              <a:t>: 250 €/kW</a:t>
            </a:r>
            <a:endParaRPr lang="sl-SI" sz="1700" dirty="0"/>
          </a:p>
          <a:p>
            <a:pPr marL="8001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/>
              <a:t>Razpis</a:t>
            </a:r>
            <a:r>
              <a:rPr lang="en-US" sz="1700" b="1" dirty="0"/>
              <a:t> </a:t>
            </a:r>
            <a:r>
              <a:rPr lang="en-US" sz="1700" b="1" dirty="0" err="1"/>
              <a:t>Borzen</a:t>
            </a:r>
            <a:r>
              <a:rPr lang="en-US" sz="1700" b="1" dirty="0"/>
              <a:t> </a:t>
            </a:r>
            <a:r>
              <a:rPr lang="en-US" sz="1700" dirty="0"/>
              <a:t>JP-OVE-0</a:t>
            </a:r>
            <a:r>
              <a:rPr lang="sl-SI" sz="1700" dirty="0"/>
              <a:t>1</a:t>
            </a:r>
            <a:r>
              <a:rPr lang="en-US" sz="1700" dirty="0"/>
              <a:t> v </a:t>
            </a:r>
            <a:r>
              <a:rPr lang="en-US" sz="1700" dirty="0" err="1"/>
              <a:t>nepovratna</a:t>
            </a:r>
            <a:r>
              <a:rPr lang="en-US" sz="1700" dirty="0"/>
              <a:t> </a:t>
            </a:r>
            <a:r>
              <a:rPr lang="en-US" sz="1700" dirty="0" err="1"/>
              <a:t>sredstva</a:t>
            </a:r>
            <a:r>
              <a:rPr lang="en-US" sz="1700" dirty="0"/>
              <a:t> </a:t>
            </a:r>
            <a:r>
              <a:rPr lang="en-US" sz="1700" b="1" dirty="0"/>
              <a:t>(do 45 % </a:t>
            </a:r>
            <a:r>
              <a:rPr lang="en-US" sz="1700" b="1" dirty="0" err="1"/>
              <a:t>vrednosti</a:t>
            </a:r>
            <a:r>
              <a:rPr lang="en-US" sz="1700" b="1" dirty="0"/>
              <a:t> </a:t>
            </a:r>
            <a:r>
              <a:rPr lang="en-US" sz="1700" b="1" dirty="0" err="1"/>
              <a:t>upravičenih</a:t>
            </a:r>
            <a:r>
              <a:rPr lang="en-US" sz="1700" b="1" dirty="0"/>
              <a:t> </a:t>
            </a:r>
            <a:r>
              <a:rPr lang="en-US" sz="1700" b="1" dirty="0" err="1"/>
              <a:t>stroškov</a:t>
            </a:r>
            <a:r>
              <a:rPr lang="en-US" sz="1700" b="1" dirty="0"/>
              <a:t>) </a:t>
            </a:r>
            <a:r>
              <a:rPr lang="en-US" sz="1700" dirty="0"/>
              <a:t>za </a:t>
            </a:r>
            <a:r>
              <a:rPr lang="en-US" sz="1700" dirty="0" err="1"/>
              <a:t>spodbujanje</a:t>
            </a:r>
            <a:r>
              <a:rPr lang="en-US" sz="1700" dirty="0"/>
              <a:t> rabe </a:t>
            </a:r>
            <a:r>
              <a:rPr lang="en-US" sz="1700" dirty="0" err="1"/>
              <a:t>obnovljivih</a:t>
            </a:r>
            <a:r>
              <a:rPr lang="en-US" sz="1700" dirty="0"/>
              <a:t> </a:t>
            </a:r>
            <a:r>
              <a:rPr lang="en-US" sz="1700" dirty="0" err="1"/>
              <a:t>virov</a:t>
            </a:r>
            <a:r>
              <a:rPr lang="en-US" sz="1700" dirty="0"/>
              <a:t> </a:t>
            </a:r>
            <a:r>
              <a:rPr lang="en-US" sz="1700" dirty="0" err="1"/>
              <a:t>energije</a:t>
            </a:r>
            <a:r>
              <a:rPr lang="en-US" sz="1700" dirty="0"/>
              <a:t> (</a:t>
            </a:r>
            <a:r>
              <a:rPr lang="en-US" sz="1700" dirty="0" err="1"/>
              <a:t>vir</a:t>
            </a:r>
            <a:r>
              <a:rPr lang="en-US" sz="1700" dirty="0"/>
              <a:t>: </a:t>
            </a:r>
            <a:r>
              <a:rPr lang="en-US" sz="1700" dirty="0" err="1"/>
              <a:t>Borzen</a:t>
            </a:r>
            <a:r>
              <a:rPr lang="en-US" sz="1700" dirty="0"/>
              <a:t>):</a:t>
            </a:r>
            <a:endParaRPr lang="sl-SI" sz="1700" dirty="0"/>
          </a:p>
          <a:p>
            <a:pPr marL="97155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1700" dirty="0"/>
              <a:t>Soproizvodnja električne energije in toplote iz lesne biomase: 3.035 €/</a:t>
            </a:r>
            <a:r>
              <a:rPr lang="sl-SI" sz="1700" dirty="0" err="1"/>
              <a:t>kWe</a:t>
            </a:r>
            <a:endParaRPr lang="sl-SI" sz="1700" dirty="0"/>
          </a:p>
          <a:p>
            <a:pPr marL="97155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1700" dirty="0"/>
              <a:t>Hranilnik toplote (z minimalno kapaciteto vsaj 1 MWh na inštalirani MW izhodne toplotne moči PN): 20 €/kWh</a:t>
            </a:r>
            <a:endParaRPr lang="en-US" sz="1700" dirty="0"/>
          </a:p>
          <a:p>
            <a:pPr marL="5143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26" name="Group 21">
            <a:extLst>
              <a:ext uri="{FF2B5EF4-FFF2-40B4-BE49-F238E27FC236}">
                <a16:creationId xmlns:a16="http://schemas.microsoft.com/office/drawing/2014/main" id="{E4A41B9E-A0C8-F78B-E5B6-A0D02D88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F27C9029-9BF9-D125-90D6-AB03931B0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3CF84619-412D-A0C9-3DC9-47C3A42B9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Slika 1" descr="Slika, ki vsebuje besede besedilo, pisava, grafika, logotip&#10;&#10;Vsebina, ustvarjena z umetno inteligenco, morda ni pravilna.">
            <a:extLst>
              <a:ext uri="{FF2B5EF4-FFF2-40B4-BE49-F238E27FC236}">
                <a16:creationId xmlns:a16="http://schemas.microsoft.com/office/drawing/2014/main" id="{218E7ABE-E983-55CE-2AC3-718A56409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59054" y="646889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EF14241-D463-E4DA-B875-D5E5DBF67655}"/>
              </a:ext>
            </a:extLst>
          </p:cNvPr>
          <p:cNvSpPr txBox="1"/>
          <p:nvPr/>
        </p:nvSpPr>
        <p:spPr>
          <a:xfrm>
            <a:off x="904414" y="2531943"/>
            <a:ext cx="1788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/>
              <a:t>Prihajajoči razpisi: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E9E78B4-0470-5217-A5E6-E94C539413FA}"/>
              </a:ext>
            </a:extLst>
          </p:cNvPr>
          <p:cNvSpPr txBox="1"/>
          <p:nvPr/>
        </p:nvSpPr>
        <p:spPr>
          <a:xfrm>
            <a:off x="904414" y="6325554"/>
            <a:ext cx="7369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000" dirty="0"/>
              <a:t>Vir: </a:t>
            </a:r>
            <a:r>
              <a:rPr lang="sl-SI" sz="1000" dirty="0">
                <a:hlinkClick r:id="rId3"/>
              </a:rPr>
              <a:t>https://www.gov.si/novice/2025-05-13-aktualne-in-nacrtovane-financne-spodbude-ministrstva-za-okolje-podnebje-in-energijo</a:t>
            </a:r>
            <a:r>
              <a:rPr lang="sl-SI" dirty="0">
                <a:hlinkClick r:id="rId3"/>
              </a:rPr>
              <a:t>/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DC1B4A05-659B-8A53-8B0C-583854F7B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593489"/>
              </p:ext>
            </p:extLst>
          </p:nvPr>
        </p:nvGraphicFramePr>
        <p:xfrm>
          <a:off x="687860" y="2946978"/>
          <a:ext cx="11055178" cy="3267772"/>
        </p:xfrm>
        <a:graphic>
          <a:graphicData uri="http://schemas.openxmlformats.org/drawingml/2006/table">
            <a:tbl>
              <a:tblPr/>
              <a:tblGrid>
                <a:gridCol w="4115011">
                  <a:extLst>
                    <a:ext uri="{9D8B030D-6E8A-4147-A177-3AD203B41FA5}">
                      <a16:colId xmlns:a16="http://schemas.microsoft.com/office/drawing/2014/main" val="4281516162"/>
                    </a:ext>
                  </a:extLst>
                </a:gridCol>
                <a:gridCol w="856879">
                  <a:extLst>
                    <a:ext uri="{9D8B030D-6E8A-4147-A177-3AD203B41FA5}">
                      <a16:colId xmlns:a16="http://schemas.microsoft.com/office/drawing/2014/main" val="2916463014"/>
                    </a:ext>
                  </a:extLst>
                </a:gridCol>
                <a:gridCol w="947510">
                  <a:extLst>
                    <a:ext uri="{9D8B030D-6E8A-4147-A177-3AD203B41FA5}">
                      <a16:colId xmlns:a16="http://schemas.microsoft.com/office/drawing/2014/main" val="1718505318"/>
                    </a:ext>
                  </a:extLst>
                </a:gridCol>
                <a:gridCol w="1277079">
                  <a:extLst>
                    <a:ext uri="{9D8B030D-6E8A-4147-A177-3AD203B41FA5}">
                      <a16:colId xmlns:a16="http://schemas.microsoft.com/office/drawing/2014/main" val="795909969"/>
                    </a:ext>
                  </a:extLst>
                </a:gridCol>
                <a:gridCol w="3372585">
                  <a:extLst>
                    <a:ext uri="{9D8B030D-6E8A-4147-A177-3AD203B41FA5}">
                      <a16:colId xmlns:a16="http://schemas.microsoft.com/office/drawing/2014/main" val="537189767"/>
                    </a:ext>
                  </a:extLst>
                </a:gridCol>
                <a:gridCol w="486114">
                  <a:extLst>
                    <a:ext uri="{9D8B030D-6E8A-4147-A177-3AD203B41FA5}">
                      <a16:colId xmlns:a16="http://schemas.microsoft.com/office/drawing/2014/main" val="2376122324"/>
                    </a:ext>
                  </a:extLst>
                </a:gridCol>
              </a:tblGrid>
              <a:tr h="740950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Naziv ukrepa*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Predvidena vrednost podpore - EU del oz. CH prispevek</a:t>
                      </a:r>
                      <a:br>
                        <a:rPr lang="sl-SI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sl-SI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 EUR)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 financiranja 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Področje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Potencialni upravičenci oz. končni prejemniki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Predviden datum objave JR/JP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793200"/>
                  </a:ext>
                </a:extLst>
              </a:tr>
              <a:tr h="370923">
                <a:tc>
                  <a:txBody>
                    <a:bodyPr/>
                    <a:lstStyle/>
                    <a:p>
                      <a:pPr algn="l" fontAlgn="ctr"/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Ozaveščanje socialno ranljivih skupin in omogočanje dostopa do nepovratnih sredstev in zmanjšanje energetske revščine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23.500.000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EKP 21-27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URE - Trajnostna prenova stavb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Gospodinjstva z nizkimi prihodki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maj.2025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668680"/>
                  </a:ext>
                </a:extLst>
              </a:tr>
              <a:tr h="288324">
                <a:tc>
                  <a:txBody>
                    <a:bodyPr/>
                    <a:lstStyle/>
                    <a:p>
                      <a:pPr algn="l" fontAlgn="ctr"/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Javni poziv za dodeljevanje nepovratnih finančnih spodbud pravnim osebam za hranilnike električne energije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17.000.000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 - </a:t>
                      </a:r>
                      <a:r>
                        <a:rPr lang="sl-SI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RePowerEU</a:t>
                      </a:r>
                      <a:endParaRPr lang="sl-SI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Obnovljivi viri energije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Pravne osebe zasebnega prava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n.p</a:t>
                      </a:r>
                      <a:r>
                        <a:rPr lang="sl-S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899092"/>
                  </a:ext>
                </a:extLst>
              </a:tr>
              <a:tr h="224312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Spodbujanje novih daljinskih sistemov na OVE (ogrevanje in hlajenje)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32.654.604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EKP 21-27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Obnovljivi viri energije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Podjetja, javni sektor, gospodinjstva, občine, zadruge, zavodi, posamezniki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n.p</a:t>
                      </a:r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19711"/>
                  </a:ext>
                </a:extLst>
              </a:tr>
              <a:tr h="224312">
                <a:tc>
                  <a:txBody>
                    <a:bodyPr/>
                    <a:lstStyle/>
                    <a:p>
                      <a:pPr algn="l" fontAlgn="ctr"/>
                      <a:r>
                        <a:rPr lang="sl-S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Spodbujanje proizvodnje električne energije iz OVE (sončne in vetrne elektrarne)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82.002.164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EKP 21-27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Obnovljivi viri energije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Podjetja, javni sektor, gospodinjstva, občine, zadruge, zavodi, posamezniki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n.p.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991084"/>
                  </a:ext>
                </a:extLst>
              </a:tr>
              <a:tr h="224312">
                <a:tc>
                  <a:txBody>
                    <a:bodyPr/>
                    <a:lstStyle/>
                    <a:p>
                      <a:pPr algn="l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Celovita energetska prenova zasebnih večstanovanjskih stavb (vključeni demo sNES, potres, revščina,...)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13.215.432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EKP 21-27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URE - Trajnostna prenova stavb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Gospodinjstva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n.p.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74968"/>
                  </a:ext>
                </a:extLst>
              </a:tr>
              <a:tr h="448624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Spodbujanje naložb in tehnologij za pretvorbo viškov električne energije iz OVE ter povezovanje omrežij za potrebe shranjevanja energije ob pretvorbi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24.650.000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EKP 21-27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Učinkovita raba energije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Podjetja, javni sektor, gospodinjstva, občine, zadruge, zavodi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n.p</a:t>
                      </a:r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328536"/>
                  </a:ext>
                </a:extLst>
              </a:tr>
              <a:tr h="224312"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Javni razpis za spodbude energetskim skupnostim na OVE (sončne elektrarne, plitka </a:t>
                      </a:r>
                      <a:r>
                        <a:rPr lang="sl-SI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geotermija</a:t>
                      </a:r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11.800.000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Švicarski mehanizem 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Obnovljivi viri energije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Pravne osebe javnega prava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l-S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dec.2025</a:t>
                      </a:r>
                    </a:p>
                  </a:txBody>
                  <a:tcPr marL="7755" marR="7755" marT="7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822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01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FDFA29-D4E5-71EF-1CA4-38C66CEC5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7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04AFC34-7134-F559-B63F-A55FF2EE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sl-SI" sz="4000" dirty="0"/>
              <a:t>Finančni in družbeni izzivi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535440-7A43-1C1E-99B0-6E4AD717E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sl-SI" sz="2000" dirty="0"/>
              <a:t>Visoki stroški, potreba po nepovratnih sredstvih</a:t>
            </a:r>
          </a:p>
          <a:p>
            <a:r>
              <a:rPr lang="sl-SI" sz="2000" dirty="0"/>
              <a:t>Družbena sprejemljivost in politična volja</a:t>
            </a:r>
          </a:p>
          <a:p>
            <a:r>
              <a:rPr lang="sl-SI" sz="2000" dirty="0"/>
              <a:t>Samozadostnost virov</a:t>
            </a:r>
          </a:p>
          <a:p>
            <a:r>
              <a:rPr lang="sl-SI" sz="2000" dirty="0"/>
              <a:t>Širitev omrežja</a:t>
            </a:r>
          </a:p>
          <a:p>
            <a:endParaRPr lang="sl-SI" sz="2000" dirty="0"/>
          </a:p>
          <a:p>
            <a:r>
              <a:rPr lang="sl-SI" sz="2000" dirty="0"/>
              <a:t>Odraz na ceni toplote?</a:t>
            </a:r>
          </a:p>
          <a:p>
            <a:endParaRPr lang="sl-SI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862ED1F-150D-E131-FB96-0EF413A0FD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4291" y="6492875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91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382978AD-70F3-4DF8-A090-6BAD0BC9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1481188"/>
          </a:xfrm>
        </p:spPr>
        <p:txBody>
          <a:bodyPr>
            <a:normAutofit/>
          </a:bodyPr>
          <a:lstStyle/>
          <a:p>
            <a:pPr algn="ctr"/>
            <a:r>
              <a:rPr lang="sl-SI" sz="4000" b="1"/>
              <a:t>Cilji in ključne naloge </a:t>
            </a:r>
            <a:endParaRPr lang="en-GB" sz="4000" b="1" dirty="0"/>
          </a:p>
        </p:txBody>
      </p:sp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8B251405-757D-4D70-9D8E-51F28C87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4" y="1657403"/>
            <a:ext cx="5229942" cy="3798972"/>
          </a:xfrm>
        </p:spPr>
        <p:txBody>
          <a:bodyPr>
            <a:noAutofit/>
          </a:bodyPr>
          <a:lstStyle/>
          <a:p>
            <a:r>
              <a:rPr lang="sl-SI" sz="1400" b="1"/>
              <a:t>SDO pripravljeni na izzive zelenega prehoda.</a:t>
            </a:r>
          </a:p>
          <a:p>
            <a:endParaRPr lang="sl-SI" sz="1400"/>
          </a:p>
          <a:p>
            <a:r>
              <a:rPr lang="sl-SI" sz="1400"/>
              <a:t>Nujno medsektorsko sodelovanje.</a:t>
            </a:r>
          </a:p>
          <a:p>
            <a:r>
              <a:rPr lang="sl-SI" sz="1400" b="1"/>
              <a:t>Aktivnosti sekcije za daljinsko ogrevanje: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400"/>
              <a:t>Uvajanje finančnih spodbud za: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l-SI" sz="1400"/>
              <a:t>proizvodne vire iz OVE – zamenjava energentov fosilnega izvora – izpolnjevanje zahtev učinkovitosti;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l-SI" sz="1400"/>
              <a:t>za izgradnjo omrežja DO – ekonomija obsega – pozitivni okoljski vplivi – energetska revščina;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sl-SI" sz="1400"/>
              <a:t>hranilniki toplote – optimiziranje proizvodnje.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400"/>
              <a:t>Nujna prevetritev podporne sheme (Agencija za energijo – Borzen) za podaljšanje delovanje SPTE in s tem podaljšanje časa za prestrukturiranje sistemov DO na OVE.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400"/>
              <a:t>Jasna razvojna vizija Republike Slovenije se naj odraža v LEK-ih in trajnostnih načrtih za SDO.</a:t>
            </a:r>
            <a:endParaRPr lang="sl-SI" sz="1400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E238CE0-856D-9668-626D-7BF180A6E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" b="1"/>
          <a:stretch/>
        </p:blipFill>
        <p:spPr bwMode="auto">
          <a:xfrm>
            <a:off x="6317626" y="1657402"/>
            <a:ext cx="5479424" cy="37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3E40A9F-81D6-C388-534B-8B7660CF1B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9054" y="646889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4165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40F97C2-382A-3532-9161-166F5FF40B2C}"/>
              </a:ext>
            </a:extLst>
          </p:cNvPr>
          <p:cNvSpPr txBox="1"/>
          <p:nvPr/>
        </p:nvSpPr>
        <p:spPr>
          <a:xfrm>
            <a:off x="631371" y="4444581"/>
            <a:ext cx="5266592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HVALA ZA POZORNOST!</a:t>
            </a:r>
          </a:p>
        </p:txBody>
      </p:sp>
      <p:pic>
        <p:nvPicPr>
          <p:cNvPr id="2" name="Picture 4" descr="Kakšno pomoč mi v času nosečnosti nudi država? - Ženska odločitev | Ženska  odločitev">
            <a:extLst>
              <a:ext uri="{FF2B5EF4-FFF2-40B4-BE49-F238E27FC236}">
                <a16:creationId xmlns:a16="http://schemas.microsoft.com/office/drawing/2014/main" id="{A40A00A9-FCB3-EE22-1DAA-090D30F2A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45" y="3189396"/>
            <a:ext cx="2425668" cy="9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4661E01-3C54-A468-ACEC-83BAFCC8D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45" y="1930298"/>
            <a:ext cx="2817168" cy="9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5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slov 1">
            <a:extLst>
              <a:ext uri="{FF2B5EF4-FFF2-40B4-BE49-F238E27FC236}">
                <a16:creationId xmlns:a16="http://schemas.microsoft.com/office/drawing/2014/main" id="{52F9FFD6-006C-ABFE-BED8-FA17E02B7BE5}"/>
              </a:ext>
            </a:extLst>
          </p:cNvPr>
          <p:cNvSpPr txBox="1">
            <a:spLocks/>
          </p:cNvSpPr>
          <p:nvPr/>
        </p:nvSpPr>
        <p:spPr>
          <a:xfrm>
            <a:off x="262648" y="-808102"/>
            <a:ext cx="5901249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dirty="0" err="1"/>
              <a:t>Izhodišča</a:t>
            </a:r>
            <a:r>
              <a:rPr lang="en-US" sz="3200" b="1" dirty="0"/>
              <a:t> za </a:t>
            </a:r>
            <a:r>
              <a:rPr lang="en-US" sz="3200" b="1" dirty="0" err="1"/>
              <a:t>razpravo</a:t>
            </a:r>
            <a:r>
              <a:rPr lang="en-US" sz="3200" b="1" dirty="0"/>
              <a:t> o </a:t>
            </a:r>
            <a:r>
              <a:rPr lang="en-US" sz="3200" b="1" dirty="0" err="1"/>
              <a:t>razvoju</a:t>
            </a:r>
            <a:r>
              <a:rPr lang="en-US" sz="3200" b="1" dirty="0"/>
              <a:t> DO </a:t>
            </a:r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7C8BE677-F2C8-727F-62A6-AB2A0FDE7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648" y="953008"/>
            <a:ext cx="6922621" cy="54224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300" dirty="0" err="1"/>
              <a:t>Daljinski</a:t>
            </a:r>
            <a:r>
              <a:rPr lang="en-US" sz="1300" dirty="0"/>
              <a:t> </a:t>
            </a:r>
            <a:r>
              <a:rPr lang="en-US" sz="1300" dirty="0" err="1"/>
              <a:t>sistemi</a:t>
            </a:r>
            <a:r>
              <a:rPr lang="en-US" sz="1300" dirty="0"/>
              <a:t> </a:t>
            </a:r>
            <a:r>
              <a:rPr lang="en-US" sz="1300" dirty="0" err="1"/>
              <a:t>ogrevanja</a:t>
            </a:r>
            <a:r>
              <a:rPr lang="sl-SI" sz="1300" dirty="0"/>
              <a:t>:</a:t>
            </a:r>
            <a:r>
              <a:rPr lang="en-US" sz="1300" dirty="0"/>
              <a:t> </a:t>
            </a:r>
            <a:r>
              <a:rPr lang="en-US" sz="1300" dirty="0" err="1"/>
              <a:t>izbirna</a:t>
            </a:r>
            <a:r>
              <a:rPr lang="en-US" sz="1300" dirty="0"/>
              <a:t> </a:t>
            </a:r>
            <a:r>
              <a:rPr lang="en-US" sz="1300" dirty="0" err="1"/>
              <a:t>lokalna</a:t>
            </a:r>
            <a:r>
              <a:rPr lang="en-US" sz="1300" dirty="0"/>
              <a:t> </a:t>
            </a:r>
            <a:r>
              <a:rPr lang="en-US" sz="1300" dirty="0" err="1"/>
              <a:t>gospodarska</a:t>
            </a:r>
            <a:r>
              <a:rPr lang="en-US" sz="1300" dirty="0"/>
              <a:t> </a:t>
            </a:r>
            <a:r>
              <a:rPr lang="en-US" sz="1300" dirty="0" err="1"/>
              <a:t>javna</a:t>
            </a:r>
            <a:r>
              <a:rPr lang="en-US" sz="1300" dirty="0"/>
              <a:t> </a:t>
            </a:r>
            <a:r>
              <a:rPr lang="en-US" sz="1300" dirty="0" err="1"/>
              <a:t>služba</a:t>
            </a:r>
            <a:r>
              <a:rPr lang="en-US" sz="1300" dirty="0"/>
              <a:t> </a:t>
            </a:r>
            <a:endParaRPr lang="sl-SI" sz="1300" dirty="0"/>
          </a:p>
          <a:p>
            <a:r>
              <a:rPr lang="en-US" sz="1300" dirty="0" err="1"/>
              <a:t>Potencial</a:t>
            </a:r>
            <a:r>
              <a:rPr lang="sl-SI" sz="1300" dirty="0"/>
              <a:t>: </a:t>
            </a:r>
            <a:r>
              <a:rPr lang="en-US" sz="1300" b="1" dirty="0" err="1"/>
              <a:t>visoka</a:t>
            </a:r>
            <a:r>
              <a:rPr lang="en-US" sz="1300" b="1" dirty="0"/>
              <a:t> </a:t>
            </a:r>
            <a:r>
              <a:rPr lang="en-US" sz="1300" b="1" dirty="0" err="1"/>
              <a:t>gostota</a:t>
            </a:r>
            <a:r>
              <a:rPr lang="en-US" sz="1300" b="1" dirty="0"/>
              <a:t> </a:t>
            </a:r>
            <a:r>
              <a:rPr lang="en-US" sz="1300" b="1" dirty="0" err="1"/>
              <a:t>poselitve</a:t>
            </a:r>
            <a:r>
              <a:rPr lang="sl-SI" sz="1300" b="1" dirty="0"/>
              <a:t>, velik potencial za odjem toplote.</a:t>
            </a:r>
            <a:endParaRPr lang="en-US" sz="1300" b="1" dirty="0"/>
          </a:p>
          <a:p>
            <a:r>
              <a:rPr lang="en-US" sz="1300" dirty="0" err="1"/>
              <a:t>Potencial</a:t>
            </a:r>
            <a:r>
              <a:rPr lang="en-US" sz="1300" dirty="0"/>
              <a:t> DO </a:t>
            </a:r>
            <a:r>
              <a:rPr lang="en-US" sz="1300" dirty="0" err="1"/>
              <a:t>prepoznan</a:t>
            </a:r>
            <a:r>
              <a:rPr lang="en-US" sz="1300" dirty="0"/>
              <a:t> </a:t>
            </a:r>
            <a:r>
              <a:rPr lang="en-US" sz="1300" dirty="0" err="1"/>
              <a:t>tako</a:t>
            </a:r>
            <a:r>
              <a:rPr lang="en-US" sz="1300" dirty="0"/>
              <a:t> v EU </a:t>
            </a:r>
            <a:r>
              <a:rPr lang="en-US" sz="1300" dirty="0" err="1"/>
              <a:t>Direktivah</a:t>
            </a:r>
            <a:r>
              <a:rPr lang="en-US" sz="1300" dirty="0"/>
              <a:t> </a:t>
            </a:r>
            <a:r>
              <a:rPr lang="en-US" sz="1300" dirty="0" err="1"/>
              <a:t>kot</a:t>
            </a:r>
            <a:r>
              <a:rPr lang="en-US" sz="1300" dirty="0"/>
              <a:t> </a:t>
            </a:r>
            <a:r>
              <a:rPr lang="en-US" sz="1300" dirty="0" err="1"/>
              <a:t>nacionalnih</a:t>
            </a:r>
            <a:r>
              <a:rPr lang="en-US" sz="1300" dirty="0"/>
              <a:t> </a:t>
            </a:r>
            <a:r>
              <a:rPr lang="sl-SI" sz="1300" dirty="0"/>
              <a:t>strateških dokumentih, usmeritvah in </a:t>
            </a:r>
            <a:r>
              <a:rPr lang="en-US" sz="1300" dirty="0" err="1"/>
              <a:t>zakon</a:t>
            </a:r>
            <a:r>
              <a:rPr lang="sl-SI" sz="1300" dirty="0" err="1"/>
              <a:t>skih</a:t>
            </a:r>
            <a:r>
              <a:rPr lang="sl-SI" sz="1300" dirty="0"/>
              <a:t> določilih.</a:t>
            </a:r>
            <a:endParaRPr lang="en-US" sz="1300" dirty="0"/>
          </a:p>
          <a:p>
            <a:endParaRPr lang="en-US" sz="1300" dirty="0"/>
          </a:p>
          <a:p>
            <a:r>
              <a:rPr lang="en-US" sz="1300" dirty="0"/>
              <a:t>Plan </a:t>
            </a:r>
            <a:r>
              <a:rPr lang="en-US" sz="1300" dirty="0" err="1"/>
              <a:t>razvoja</a:t>
            </a:r>
            <a:r>
              <a:rPr lang="en-US" sz="1300" dirty="0"/>
              <a:t> </a:t>
            </a:r>
            <a:r>
              <a:rPr lang="en-US" sz="1300" dirty="0" err="1"/>
              <a:t>proizvodnih</a:t>
            </a:r>
            <a:r>
              <a:rPr lang="en-US" sz="1300" dirty="0"/>
              <a:t> </a:t>
            </a:r>
            <a:r>
              <a:rPr lang="en-US" sz="1300" dirty="0" err="1"/>
              <a:t>virov</a:t>
            </a:r>
            <a:r>
              <a:rPr lang="en-US" sz="1300" dirty="0"/>
              <a:t> v </a:t>
            </a:r>
            <a:r>
              <a:rPr lang="en-US" sz="1300" dirty="0" err="1"/>
              <a:t>odvisnosti</a:t>
            </a:r>
            <a:r>
              <a:rPr lang="en-US" sz="1300" dirty="0"/>
              <a:t> od </a:t>
            </a:r>
            <a:r>
              <a:rPr lang="en-US" sz="1300" dirty="0" err="1"/>
              <a:t>širitev</a:t>
            </a:r>
            <a:r>
              <a:rPr lang="en-US" sz="1300" dirty="0"/>
              <a:t> </a:t>
            </a:r>
            <a:r>
              <a:rPr lang="en-US" sz="1300" dirty="0" err="1"/>
              <a:t>omrežja</a:t>
            </a:r>
            <a:r>
              <a:rPr lang="en-US" sz="1300" dirty="0"/>
              <a:t> in </a:t>
            </a:r>
            <a:r>
              <a:rPr lang="en-US" sz="1300" dirty="0" err="1"/>
              <a:t>zakonodajnega</a:t>
            </a:r>
            <a:r>
              <a:rPr lang="en-US" sz="1300" dirty="0"/>
              <a:t> </a:t>
            </a:r>
            <a:r>
              <a:rPr lang="en-US" sz="1300" dirty="0" err="1"/>
              <a:t>okvirja</a:t>
            </a:r>
            <a:r>
              <a:rPr lang="sl-SI" sz="1300" dirty="0"/>
              <a:t>.</a:t>
            </a:r>
            <a:endParaRPr lang="en-US" sz="1300" dirty="0"/>
          </a:p>
          <a:p>
            <a:r>
              <a:rPr lang="en-US" sz="1300" b="1" dirty="0" err="1"/>
              <a:t>Direktiva</a:t>
            </a:r>
            <a:r>
              <a:rPr lang="en-US" sz="1300" b="1" dirty="0"/>
              <a:t> (EU) 2023/1791 o </a:t>
            </a:r>
            <a:r>
              <a:rPr lang="en-US" sz="1300" b="1" dirty="0" err="1"/>
              <a:t>energijski</a:t>
            </a:r>
            <a:r>
              <a:rPr lang="en-US" sz="1300" b="1" dirty="0"/>
              <a:t> </a:t>
            </a:r>
            <a:r>
              <a:rPr lang="en-US" sz="1300" b="1" dirty="0" err="1"/>
              <a:t>učinkovitosti</a:t>
            </a:r>
            <a:r>
              <a:rPr lang="en-US" sz="1300" b="1" dirty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 err="1"/>
              <a:t>zmanjšanje</a:t>
            </a:r>
            <a:r>
              <a:rPr lang="en-US" sz="1300" dirty="0"/>
              <a:t> rabe </a:t>
            </a:r>
            <a:r>
              <a:rPr lang="en-US" sz="1300" dirty="0" err="1"/>
              <a:t>primarne</a:t>
            </a:r>
            <a:r>
              <a:rPr lang="en-US" sz="1300" dirty="0"/>
              <a:t> </a:t>
            </a:r>
            <a:r>
              <a:rPr lang="en-US" sz="1300" dirty="0" err="1"/>
              <a:t>energije</a:t>
            </a:r>
            <a:r>
              <a:rPr lang="en-US" sz="1300" dirty="0"/>
              <a:t> in </a:t>
            </a:r>
            <a:r>
              <a:rPr lang="en-US" sz="1300" dirty="0" err="1"/>
              <a:t>učinkovita</a:t>
            </a:r>
            <a:r>
              <a:rPr lang="en-US" sz="1300" dirty="0"/>
              <a:t> </a:t>
            </a:r>
            <a:r>
              <a:rPr lang="en-US" sz="1300" dirty="0" err="1"/>
              <a:t>raba</a:t>
            </a:r>
            <a:r>
              <a:rPr lang="en-US" sz="1300" dirty="0"/>
              <a:t> </a:t>
            </a:r>
            <a:r>
              <a:rPr lang="en-US" sz="1300" dirty="0" err="1"/>
              <a:t>energije</a:t>
            </a:r>
            <a:r>
              <a:rPr lang="en-US" sz="1300" dirty="0"/>
              <a:t>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 err="1"/>
              <a:t>dekarbonizacija</a:t>
            </a:r>
            <a:r>
              <a:rPr lang="en-US" sz="1300" dirty="0"/>
              <a:t> z </a:t>
            </a:r>
            <a:r>
              <a:rPr lang="en-US" sz="1300" dirty="0" err="1"/>
              <a:t>uporabo</a:t>
            </a:r>
            <a:r>
              <a:rPr lang="en-US" sz="1300" dirty="0"/>
              <a:t> OVE,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 err="1"/>
              <a:t>alternativna</a:t>
            </a:r>
            <a:r>
              <a:rPr lang="en-US" sz="1300" dirty="0"/>
              <a:t> </a:t>
            </a:r>
            <a:r>
              <a:rPr lang="en-US" sz="1300" dirty="0" err="1"/>
              <a:t>goriva</a:t>
            </a:r>
            <a:r>
              <a:rPr lang="en-US" sz="1300" dirty="0"/>
              <a:t> in </a:t>
            </a:r>
            <a:r>
              <a:rPr lang="en-US" sz="1300" b="1" dirty="0" err="1"/>
              <a:t>diverzifikacija</a:t>
            </a:r>
            <a:r>
              <a:rPr lang="en-US" sz="1300" b="1" dirty="0"/>
              <a:t> </a:t>
            </a:r>
            <a:r>
              <a:rPr lang="en-US" sz="1300" b="1" dirty="0" err="1"/>
              <a:t>virov</a:t>
            </a:r>
            <a:r>
              <a:rPr lang="en-US" sz="1300" dirty="0"/>
              <a:t>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 err="1"/>
              <a:t>koriščenje</a:t>
            </a:r>
            <a:r>
              <a:rPr lang="en-US" sz="1300" dirty="0"/>
              <a:t> </a:t>
            </a:r>
            <a:r>
              <a:rPr lang="en-US" sz="1300" dirty="0" err="1"/>
              <a:t>odvečne</a:t>
            </a:r>
            <a:r>
              <a:rPr lang="en-US" sz="1300" dirty="0"/>
              <a:t> </a:t>
            </a:r>
            <a:r>
              <a:rPr lang="en-US" sz="1300" dirty="0" err="1"/>
              <a:t>topote</a:t>
            </a:r>
            <a:r>
              <a:rPr lang="en-US" sz="1300" dirty="0"/>
              <a:t>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 err="1"/>
              <a:t>samozadostnost</a:t>
            </a:r>
            <a:r>
              <a:rPr lang="en-US" sz="1300" dirty="0"/>
              <a:t> in </a:t>
            </a:r>
            <a:r>
              <a:rPr lang="en-US" sz="1300" dirty="0" err="1"/>
              <a:t>raba</a:t>
            </a:r>
            <a:r>
              <a:rPr lang="en-US" sz="1300" dirty="0"/>
              <a:t> </a:t>
            </a:r>
            <a:r>
              <a:rPr lang="en-US" sz="1300" dirty="0" err="1"/>
              <a:t>domačih</a:t>
            </a:r>
            <a:r>
              <a:rPr lang="en-US" sz="1300" dirty="0"/>
              <a:t> </a:t>
            </a:r>
            <a:r>
              <a:rPr lang="en-US" sz="1300" dirty="0" err="1"/>
              <a:t>energetskih</a:t>
            </a:r>
            <a:r>
              <a:rPr lang="en-US" sz="1300" dirty="0"/>
              <a:t> </a:t>
            </a:r>
            <a:r>
              <a:rPr lang="en-US" sz="1300" dirty="0" err="1"/>
              <a:t>virov</a:t>
            </a:r>
            <a:r>
              <a:rPr lang="en-US" sz="1300" dirty="0"/>
              <a:t>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 err="1"/>
              <a:t>digitalizacija</a:t>
            </a:r>
            <a:r>
              <a:rPr lang="en-US" sz="1300" dirty="0"/>
              <a:t>.</a:t>
            </a:r>
          </a:p>
          <a:p>
            <a:pPr lvl="1"/>
            <a:endParaRPr lang="en-US" sz="500" dirty="0"/>
          </a:p>
          <a:p>
            <a:pPr lvl="1"/>
            <a:endParaRPr lang="en-US" sz="500" dirty="0"/>
          </a:p>
          <a:p>
            <a:pPr lvl="1"/>
            <a:endParaRPr lang="en-US" sz="500" dirty="0"/>
          </a:p>
        </p:txBody>
      </p:sp>
      <p:pic>
        <p:nvPicPr>
          <p:cNvPr id="1026" name="Picture 2" descr="Engie District Heating Diagram">
            <a:extLst>
              <a:ext uri="{FF2B5EF4-FFF2-40B4-BE49-F238E27FC236}">
                <a16:creationId xmlns:a16="http://schemas.microsoft.com/office/drawing/2014/main" id="{4C3C15C5-6678-98E1-DE84-FD9E753DA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-3831" r="5933" b="1"/>
          <a:stretch/>
        </p:blipFill>
        <p:spPr bwMode="auto">
          <a:xfrm>
            <a:off x="7036921" y="744911"/>
            <a:ext cx="4892431" cy="389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D0A0310-379D-E742-9FE9-B9D25026AD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9054" y="646889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F712607-256D-C483-D2F7-CB1BD456508B}"/>
              </a:ext>
            </a:extLst>
          </p:cNvPr>
          <p:cNvSpPr txBox="1"/>
          <p:nvPr/>
        </p:nvSpPr>
        <p:spPr>
          <a:xfrm>
            <a:off x="313928" y="4427449"/>
            <a:ext cx="1126466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 err="1"/>
              <a:t>Direktiva</a:t>
            </a:r>
            <a:r>
              <a:rPr lang="en-US" sz="1300" b="1" dirty="0"/>
              <a:t> (EU) 2023/2413 o </a:t>
            </a:r>
            <a:r>
              <a:rPr lang="en-US" sz="1300" b="1" dirty="0" err="1"/>
              <a:t>spodbujanju</a:t>
            </a:r>
            <a:r>
              <a:rPr lang="en-US" sz="1300" b="1" dirty="0"/>
              <a:t> </a:t>
            </a:r>
            <a:r>
              <a:rPr lang="en-US" sz="1300" b="1" dirty="0" err="1"/>
              <a:t>energije</a:t>
            </a:r>
            <a:r>
              <a:rPr lang="en-US" sz="1300" b="1" dirty="0"/>
              <a:t> </a:t>
            </a:r>
            <a:r>
              <a:rPr lang="en-US" sz="1300" b="1" dirty="0" err="1"/>
              <a:t>iz</a:t>
            </a:r>
            <a:r>
              <a:rPr lang="en-US" sz="1300" b="1" dirty="0"/>
              <a:t> </a:t>
            </a:r>
            <a:r>
              <a:rPr lang="en-US" sz="1300" b="1" dirty="0" err="1"/>
              <a:t>obnovljivih</a:t>
            </a:r>
            <a:r>
              <a:rPr lang="en-US" sz="1300" b="1" dirty="0"/>
              <a:t> </a:t>
            </a:r>
            <a:r>
              <a:rPr lang="en-US" sz="1300" b="1" dirty="0" err="1"/>
              <a:t>virov</a:t>
            </a:r>
            <a:r>
              <a:rPr lang="en-US" sz="1300" b="1" dirty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/>
              <a:t>V </a:t>
            </a:r>
            <a:r>
              <a:rPr lang="en-US" sz="1300" dirty="0" err="1"/>
              <a:t>strategiji</a:t>
            </a:r>
            <a:r>
              <a:rPr lang="en-US" sz="1300" dirty="0"/>
              <a:t> </a:t>
            </a:r>
            <a:r>
              <a:rPr lang="en-US" sz="1300" dirty="0" err="1"/>
              <a:t>Komisije</a:t>
            </a:r>
            <a:r>
              <a:rPr lang="en-US" sz="1300" dirty="0"/>
              <a:t> za </a:t>
            </a:r>
            <a:r>
              <a:rPr lang="en-US" sz="1300" dirty="0" err="1"/>
              <a:t>ogrevanje</a:t>
            </a:r>
            <a:r>
              <a:rPr lang="en-US" sz="1300" dirty="0"/>
              <a:t> in </a:t>
            </a:r>
            <a:r>
              <a:rPr lang="en-US" sz="1300" dirty="0" err="1"/>
              <a:t>hlajenje</a:t>
            </a:r>
            <a:r>
              <a:rPr lang="en-US" sz="1300" dirty="0"/>
              <a:t> je </a:t>
            </a:r>
            <a:r>
              <a:rPr lang="en-US" sz="1300" dirty="0" err="1"/>
              <a:t>priznan</a:t>
            </a:r>
            <a:r>
              <a:rPr lang="en-US" sz="1300" dirty="0"/>
              <a:t> </a:t>
            </a:r>
            <a:r>
              <a:rPr lang="en-US" sz="1300" dirty="0" err="1"/>
              <a:t>potencial</a:t>
            </a:r>
            <a:r>
              <a:rPr lang="en-US" sz="1300" dirty="0"/>
              <a:t> za </a:t>
            </a:r>
            <a:r>
              <a:rPr lang="en-US" sz="1300" dirty="0" err="1"/>
              <a:t>razogljičenje</a:t>
            </a:r>
            <a:r>
              <a:rPr lang="en-US" sz="1300" dirty="0"/>
              <a:t> </a:t>
            </a:r>
            <a:r>
              <a:rPr lang="en-US" sz="1300" dirty="0" err="1"/>
              <a:t>daljinskega</a:t>
            </a:r>
            <a:r>
              <a:rPr lang="en-US" sz="1300" dirty="0"/>
              <a:t> </a:t>
            </a:r>
            <a:r>
              <a:rPr lang="en-US" sz="1300" dirty="0" err="1"/>
              <a:t>ogrevanja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podlagi</a:t>
            </a:r>
            <a:r>
              <a:rPr lang="en-US" sz="1300" dirty="0"/>
              <a:t> </a:t>
            </a:r>
            <a:r>
              <a:rPr lang="en-US" sz="1300" dirty="0" err="1"/>
              <a:t>večje</a:t>
            </a:r>
            <a:r>
              <a:rPr lang="en-US" sz="1300" dirty="0"/>
              <a:t> </a:t>
            </a:r>
            <a:r>
              <a:rPr lang="en-US" sz="1300" dirty="0" err="1"/>
              <a:t>energetske</a:t>
            </a:r>
            <a:r>
              <a:rPr lang="en-US" sz="1300" dirty="0"/>
              <a:t> </a:t>
            </a:r>
            <a:r>
              <a:rPr lang="en-US" sz="1300" dirty="0" err="1"/>
              <a:t>učinkovitosti</a:t>
            </a:r>
            <a:r>
              <a:rPr lang="en-US" sz="1300" dirty="0"/>
              <a:t> in </a:t>
            </a:r>
            <a:r>
              <a:rPr lang="en-US" sz="1300" dirty="0" err="1"/>
              <a:t>večjega</a:t>
            </a:r>
            <a:r>
              <a:rPr lang="en-US" sz="1300" dirty="0"/>
              <a:t> </a:t>
            </a:r>
            <a:r>
              <a:rPr lang="en-US" sz="1300" dirty="0" err="1"/>
              <a:t>uvajanja</a:t>
            </a:r>
            <a:r>
              <a:rPr lang="en-US" sz="1300" dirty="0"/>
              <a:t> </a:t>
            </a:r>
            <a:r>
              <a:rPr lang="en-US" sz="1300" dirty="0" err="1"/>
              <a:t>energije</a:t>
            </a:r>
            <a:r>
              <a:rPr lang="en-US" sz="1300" dirty="0"/>
              <a:t> </a:t>
            </a:r>
            <a:r>
              <a:rPr lang="en-US" sz="1300" dirty="0" err="1"/>
              <a:t>iz</a:t>
            </a:r>
            <a:r>
              <a:rPr lang="en-US" sz="1300" dirty="0"/>
              <a:t> </a:t>
            </a:r>
            <a:r>
              <a:rPr lang="en-US" sz="1300" dirty="0" err="1"/>
              <a:t>obnovljivih</a:t>
            </a:r>
            <a:r>
              <a:rPr lang="en-US" sz="1300" dirty="0"/>
              <a:t> </a:t>
            </a:r>
            <a:r>
              <a:rPr lang="en-US" sz="1300" dirty="0" err="1"/>
              <a:t>virov</a:t>
            </a:r>
            <a:r>
              <a:rPr lang="en-US" sz="13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NEPN</a:t>
            </a:r>
            <a:endParaRPr lang="sl-SI" sz="1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300" b="1" dirty="0"/>
              <a:t>EZ-2: </a:t>
            </a:r>
            <a:r>
              <a:rPr lang="sl-SI" sz="1300" dirty="0"/>
              <a:t>Visoko na hierarhiji energetskih rešitev ogrevanja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ZURE</a:t>
            </a:r>
            <a:r>
              <a:rPr lang="sl-SI" sz="1300" b="1" dirty="0"/>
              <a:t>-1</a:t>
            </a:r>
            <a:r>
              <a:rPr lang="en-US" sz="1300" b="1" dirty="0"/>
              <a:t>: </a:t>
            </a:r>
            <a:r>
              <a:rPr lang="sl-SI" sz="1300" dirty="0"/>
              <a:t>Zahteve d</a:t>
            </a:r>
            <a:r>
              <a:rPr lang="en-US" sz="1300" dirty="0"/>
              <a:t>o 31. </a:t>
            </a:r>
            <a:r>
              <a:rPr lang="en-US" sz="1300" dirty="0" err="1"/>
              <a:t>decembra</a:t>
            </a:r>
            <a:r>
              <a:rPr lang="en-US" sz="1300" dirty="0"/>
              <a:t> 2025: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 err="1"/>
              <a:t>vsaj</a:t>
            </a:r>
            <a:r>
              <a:rPr lang="en-US" sz="1300" dirty="0"/>
              <a:t> 50 % </a:t>
            </a:r>
            <a:r>
              <a:rPr lang="en-US" sz="1300" dirty="0" err="1"/>
              <a:t>energije</a:t>
            </a:r>
            <a:r>
              <a:rPr lang="en-US" sz="1300" dirty="0"/>
              <a:t> </a:t>
            </a:r>
            <a:r>
              <a:rPr lang="en-US" sz="1300" dirty="0" err="1"/>
              <a:t>iz</a:t>
            </a:r>
            <a:r>
              <a:rPr lang="en-US" sz="1300" dirty="0"/>
              <a:t> OVE, 50 % </a:t>
            </a:r>
            <a:r>
              <a:rPr lang="en-US" sz="1300" dirty="0" err="1"/>
              <a:t>odvečne</a:t>
            </a:r>
            <a:r>
              <a:rPr lang="en-US" sz="1300" dirty="0"/>
              <a:t> </a:t>
            </a:r>
            <a:r>
              <a:rPr lang="en-US" sz="1300" dirty="0" err="1"/>
              <a:t>toplote</a:t>
            </a:r>
            <a:r>
              <a:rPr lang="en-US" sz="1300" dirty="0"/>
              <a:t>, 75 % SPTE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300" dirty="0" err="1"/>
              <a:t>ali</a:t>
            </a:r>
            <a:r>
              <a:rPr lang="en-US" sz="1300" dirty="0"/>
              <a:t> 50 % </a:t>
            </a:r>
            <a:r>
              <a:rPr lang="en-US" sz="1300" dirty="0" err="1"/>
              <a:t>kombinacije</a:t>
            </a:r>
            <a:r>
              <a:rPr lang="en-US" sz="1300" dirty="0"/>
              <a:t> take </a:t>
            </a:r>
            <a:r>
              <a:rPr lang="en-US" sz="1300" dirty="0" err="1"/>
              <a:t>energije</a:t>
            </a:r>
            <a:r>
              <a:rPr lang="en-US" sz="13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ZSROVE: </a:t>
            </a:r>
            <a:r>
              <a:rPr lang="en-US" sz="1300" dirty="0" err="1"/>
              <a:t>izdelava</a:t>
            </a:r>
            <a:r>
              <a:rPr lang="en-US" sz="1300" dirty="0"/>
              <a:t> </a:t>
            </a:r>
            <a:r>
              <a:rPr lang="en-US" sz="1300" dirty="0" err="1"/>
              <a:t>trajnostnega</a:t>
            </a:r>
            <a:r>
              <a:rPr lang="en-US" sz="1300" dirty="0"/>
              <a:t> </a:t>
            </a:r>
            <a:r>
              <a:rPr lang="en-US" sz="1300" dirty="0" err="1"/>
              <a:t>načrta</a:t>
            </a:r>
            <a:r>
              <a:rPr lang="en-US" sz="1300" dirty="0"/>
              <a:t> </a:t>
            </a:r>
            <a:r>
              <a:rPr lang="en-US" sz="1300" dirty="0" err="1"/>
              <a:t>sistema</a:t>
            </a:r>
            <a:r>
              <a:rPr lang="en-US" sz="1300" dirty="0"/>
              <a:t> DO</a:t>
            </a:r>
            <a:endParaRPr lang="sl-SI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300" b="1" dirty="0"/>
              <a:t>LEK:</a:t>
            </a:r>
            <a:r>
              <a:rPr lang="sl-SI" sz="1300" dirty="0"/>
              <a:t> Energetsko načrtovanje na lokalni ravni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698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slov 1">
            <a:extLst>
              <a:ext uri="{FF2B5EF4-FFF2-40B4-BE49-F238E27FC236}">
                <a16:creationId xmlns:a16="http://schemas.microsoft.com/office/drawing/2014/main" id="{52F9FFD6-006C-ABFE-BED8-FA17E02B7BE5}"/>
              </a:ext>
            </a:extLst>
          </p:cNvPr>
          <p:cNvSpPr txBox="1">
            <a:spLocks/>
          </p:cNvSpPr>
          <p:nvPr/>
        </p:nvSpPr>
        <p:spPr>
          <a:xfrm>
            <a:off x="767714" y="85153"/>
            <a:ext cx="9392421" cy="1330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Evropske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usmeritve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za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sisteme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2050</a:t>
            </a:r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7C8BE677-F2C8-727F-62A6-AB2A0FDE7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554" y="1327265"/>
            <a:ext cx="5966166" cy="481639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lvl="1" indent="0">
              <a:buNone/>
            </a:pPr>
            <a:r>
              <a:rPr lang="sv-SE" sz="1400" dirty="0"/>
              <a:t>Prenovljena Direktiva o energetski učinkovitosti (EU) 2023/1791:</a:t>
            </a:r>
          </a:p>
          <a:p>
            <a:pPr lvl="1"/>
            <a:r>
              <a:rPr lang="sv-SE" sz="1400" dirty="0">
                <a:solidFill>
                  <a:srgbClr val="FF0000"/>
                </a:solidFill>
              </a:rPr>
              <a:t>do 31. decembra 2027</a:t>
            </a:r>
            <a:r>
              <a:rPr lang="sl-SI" sz="1400" dirty="0">
                <a:solidFill>
                  <a:srgbClr val="FF0000"/>
                </a:solidFill>
              </a:rPr>
              <a:t>: </a:t>
            </a:r>
          </a:p>
          <a:p>
            <a:pPr marL="457200" lvl="1" indent="0">
              <a:buNone/>
            </a:pPr>
            <a:r>
              <a:rPr lang="sl-SI" sz="1400" dirty="0"/>
              <a:t>	</a:t>
            </a:r>
            <a:r>
              <a:rPr lang="sv-SE" sz="1400" dirty="0"/>
              <a:t>vsaj 50 % </a:t>
            </a:r>
            <a:r>
              <a:rPr lang="sl-SI" sz="1400" dirty="0"/>
              <a:t>OVE</a:t>
            </a:r>
            <a:r>
              <a:rPr lang="sv-SE" sz="1400" dirty="0"/>
              <a:t>, 50 % odvečne toplote, 75 % </a:t>
            </a:r>
            <a:r>
              <a:rPr lang="sl-SI" sz="1400" dirty="0"/>
              <a:t>SPTE </a:t>
            </a:r>
            <a:r>
              <a:rPr lang="sv-SE" sz="1400" dirty="0"/>
              <a:t>ali 50 % kombinacije take energije;</a:t>
            </a:r>
          </a:p>
          <a:p>
            <a:pPr lvl="1"/>
            <a:r>
              <a:rPr lang="sv-SE" sz="1400" dirty="0">
                <a:solidFill>
                  <a:srgbClr val="FF0000"/>
                </a:solidFill>
              </a:rPr>
              <a:t>od 1. januarja 2028</a:t>
            </a:r>
            <a:r>
              <a:rPr lang="sl-SI" sz="1400" dirty="0">
                <a:solidFill>
                  <a:srgbClr val="FF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sv-SE" sz="1400" dirty="0"/>
              <a:t>vsaj 50 % </a:t>
            </a:r>
            <a:r>
              <a:rPr lang="sl-SI" sz="1400" dirty="0"/>
              <a:t>OVE</a:t>
            </a:r>
            <a:r>
              <a:rPr lang="sv-SE" sz="1400" dirty="0"/>
              <a:t>, 50 % odvečne toplote, 50 % </a:t>
            </a:r>
            <a:r>
              <a:rPr lang="sl-SI" sz="1400" dirty="0"/>
              <a:t>OVE </a:t>
            </a:r>
            <a:r>
              <a:rPr lang="sv-SE" sz="1400" dirty="0"/>
              <a:t>in odvečne toplote, 80 % </a:t>
            </a:r>
            <a:r>
              <a:rPr lang="sl-SI" sz="1400" dirty="0"/>
              <a:t>SPTE </a:t>
            </a:r>
            <a:r>
              <a:rPr lang="sv-SE" sz="1400" dirty="0"/>
              <a:t>ali vsaj kombinacije, pri čemer je delež </a:t>
            </a:r>
            <a:r>
              <a:rPr lang="sl-SI" sz="1400" dirty="0"/>
              <a:t>OVE </a:t>
            </a:r>
            <a:r>
              <a:rPr lang="sv-SE" sz="1400" dirty="0"/>
              <a:t>najmanj 5 %, </a:t>
            </a:r>
            <a:r>
              <a:rPr lang="sl-SI" sz="1400" dirty="0"/>
              <a:t>kombinacija OVE,</a:t>
            </a:r>
            <a:r>
              <a:rPr lang="sv-SE" sz="1400" dirty="0"/>
              <a:t> odvečne toplote ali </a:t>
            </a:r>
            <a:r>
              <a:rPr lang="sl-SI" sz="1400" dirty="0"/>
              <a:t>SPTE </a:t>
            </a:r>
            <a:r>
              <a:rPr lang="sv-SE" sz="1400" dirty="0"/>
              <a:t>pa najmanj 50 %;</a:t>
            </a:r>
          </a:p>
          <a:p>
            <a:pPr lvl="1"/>
            <a:r>
              <a:rPr lang="sv-SE" sz="1400" dirty="0">
                <a:solidFill>
                  <a:srgbClr val="FF0000"/>
                </a:solidFill>
              </a:rPr>
              <a:t>od 1. januarja 2035</a:t>
            </a:r>
            <a:r>
              <a:rPr lang="sl-SI" sz="1400" dirty="0">
                <a:solidFill>
                  <a:srgbClr val="FF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sv-SE" sz="1400" dirty="0"/>
              <a:t>vsaj 50 % </a:t>
            </a:r>
            <a:r>
              <a:rPr lang="sl-SI" sz="1400" dirty="0"/>
              <a:t>OVE</a:t>
            </a:r>
            <a:r>
              <a:rPr lang="sv-SE" sz="1400" dirty="0"/>
              <a:t>, 50 % odvečne toplote ali 50 % energije iz </a:t>
            </a:r>
            <a:r>
              <a:rPr lang="sl-SI" sz="1400" dirty="0"/>
              <a:t>OVE </a:t>
            </a:r>
            <a:r>
              <a:rPr lang="sv-SE" sz="1400" dirty="0"/>
              <a:t>in odvečne toplote, ali skupni delež energije </a:t>
            </a:r>
            <a:r>
              <a:rPr lang="sl-SI" sz="1400" dirty="0"/>
              <a:t>OVE</a:t>
            </a:r>
            <a:r>
              <a:rPr lang="sv-SE" sz="1400" dirty="0"/>
              <a:t>, odvečne toplote ali </a:t>
            </a:r>
            <a:r>
              <a:rPr lang="sl-SI" sz="1400" dirty="0"/>
              <a:t>SPTE</a:t>
            </a:r>
            <a:r>
              <a:rPr lang="sv-SE" sz="1400" dirty="0"/>
              <a:t> vsaj 80 %, skupni delež </a:t>
            </a:r>
            <a:r>
              <a:rPr lang="sl-SI" sz="1400" dirty="0"/>
              <a:t>OVE </a:t>
            </a:r>
            <a:r>
              <a:rPr lang="sv-SE" sz="1400" dirty="0"/>
              <a:t>in odvečne toplote pa vsaj 35 %;</a:t>
            </a:r>
          </a:p>
          <a:p>
            <a:pPr lvl="1"/>
            <a:r>
              <a:rPr lang="sv-SE" sz="1400" dirty="0">
                <a:solidFill>
                  <a:srgbClr val="FF0000"/>
                </a:solidFill>
              </a:rPr>
              <a:t>od 1. januarja 2040</a:t>
            </a:r>
            <a:r>
              <a:rPr lang="sl-SI" sz="1400" dirty="0">
                <a:solidFill>
                  <a:srgbClr val="FF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sv-SE" sz="1400" dirty="0"/>
              <a:t>vsaj 75 % </a:t>
            </a:r>
            <a:r>
              <a:rPr lang="sl-SI" sz="1400" dirty="0"/>
              <a:t>OVE</a:t>
            </a:r>
            <a:r>
              <a:rPr lang="sv-SE" sz="1400" dirty="0"/>
              <a:t>, 75 % odvečne toplote ali 75 % </a:t>
            </a:r>
            <a:r>
              <a:rPr lang="sl-SI" sz="1400" dirty="0"/>
              <a:t>OVE</a:t>
            </a:r>
            <a:r>
              <a:rPr lang="sv-SE" sz="1400" dirty="0"/>
              <a:t> in odvečne toplote ali vsaj 95 % energije </a:t>
            </a:r>
            <a:r>
              <a:rPr lang="sl-SI" sz="1400" dirty="0"/>
              <a:t>OVE</a:t>
            </a:r>
            <a:r>
              <a:rPr lang="sv-SE" sz="1400" dirty="0"/>
              <a:t>, odvečne toplote in toplote iz </a:t>
            </a:r>
            <a:r>
              <a:rPr lang="sl-SI" sz="1400" dirty="0"/>
              <a:t>SPTE</a:t>
            </a:r>
            <a:r>
              <a:rPr lang="sv-SE" sz="1400" dirty="0"/>
              <a:t>, pri čemer je skupni delež </a:t>
            </a:r>
            <a:r>
              <a:rPr lang="sl-SI" sz="1400" dirty="0"/>
              <a:t>OVE </a:t>
            </a:r>
            <a:r>
              <a:rPr lang="sv-SE" sz="1400" dirty="0"/>
              <a:t>ali odvečne toplote vsaj 35 %;</a:t>
            </a:r>
          </a:p>
          <a:p>
            <a:pPr lvl="1"/>
            <a:r>
              <a:rPr lang="sv-SE" sz="1400" dirty="0">
                <a:solidFill>
                  <a:srgbClr val="FF0000"/>
                </a:solidFill>
              </a:rPr>
              <a:t>od 1. januarja 2045</a:t>
            </a:r>
            <a:r>
              <a:rPr lang="sl-SI" sz="1400" dirty="0">
                <a:solidFill>
                  <a:srgbClr val="FF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sv-SE" sz="1400" dirty="0"/>
              <a:t>vsaj 75 % </a:t>
            </a:r>
            <a:r>
              <a:rPr lang="sl-SI" sz="1400" dirty="0"/>
              <a:t>OVE</a:t>
            </a:r>
            <a:r>
              <a:rPr lang="sv-SE" sz="1400" dirty="0"/>
              <a:t>, 75 % odvečne toplote ali 75 % </a:t>
            </a:r>
            <a:r>
              <a:rPr lang="sl-SI" sz="1400" dirty="0"/>
              <a:t>OVE</a:t>
            </a:r>
            <a:r>
              <a:rPr lang="sv-SE" sz="1400" dirty="0"/>
              <a:t> in odvečne toplote;</a:t>
            </a:r>
            <a:r>
              <a:rPr lang="sl-SI" sz="1400" dirty="0"/>
              <a:t> </a:t>
            </a:r>
            <a:endParaRPr lang="sv-SE" sz="1400" dirty="0"/>
          </a:p>
          <a:p>
            <a:pPr lvl="1"/>
            <a:r>
              <a:rPr lang="sv-SE" sz="1400" dirty="0">
                <a:solidFill>
                  <a:srgbClr val="FF0000"/>
                </a:solidFill>
              </a:rPr>
              <a:t>od 1. januarja 2050</a:t>
            </a:r>
            <a:r>
              <a:rPr lang="sl-SI" sz="1400" dirty="0">
                <a:solidFill>
                  <a:srgbClr val="FF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sv-SE" sz="1400" dirty="0"/>
              <a:t>samo </a:t>
            </a:r>
            <a:r>
              <a:rPr lang="sl-SI" sz="1400" dirty="0"/>
              <a:t>OVE</a:t>
            </a:r>
            <a:r>
              <a:rPr lang="sv-SE" sz="1400" dirty="0"/>
              <a:t>, samo odvečn</a:t>
            </a:r>
            <a:r>
              <a:rPr lang="sl-SI" sz="1400" dirty="0"/>
              <a:t>a</a:t>
            </a:r>
            <a:r>
              <a:rPr lang="sv-SE" sz="1400" dirty="0"/>
              <a:t> toplot</a:t>
            </a:r>
            <a:r>
              <a:rPr lang="sl-SI" sz="1400" dirty="0"/>
              <a:t>a</a:t>
            </a:r>
            <a:r>
              <a:rPr lang="sv-SE" sz="1400" dirty="0"/>
              <a:t> ali samo kombinacij</a:t>
            </a:r>
            <a:r>
              <a:rPr lang="sl-SI" sz="1400" dirty="0"/>
              <a:t>a</a:t>
            </a:r>
            <a:r>
              <a:rPr lang="sv-SE" sz="1400" dirty="0"/>
              <a:t> energije iz </a:t>
            </a:r>
            <a:r>
              <a:rPr lang="sl-SI" sz="1400" dirty="0"/>
              <a:t>OVE</a:t>
            </a:r>
            <a:r>
              <a:rPr lang="sv-SE" sz="1400" dirty="0"/>
              <a:t>in odvečne toplote.</a:t>
            </a:r>
            <a:endParaRPr lang="sl-SI" sz="1400" dirty="0"/>
          </a:p>
          <a:p>
            <a:pPr marL="457200" lvl="1" indent="0">
              <a:buNone/>
            </a:pPr>
            <a:endParaRPr lang="sl-SI" sz="1400" dirty="0"/>
          </a:p>
          <a:p>
            <a:pPr marL="457200" lvl="1" indent="0">
              <a:buNone/>
            </a:pPr>
            <a:r>
              <a:rPr lang="sl-SI" sz="1800" b="1" dirty="0"/>
              <a:t>Zahteve bodo prenesene v posodobljen zakon ZURE – 1 predvidoma v letu 2025.</a:t>
            </a:r>
            <a:endParaRPr lang="sv-SE" sz="1800" b="1" dirty="0"/>
          </a:p>
          <a:p>
            <a:pPr marL="457200" lvl="1"/>
            <a:endParaRPr lang="en-US" sz="1000" dirty="0"/>
          </a:p>
          <a:p>
            <a:pPr marL="457200" lvl="1"/>
            <a:endParaRPr lang="en-US" sz="1000" dirty="0"/>
          </a:p>
          <a:p>
            <a:pPr marL="457200" lvl="1"/>
            <a:endParaRPr lang="en-US" sz="1000" dirty="0"/>
          </a:p>
          <a:p>
            <a:pPr marL="457200" lvl="1"/>
            <a:endParaRPr lang="en-US" sz="1000" dirty="0"/>
          </a:p>
          <a:p>
            <a:pPr marL="0"/>
            <a:endParaRPr lang="en-US" sz="1000" dirty="0"/>
          </a:p>
          <a:p>
            <a:pPr lvl="1"/>
            <a:endParaRPr lang="en-US" sz="1000" dirty="0"/>
          </a:p>
          <a:p>
            <a:pPr lvl="1"/>
            <a:endParaRPr lang="en-US" sz="1000" dirty="0"/>
          </a:p>
          <a:p>
            <a:pPr lvl="1"/>
            <a:endParaRPr lang="en-US" sz="1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F326774-A156-2A33-CF51-96BC639F3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59054" y="646889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64C1D9E-25C7-C07F-C539-DB1CA7FD8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0" y="1624148"/>
            <a:ext cx="5697208" cy="374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3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8561B676-28BD-86F8-4970-48FBE9A62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2331"/>
            <a:ext cx="12192000" cy="685333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77AD9B9-C480-9062-61C8-44DE3D70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653"/>
            <a:ext cx="10515600" cy="1325563"/>
          </a:xfrm>
        </p:spPr>
        <p:txBody>
          <a:bodyPr>
            <a:normAutofit/>
          </a:bodyPr>
          <a:lstStyle/>
          <a:p>
            <a:r>
              <a:rPr lang="sl-SI" sz="3200" dirty="0"/>
              <a:t>Strategija sistemov DO v Sloveniji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9FB682-07B2-F976-6DC3-A100F50F3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800" dirty="0"/>
              <a:t>Energetska učinkovitost</a:t>
            </a:r>
          </a:p>
          <a:p>
            <a:r>
              <a:rPr lang="sl-SI" sz="1800" dirty="0" err="1"/>
              <a:t>Razogličenje</a:t>
            </a:r>
            <a:r>
              <a:rPr lang="sl-SI" sz="1800" dirty="0"/>
              <a:t> – uporaba obnovljivih virov energije in odvečne toplote</a:t>
            </a:r>
          </a:p>
          <a:p>
            <a:r>
              <a:rPr lang="sl-SI" sz="1800" dirty="0"/>
              <a:t>Uporaba domačih virov energije – </a:t>
            </a:r>
            <a:r>
              <a:rPr lang="sl-SI" sz="1800" dirty="0" err="1"/>
              <a:t>samooskrbnost</a:t>
            </a:r>
            <a:r>
              <a:rPr lang="sl-SI" sz="1800" dirty="0"/>
              <a:t> in neodvisnost</a:t>
            </a:r>
          </a:p>
          <a:p>
            <a:endParaRPr lang="sl-SI" sz="1800" dirty="0"/>
          </a:p>
          <a:p>
            <a:r>
              <a:rPr lang="sl-SI" sz="1800" dirty="0"/>
              <a:t>Trije ključni stebri sistemov DO: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71BAC33-9BAD-6C2B-AD80-2798B24EF1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964622"/>
              </p:ext>
            </p:extLst>
          </p:nvPr>
        </p:nvGraphicFramePr>
        <p:xfrm>
          <a:off x="1082431" y="2077016"/>
          <a:ext cx="10027137" cy="5325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BC731799-61B0-0506-8CA5-E3FDEFD4BC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59054" y="646889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9359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slov 1">
            <a:extLst>
              <a:ext uri="{FF2B5EF4-FFF2-40B4-BE49-F238E27FC236}">
                <a16:creationId xmlns:a16="http://schemas.microsoft.com/office/drawing/2014/main" id="{52F9FFD6-006C-ABFE-BED8-FA17E02B7BE5}"/>
              </a:ext>
            </a:extLst>
          </p:cNvPr>
          <p:cNvSpPr txBox="1">
            <a:spLocks/>
          </p:cNvSpPr>
          <p:nvPr/>
        </p:nvSpPr>
        <p:spPr>
          <a:xfrm>
            <a:off x="578234" y="162610"/>
            <a:ext cx="9142854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Proizvodni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viri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sistemov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DO v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Sloveniji</a:t>
            </a: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E7F8BDB-5F96-E5D7-8F1D-99CF1E955095}"/>
              </a:ext>
            </a:extLst>
          </p:cNvPr>
          <p:cNvSpPr txBox="1"/>
          <p:nvPr/>
        </p:nvSpPr>
        <p:spPr>
          <a:xfrm>
            <a:off x="468049" y="1224195"/>
            <a:ext cx="4742771" cy="3983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energenti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proizvodnjo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toplote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v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2023: </a:t>
            </a:r>
          </a:p>
          <a:p>
            <a:pPr marL="80010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40 % ZP, 36 %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19 %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3 %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odpadki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Skupaj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proizvodnja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OVE: 23 %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CA7E0A1-F92C-1F40-5C8A-FB14CC235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665" y="3215903"/>
            <a:ext cx="5034286" cy="318418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47CE11C-6920-0746-172D-A58FBD47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9054" y="646889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6CD306A-6F56-5809-A15F-961E4690D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58" y="3215903"/>
            <a:ext cx="5512842" cy="318418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0015D23-1807-2EEB-E720-481A168224E1}"/>
              </a:ext>
            </a:extLst>
          </p:cNvPr>
          <p:cNvSpPr txBox="1"/>
          <p:nvPr/>
        </p:nvSpPr>
        <p:spPr>
          <a:xfrm>
            <a:off x="6777254" y="6400089"/>
            <a:ext cx="6094476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Vir: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Agencija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energijo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19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478CC3-7A5D-0018-1A1D-F89729E86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430000"/>
            <a:ext cx="10272000" cy="763600"/>
          </a:xfrm>
        </p:spPr>
        <p:txBody>
          <a:bodyPr/>
          <a:lstStyle/>
          <a:p>
            <a:r>
              <a:rPr lang="sl-SI" dirty="0"/>
              <a:t>Temperaturni primanjkljaj in gibanje cen ogrevanja v sistemih DO</a:t>
            </a:r>
          </a:p>
        </p:txBody>
      </p:sp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C8AC80CA-F816-5837-B29F-820DCD762131}"/>
              </a:ext>
            </a:extLst>
          </p:cNvPr>
          <p:cNvGraphicFramePr>
            <a:graphicFrameLocks/>
          </p:cNvGraphicFramePr>
          <p:nvPr/>
        </p:nvGraphicFramePr>
        <p:xfrm>
          <a:off x="5877076" y="2217633"/>
          <a:ext cx="5937156" cy="342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kon 7">
            <a:extLst>
              <a:ext uri="{FF2B5EF4-FFF2-40B4-BE49-F238E27FC236}">
                <a16:creationId xmlns:a16="http://schemas.microsoft.com/office/drawing/2014/main" id="{84ECABFF-2C11-BC8E-AE84-9518F61B7F61}"/>
              </a:ext>
            </a:extLst>
          </p:cNvPr>
          <p:cNvGraphicFramePr>
            <a:graphicFrameLocks/>
          </p:cNvGraphicFramePr>
          <p:nvPr/>
        </p:nvGraphicFramePr>
        <p:xfrm>
          <a:off x="624290" y="2428649"/>
          <a:ext cx="5031036" cy="2497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Slika 10">
            <a:extLst>
              <a:ext uri="{FF2B5EF4-FFF2-40B4-BE49-F238E27FC236}">
                <a16:creationId xmlns:a16="http://schemas.microsoft.com/office/drawing/2014/main" id="{220F70FC-BF1D-EC38-65D8-4E3C37B04D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81305" y="6230859"/>
            <a:ext cx="1092023" cy="27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96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E441CA-0CFF-1191-88D7-9730E81C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08"/>
            <a:ext cx="10515600" cy="1325563"/>
          </a:xfrm>
        </p:spPr>
        <p:txBody>
          <a:bodyPr>
            <a:normAutofit/>
          </a:bodyPr>
          <a:lstStyle/>
          <a:p>
            <a:r>
              <a:rPr lang="sl-SI" sz="3200" b="1" dirty="0"/>
              <a:t>Realizirana vlaganja v ukrepe URE in OVE</a:t>
            </a:r>
          </a:p>
        </p:txBody>
      </p:sp>
      <p:sp>
        <p:nvSpPr>
          <p:cNvPr id="7" name="Označba mesta vsebine 1">
            <a:extLst>
              <a:ext uri="{FF2B5EF4-FFF2-40B4-BE49-F238E27FC236}">
                <a16:creationId xmlns:a16="http://schemas.microsoft.com/office/drawing/2014/main" id="{4D43F921-B500-F478-EC43-678DED0EC1B5}"/>
              </a:ext>
            </a:extLst>
          </p:cNvPr>
          <p:cNvSpPr txBox="1">
            <a:spLocks/>
          </p:cNvSpPr>
          <p:nvPr/>
        </p:nvSpPr>
        <p:spPr>
          <a:xfrm>
            <a:off x="8247989" y="4058096"/>
            <a:ext cx="3816424" cy="7321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sl-SI" sz="1200" dirty="0">
                <a:solidFill>
                  <a:prstClr val="black"/>
                </a:solidFill>
                <a:latin typeface="Energetika Maribor" panose="020F0503020203050203" pitchFamily="34" charset="-18"/>
              </a:rPr>
              <a:t>Investirana sredstva v ukrepe URE in OVE 2017 - 2025: </a:t>
            </a:r>
          </a:p>
          <a:p>
            <a:pPr>
              <a:defRPr/>
            </a:pPr>
            <a:r>
              <a:rPr lang="sl-SI" sz="2400" b="1" dirty="0">
                <a:solidFill>
                  <a:prstClr val="black"/>
                </a:solidFill>
                <a:latin typeface="Energetika Maribor" panose="020F0503020203050203" pitchFamily="34" charset="-18"/>
              </a:rPr>
              <a:t>14,8 mio €</a:t>
            </a:r>
          </a:p>
          <a:p>
            <a:pPr>
              <a:defRPr/>
            </a:pPr>
            <a:r>
              <a:rPr lang="sl-SI" sz="1600" b="1" dirty="0">
                <a:solidFill>
                  <a:prstClr val="black"/>
                </a:solidFill>
                <a:latin typeface="Energetika Maribor" panose="020F0503020203050203" pitchFamily="34" charset="-18"/>
              </a:rPr>
              <a:t>Nepovratna sredstva: 9 %</a:t>
            </a:r>
          </a:p>
          <a:p>
            <a:pPr>
              <a:defRPr/>
            </a:pPr>
            <a:r>
              <a:rPr lang="sl-SI" sz="1600" b="1" dirty="0">
                <a:solidFill>
                  <a:prstClr val="black"/>
                </a:solidFill>
                <a:latin typeface="Energetika Maribor" panose="020F0503020203050203" pitchFamily="34" charset="-18"/>
              </a:rPr>
              <a:t>Lastna in dolžniška sredstva: 91 %</a:t>
            </a:r>
          </a:p>
          <a:p>
            <a:pPr lvl="1">
              <a:defRPr/>
            </a:pPr>
            <a:endParaRPr lang="sl-SI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D12A16F-5259-A740-FCCE-6DDCB71F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9366" y="639086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C39C1AD-BC41-D7CF-EF46-3CF322E5B6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62808"/>
              </p:ext>
            </p:extLst>
          </p:nvPr>
        </p:nvGraphicFramePr>
        <p:xfrm>
          <a:off x="-143218" y="1095633"/>
          <a:ext cx="8661141" cy="506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Slika 9">
            <a:extLst>
              <a:ext uri="{FF2B5EF4-FFF2-40B4-BE49-F238E27FC236}">
                <a16:creationId xmlns:a16="http://schemas.microsoft.com/office/drawing/2014/main" id="{F03E14D9-EB55-1A6C-3DDB-C6C3FAEFEB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26265" t="364" r="-1" b="4456"/>
          <a:stretch/>
        </p:blipFill>
        <p:spPr>
          <a:xfrm>
            <a:off x="6577397" y="696389"/>
            <a:ext cx="5843888" cy="2962463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2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9207C5-6FFC-1623-5E0D-F1B9A44D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9968"/>
            <a:ext cx="10515600" cy="1325563"/>
          </a:xfrm>
        </p:spPr>
        <p:txBody>
          <a:bodyPr>
            <a:normAutofit/>
          </a:bodyPr>
          <a:lstStyle/>
          <a:p>
            <a:r>
              <a:rPr lang="sl-SI" sz="3200" b="1" dirty="0"/>
              <a:t>Visokotemperaturna toplotna črpalka Pristan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E7F07D3-DC38-8631-F052-FDC72A578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861" y="1253331"/>
            <a:ext cx="5181600" cy="4351338"/>
          </a:xfrm>
        </p:spPr>
        <p:txBody>
          <a:bodyPr/>
          <a:lstStyle/>
          <a:p>
            <a:r>
              <a:rPr lang="sl-SI" sz="2000" dirty="0"/>
              <a:t>1,0 MW odvzema toplote iz reke Drave</a:t>
            </a:r>
          </a:p>
          <a:p>
            <a:r>
              <a:rPr lang="sl-SI" sz="2000" dirty="0"/>
              <a:t>220 m3/h pretoka rečne vode</a:t>
            </a:r>
          </a:p>
          <a:p>
            <a:r>
              <a:rPr lang="sl-SI" sz="2000" dirty="0"/>
              <a:t>Poraba električne energije kompresorja - 500 kW:</a:t>
            </a:r>
          </a:p>
          <a:p>
            <a:pPr lvl="1"/>
            <a:r>
              <a:rPr lang="sl-SI" sz="1600" dirty="0"/>
              <a:t>250 kW sončne energije</a:t>
            </a:r>
          </a:p>
          <a:p>
            <a:pPr lvl="1"/>
            <a:r>
              <a:rPr lang="sl-SI" sz="1600" dirty="0"/>
              <a:t>250 kW SPTE</a:t>
            </a:r>
          </a:p>
          <a:p>
            <a:r>
              <a:rPr lang="sl-SI" sz="2000" dirty="0"/>
              <a:t>2 MW toplotne izhodne moči </a:t>
            </a:r>
          </a:p>
          <a:p>
            <a:r>
              <a:rPr lang="sl-SI" sz="2000" dirty="0"/>
              <a:t>Zagotavljanje izhodne temperature do 80 °C</a:t>
            </a:r>
          </a:p>
          <a:p>
            <a:r>
              <a:rPr lang="sl-SI" sz="2000" dirty="0"/>
              <a:t>Letna proizvodnja 11.500 MWh</a:t>
            </a:r>
          </a:p>
          <a:p>
            <a:r>
              <a:rPr lang="sl-SI" sz="2000" dirty="0"/>
              <a:t>COP: ~ 3 </a:t>
            </a:r>
          </a:p>
          <a:p>
            <a:r>
              <a:rPr lang="sl-SI" sz="2000" dirty="0"/>
              <a:t>Prihranek CO</a:t>
            </a:r>
            <a:r>
              <a:rPr lang="sl-SI" sz="1400" dirty="0"/>
              <a:t>2</a:t>
            </a:r>
            <a:r>
              <a:rPr lang="sl-SI" sz="2000" dirty="0"/>
              <a:t>: 1.400 ton letno</a:t>
            </a:r>
          </a:p>
          <a:p>
            <a:endParaRPr lang="sl-SI" sz="2000" dirty="0"/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B97A373-0FFA-6D93-0846-1908A26E1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539" y="1253331"/>
            <a:ext cx="5181600" cy="435133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Prvi sistem toplotne črpalke v sistemu daljinskega ogrevanja v Sloveniji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Inovativna tehnična rešitev zajema rečne vode z možnostjo izpiranja sesalnega koša</a:t>
            </a:r>
          </a:p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E7B5027-42B2-FF3D-49BE-C6B94FC55C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9366" y="639086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značba mesta vsebine 7" descr="Slika, ki vsebuje besede stroj, dude, industrija, inženiring&#10;&#10;Opis je samodejno ustvarjen">
            <a:extLst>
              <a:ext uri="{FF2B5EF4-FFF2-40B4-BE49-F238E27FC236}">
                <a16:creationId xmlns:a16="http://schemas.microsoft.com/office/drawing/2014/main" id="{9FADF8E6-1B49-0034-9456-A1A68636E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r="18611" b="-1"/>
          <a:stretch/>
        </p:blipFill>
        <p:spPr>
          <a:xfrm>
            <a:off x="5780848" y="3099971"/>
            <a:ext cx="2868867" cy="3203176"/>
          </a:xfrm>
          <a:prstGeom prst="rect">
            <a:avLst/>
          </a:prstGeom>
        </p:spPr>
      </p:pic>
      <p:pic>
        <p:nvPicPr>
          <p:cNvPr id="16" name="Slika 15" descr="Slika, ki vsebuje besede na prostem, tla, dude, trava&#10;&#10;Opis je samodejno ustvarjen">
            <a:extLst>
              <a:ext uri="{FF2B5EF4-FFF2-40B4-BE49-F238E27FC236}">
                <a16:creationId xmlns:a16="http://schemas.microsoft.com/office/drawing/2014/main" id="{2B611CB9-C8FC-501C-0928-564F94D5FC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5" b="-2"/>
          <a:stretch/>
        </p:blipFill>
        <p:spPr>
          <a:xfrm rot="5400000">
            <a:off x="8632839" y="3259949"/>
            <a:ext cx="3203176" cy="28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25" name="Rectangle 31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CEDCE96-BE85-39AA-655B-88E9C5E77C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7" name="Rectangle 31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AA6581B-99FC-2DD5-B6E5-A6EC2353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Lesna biomasa v DO Maribor</a:t>
            </a:r>
            <a:endParaRPr lang="en-US" sz="4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602118-BD81-158B-AF2E-6672CDBD6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380990">
              <a:buSzTx/>
              <a:defRPr/>
            </a:pPr>
            <a:r>
              <a:rPr lang="en-US" sz="1800" dirty="0" err="1"/>
              <a:t>Lesno-biomasni</a:t>
            </a:r>
            <a:r>
              <a:rPr lang="en-US" sz="1800" dirty="0"/>
              <a:t> </a:t>
            </a:r>
            <a:r>
              <a:rPr lang="en-US" sz="1800" dirty="0" err="1"/>
              <a:t>kotel</a:t>
            </a:r>
            <a:r>
              <a:rPr lang="en-US" sz="1800" dirty="0"/>
              <a:t> </a:t>
            </a:r>
            <a:r>
              <a:rPr lang="en-US" sz="1800" dirty="0" err="1"/>
              <a:t>moči</a:t>
            </a:r>
            <a:r>
              <a:rPr lang="en-US" sz="1800" b="1" dirty="0"/>
              <a:t> 5 MW:</a:t>
            </a:r>
            <a:endParaRPr lang="en-US" sz="1800" dirty="0"/>
          </a:p>
          <a:p>
            <a:pPr marL="609585" lvl="1">
              <a:buSzTx/>
              <a:defRPr/>
            </a:pPr>
            <a:r>
              <a:rPr lang="en-US" sz="1800" b="1" dirty="0" err="1"/>
              <a:t>Pridobljenih</a:t>
            </a:r>
            <a:r>
              <a:rPr lang="en-US" sz="1800" b="1" dirty="0"/>
              <a:t> 1,3 </a:t>
            </a:r>
            <a:r>
              <a:rPr lang="en-US" sz="1800" b="1" dirty="0" err="1"/>
              <a:t>mio</a:t>
            </a:r>
            <a:r>
              <a:rPr lang="en-US" sz="1800" b="1" dirty="0"/>
              <a:t> € </a:t>
            </a:r>
            <a:r>
              <a:rPr lang="en-US" sz="1800" b="1" dirty="0" err="1"/>
              <a:t>nepovratnih</a:t>
            </a:r>
            <a:r>
              <a:rPr lang="en-US" sz="1800" b="1" dirty="0"/>
              <a:t> </a:t>
            </a:r>
            <a:r>
              <a:rPr lang="en-US" sz="1800" b="1" dirty="0" err="1"/>
              <a:t>sredstev</a:t>
            </a:r>
            <a:r>
              <a:rPr lang="en-US" sz="1800" b="1" dirty="0"/>
              <a:t> NOO DO OVE 2023</a:t>
            </a:r>
          </a:p>
          <a:p>
            <a:pPr marL="609585" lvl="1">
              <a:buSzTx/>
              <a:defRPr/>
            </a:pPr>
            <a:r>
              <a:rPr lang="en-US" sz="1800" dirty="0"/>
              <a:t> </a:t>
            </a:r>
            <a:r>
              <a:rPr lang="en-US" sz="1800" dirty="0" err="1"/>
              <a:t>Investicija</a:t>
            </a:r>
            <a:r>
              <a:rPr lang="en-US" sz="1800" dirty="0"/>
              <a:t> 3,6 </a:t>
            </a:r>
            <a:r>
              <a:rPr lang="en-US" sz="1800" dirty="0" err="1"/>
              <a:t>mio</a:t>
            </a:r>
            <a:r>
              <a:rPr lang="en-US" sz="1800" dirty="0"/>
              <a:t> €</a:t>
            </a:r>
          </a:p>
          <a:p>
            <a:pPr marL="609585" lvl="1">
              <a:buSzTx/>
              <a:defRPr/>
            </a:pPr>
            <a:r>
              <a:rPr lang="en-US" sz="1800" dirty="0"/>
              <a:t> </a:t>
            </a:r>
            <a:r>
              <a:rPr lang="en-US" sz="1800" dirty="0" err="1"/>
              <a:t>Približno</a:t>
            </a:r>
            <a:r>
              <a:rPr lang="en-US" sz="1800" dirty="0"/>
              <a:t> 15 % </a:t>
            </a:r>
            <a:r>
              <a:rPr lang="en-US" sz="1800" dirty="0" err="1"/>
              <a:t>dodatne</a:t>
            </a:r>
            <a:r>
              <a:rPr lang="en-US" sz="1800" dirty="0"/>
              <a:t> </a:t>
            </a:r>
            <a:r>
              <a:rPr lang="en-US" sz="1800" dirty="0" err="1"/>
              <a:t>proizvodnje</a:t>
            </a:r>
            <a:r>
              <a:rPr lang="en-US" sz="1800" dirty="0"/>
              <a:t> OVE glede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leto</a:t>
            </a:r>
            <a:r>
              <a:rPr lang="en-US" sz="1800" dirty="0"/>
              <a:t> 2024</a:t>
            </a:r>
          </a:p>
          <a:p>
            <a:pPr marL="609585" lvl="1">
              <a:buSzTx/>
              <a:defRPr/>
            </a:pPr>
            <a:r>
              <a:rPr lang="en-US" sz="1800" dirty="0" err="1"/>
              <a:t>Obseg</a:t>
            </a:r>
            <a:r>
              <a:rPr lang="en-US" sz="1800" dirty="0"/>
              <a:t> </a:t>
            </a:r>
            <a:r>
              <a:rPr lang="en-US" sz="1800" dirty="0" err="1"/>
              <a:t>obratovanja</a:t>
            </a:r>
            <a:r>
              <a:rPr lang="en-US" sz="1800" dirty="0"/>
              <a:t>: 1</a:t>
            </a:r>
            <a:r>
              <a:rPr lang="sl-SI" sz="1800" dirty="0"/>
              <a:t>5</a:t>
            </a:r>
            <a:r>
              <a:rPr lang="en-US" sz="1800" dirty="0"/>
              <a:t>.000 MWh/</a:t>
            </a:r>
            <a:r>
              <a:rPr lang="en-US" sz="1800" dirty="0" err="1"/>
              <a:t>leto</a:t>
            </a:r>
            <a:endParaRPr lang="en-US" sz="1800" dirty="0"/>
          </a:p>
          <a:p>
            <a:pPr marL="609585" lvl="1">
              <a:buSzTx/>
              <a:defRPr/>
            </a:pPr>
            <a:r>
              <a:rPr lang="en-US" sz="1800" dirty="0" err="1"/>
              <a:t>Obratovanje</a:t>
            </a:r>
            <a:r>
              <a:rPr lang="en-US" sz="1800" dirty="0"/>
              <a:t>: </a:t>
            </a:r>
            <a:r>
              <a:rPr lang="sl-SI" sz="1800" dirty="0"/>
              <a:t>40</a:t>
            </a:r>
            <a:r>
              <a:rPr lang="en-US" sz="1800" dirty="0"/>
              <a:t>00 </a:t>
            </a:r>
            <a:r>
              <a:rPr lang="en-US" sz="1800" dirty="0" err="1"/>
              <a:t>ur</a:t>
            </a:r>
            <a:r>
              <a:rPr lang="en-US" sz="1800" dirty="0"/>
              <a:t>/</a:t>
            </a:r>
            <a:r>
              <a:rPr lang="en-US" sz="1800" dirty="0" err="1"/>
              <a:t>leto</a:t>
            </a:r>
            <a:endParaRPr lang="en-US" sz="1800" dirty="0"/>
          </a:p>
          <a:p>
            <a:endParaRPr lang="en-US" sz="2000" dirty="0"/>
          </a:p>
        </p:txBody>
      </p:sp>
      <p:pic>
        <p:nvPicPr>
          <p:cNvPr id="5" name="Slika 4" descr="Slika, ki vsebuje besede besedilo, pisava, grafika, logotip&#10;&#10;Vsebina, ustvarjena z umetno inteligenco, morda ni pravilna.">
            <a:extLst>
              <a:ext uri="{FF2B5EF4-FFF2-40B4-BE49-F238E27FC236}">
                <a16:creationId xmlns:a16="http://schemas.microsoft.com/office/drawing/2014/main" id="{7791996A-BE02-4F94-5FDD-3C93CA9D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9054" y="6468894"/>
            <a:ext cx="819017" cy="2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550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istemov Office 2013–2022">
  <a:themeElements>
    <a:clrScheme name="Tema sistemov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istemov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istemov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isarna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isarn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403A0A6A1474E8D650A1C4ED635C8" ma:contentTypeVersion="8" ma:contentTypeDescription="Create a new document." ma:contentTypeScope="" ma:versionID="8152a165a4887a7388b9e9562ae14263">
  <xsd:schema xmlns:xsd="http://www.w3.org/2001/XMLSchema" xmlns:xs="http://www.w3.org/2001/XMLSchema" xmlns:p="http://schemas.microsoft.com/office/2006/metadata/properties" xmlns:ns3="3a679aa5-c969-4249-b98d-92d59d9b2981" xmlns:ns4="dbad97e7-20fb-453f-a0d1-51079445602c" targetNamespace="http://schemas.microsoft.com/office/2006/metadata/properties" ma:root="true" ma:fieldsID="c5a03caa68dbbe2567e9d8031360e49d" ns3:_="" ns4:_="">
    <xsd:import namespace="3a679aa5-c969-4249-b98d-92d59d9b2981"/>
    <xsd:import namespace="dbad97e7-20fb-453f-a0d1-51079445602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79aa5-c969-4249-b98d-92d59d9b29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d97e7-20fb-453f-a0d1-5107944560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F32D8C-1E64-48C4-8086-4ECCE0CD4F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EAF259-D8E2-4E96-AEEF-37C361CD7146}">
  <ds:schemaRefs>
    <ds:schemaRef ds:uri="3a679aa5-c969-4249-b98d-92d59d9b2981"/>
    <ds:schemaRef ds:uri="dbad97e7-20fb-453f-a0d1-5107944560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0F1992-8F86-4661-95D8-A2114ECFBE58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3a679aa5-c969-4249-b98d-92d59d9b2981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dbad97e7-20fb-453f-a0d1-51079445602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16584</TotalTime>
  <Words>1478</Words>
  <Application>Microsoft Office PowerPoint</Application>
  <PresentationFormat>Širokozaslonsko</PresentationFormat>
  <Paragraphs>201</Paragraphs>
  <Slides>13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Energetika Maribor</vt:lpstr>
      <vt:lpstr>Wingdings</vt:lpstr>
      <vt:lpstr>Tema sistemov Office 2013–2022</vt:lpstr>
      <vt:lpstr>Officeova tema</vt:lpstr>
      <vt:lpstr>1_Officeova tema</vt:lpstr>
      <vt:lpstr>PowerPointova predstavitev</vt:lpstr>
      <vt:lpstr>PowerPointova predstavitev</vt:lpstr>
      <vt:lpstr>PowerPointova predstavitev</vt:lpstr>
      <vt:lpstr>Strategija sistemov DO v Sloveniji</vt:lpstr>
      <vt:lpstr>PowerPointova predstavitev</vt:lpstr>
      <vt:lpstr>Temperaturni primanjkljaj in gibanje cen ogrevanja v sistemih DO</vt:lpstr>
      <vt:lpstr>Realizirana vlaganja v ukrepe URE in OVE</vt:lpstr>
      <vt:lpstr>Visokotemperaturna toplotna črpalka Pristan</vt:lpstr>
      <vt:lpstr>Lesna biomasa v DO Maribor</vt:lpstr>
      <vt:lpstr>PowerPointova predstavitev</vt:lpstr>
      <vt:lpstr>Finančni in družbeni izzivi</vt:lpstr>
      <vt:lpstr>Cilji in ključne naloge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Miran Rožman</dc:creator>
  <cp:lastModifiedBy>Ljubo Germič I EM</cp:lastModifiedBy>
  <cp:revision>105</cp:revision>
  <cp:lastPrinted>2025-06-11T06:40:23Z</cp:lastPrinted>
  <dcterms:created xsi:type="dcterms:W3CDTF">2020-11-04T07:05:08Z</dcterms:created>
  <dcterms:modified xsi:type="dcterms:W3CDTF">2025-06-11T15:46:19Z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0x010100750403A0A6A1474E8D650A1C4ED635C8</vt:lpwstr>
  </property>
</Properties>
</file>